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1"/>
  </p:notesMasterIdLst>
  <p:handoutMasterIdLst>
    <p:handoutMasterId r:id="rId62"/>
  </p:handoutMasterIdLst>
  <p:sldIdLst>
    <p:sldId id="256" r:id="rId5"/>
    <p:sldId id="257" r:id="rId6"/>
    <p:sldId id="258" r:id="rId7"/>
    <p:sldId id="259" r:id="rId8"/>
    <p:sldId id="260" r:id="rId9"/>
    <p:sldId id="262" r:id="rId10"/>
    <p:sldId id="287" r:id="rId11"/>
    <p:sldId id="263" r:id="rId12"/>
    <p:sldId id="266" r:id="rId13"/>
    <p:sldId id="288" r:id="rId14"/>
    <p:sldId id="289" r:id="rId15"/>
    <p:sldId id="290" r:id="rId16"/>
    <p:sldId id="270" r:id="rId17"/>
    <p:sldId id="285" r:id="rId18"/>
    <p:sldId id="286" r:id="rId19"/>
    <p:sldId id="271" r:id="rId20"/>
    <p:sldId id="272" r:id="rId21"/>
    <p:sldId id="267" r:id="rId22"/>
    <p:sldId id="268" r:id="rId23"/>
    <p:sldId id="264" r:id="rId24"/>
    <p:sldId id="273" r:id="rId25"/>
    <p:sldId id="291" r:id="rId26"/>
    <p:sldId id="274" r:id="rId27"/>
    <p:sldId id="292" r:id="rId28"/>
    <p:sldId id="275" r:id="rId29"/>
    <p:sldId id="276" r:id="rId30"/>
    <p:sldId id="279" r:id="rId31"/>
    <p:sldId id="294" r:id="rId32"/>
    <p:sldId id="281" r:id="rId33"/>
    <p:sldId id="295" r:id="rId34"/>
    <p:sldId id="298" r:id="rId35"/>
    <p:sldId id="299" r:id="rId36"/>
    <p:sldId id="302" r:id="rId37"/>
    <p:sldId id="303" r:id="rId38"/>
    <p:sldId id="304" r:id="rId39"/>
    <p:sldId id="305" r:id="rId40"/>
    <p:sldId id="306" r:id="rId41"/>
    <p:sldId id="307" r:id="rId42"/>
    <p:sldId id="324" r:id="rId43"/>
    <p:sldId id="321" r:id="rId44"/>
    <p:sldId id="325" r:id="rId45"/>
    <p:sldId id="308" r:id="rId46"/>
    <p:sldId id="309" r:id="rId47"/>
    <p:sldId id="310" r:id="rId48"/>
    <p:sldId id="311" r:id="rId49"/>
    <p:sldId id="312" r:id="rId50"/>
    <p:sldId id="313" r:id="rId51"/>
    <p:sldId id="318" r:id="rId52"/>
    <p:sldId id="319" r:id="rId53"/>
    <p:sldId id="314" r:id="rId54"/>
    <p:sldId id="315" r:id="rId55"/>
    <p:sldId id="326" r:id="rId56"/>
    <p:sldId id="317" r:id="rId57"/>
    <p:sldId id="327" r:id="rId58"/>
    <p:sldId id="282" r:id="rId59"/>
    <p:sldId id="261" r:id="rId60"/>
  </p:sldIdLst>
  <p:sldSz cx="12192000" cy="6858000"/>
  <p:notesSz cx="6797675"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4" autoAdjust="0"/>
    <p:restoredTop sz="94291" autoAdjust="0"/>
  </p:normalViewPr>
  <p:slideViewPr>
    <p:cSldViewPr snapToGrid="0">
      <p:cViewPr varScale="1">
        <p:scale>
          <a:sx n="108" d="100"/>
          <a:sy n="108" d="100"/>
        </p:scale>
        <p:origin x="7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273E898C-D3AB-4E60-84B8-80286C80E5CB}" type="datetimeFigureOut">
              <a:rPr lang="tr-TR" smtClean="0"/>
              <a:t>18.09.2023</a:t>
            </a:fld>
            <a:endParaRPr lang="tr-TR"/>
          </a:p>
        </p:txBody>
      </p:sp>
      <p:sp>
        <p:nvSpPr>
          <p:cNvPr id="4" name="Altbilgi Yer Tutucusu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7BF9D7FB-040C-45F3-ACBA-2F079770E3B7}" type="slidenum">
              <a:rPr lang="tr-TR" smtClean="0"/>
              <a:t>‹#›</a:t>
            </a:fld>
            <a:endParaRPr lang="tr-TR"/>
          </a:p>
        </p:txBody>
      </p:sp>
    </p:spTree>
    <p:extLst>
      <p:ext uri="{BB962C8B-B14F-4D97-AF65-F5344CB8AC3E}">
        <p14:creationId xmlns:p14="http://schemas.microsoft.com/office/powerpoint/2010/main" val="3754576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58BE5317-9D2A-4517-8A43-7BECCDB07BDB}" type="datetimeFigureOut">
              <a:rPr lang="tr-TR" smtClean="0"/>
              <a:t>18.09.2023</a:t>
            </a:fld>
            <a:endParaRPr lang="tr-TR"/>
          </a:p>
        </p:txBody>
      </p:sp>
      <p:sp>
        <p:nvSpPr>
          <p:cNvPr id="4" name="Slayt Görüntüsü Yer Tutucus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4F09791-D004-424E-9FC7-AAEB5E144291}" type="slidenum">
              <a:rPr lang="tr-TR" smtClean="0"/>
              <a:t>‹#›</a:t>
            </a:fld>
            <a:endParaRPr lang="tr-TR"/>
          </a:p>
        </p:txBody>
      </p:sp>
    </p:spTree>
    <p:extLst>
      <p:ext uri="{BB962C8B-B14F-4D97-AF65-F5344CB8AC3E}">
        <p14:creationId xmlns:p14="http://schemas.microsoft.com/office/powerpoint/2010/main" val="382700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B68560-9BDA-7D48-9EC5-4067CA8035DE}" type="slidenum">
              <a:rPr lang="tr-TR" smtClean="0"/>
              <a:t>1</a:t>
            </a:fld>
            <a:endParaRPr lang="tr-TR"/>
          </a:p>
        </p:txBody>
      </p:sp>
    </p:spTree>
    <p:extLst>
      <p:ext uri="{BB962C8B-B14F-4D97-AF65-F5344CB8AC3E}">
        <p14:creationId xmlns:p14="http://schemas.microsoft.com/office/powerpoint/2010/main" val="85843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36</a:t>
            </a:fld>
            <a:endParaRPr lang="tr-TR"/>
          </a:p>
        </p:txBody>
      </p:sp>
    </p:spTree>
    <p:extLst>
      <p:ext uri="{BB962C8B-B14F-4D97-AF65-F5344CB8AC3E}">
        <p14:creationId xmlns:p14="http://schemas.microsoft.com/office/powerpoint/2010/main" val="260680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37</a:t>
            </a:fld>
            <a:endParaRPr lang="tr-TR"/>
          </a:p>
        </p:txBody>
      </p:sp>
    </p:spTree>
    <p:extLst>
      <p:ext uri="{BB962C8B-B14F-4D97-AF65-F5344CB8AC3E}">
        <p14:creationId xmlns:p14="http://schemas.microsoft.com/office/powerpoint/2010/main" val="307596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38</a:t>
            </a:fld>
            <a:endParaRPr lang="tr-TR"/>
          </a:p>
        </p:txBody>
      </p:sp>
    </p:spTree>
    <p:extLst>
      <p:ext uri="{BB962C8B-B14F-4D97-AF65-F5344CB8AC3E}">
        <p14:creationId xmlns:p14="http://schemas.microsoft.com/office/powerpoint/2010/main" val="145869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39</a:t>
            </a:fld>
            <a:endParaRPr lang="tr-TR"/>
          </a:p>
        </p:txBody>
      </p:sp>
    </p:spTree>
    <p:extLst>
      <p:ext uri="{BB962C8B-B14F-4D97-AF65-F5344CB8AC3E}">
        <p14:creationId xmlns:p14="http://schemas.microsoft.com/office/powerpoint/2010/main" val="124988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42</a:t>
            </a:fld>
            <a:endParaRPr lang="tr-TR"/>
          </a:p>
        </p:txBody>
      </p:sp>
    </p:spTree>
    <p:extLst>
      <p:ext uri="{BB962C8B-B14F-4D97-AF65-F5344CB8AC3E}">
        <p14:creationId xmlns:p14="http://schemas.microsoft.com/office/powerpoint/2010/main" val="29414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43</a:t>
            </a:fld>
            <a:endParaRPr lang="tr-TR"/>
          </a:p>
        </p:txBody>
      </p:sp>
    </p:spTree>
    <p:extLst>
      <p:ext uri="{BB962C8B-B14F-4D97-AF65-F5344CB8AC3E}">
        <p14:creationId xmlns:p14="http://schemas.microsoft.com/office/powerpoint/2010/main" val="252748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44</a:t>
            </a:fld>
            <a:endParaRPr lang="tr-TR"/>
          </a:p>
        </p:txBody>
      </p:sp>
    </p:spTree>
    <p:extLst>
      <p:ext uri="{BB962C8B-B14F-4D97-AF65-F5344CB8AC3E}">
        <p14:creationId xmlns:p14="http://schemas.microsoft.com/office/powerpoint/2010/main" val="191427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45</a:t>
            </a:fld>
            <a:endParaRPr lang="tr-TR"/>
          </a:p>
        </p:txBody>
      </p:sp>
    </p:spTree>
    <p:extLst>
      <p:ext uri="{BB962C8B-B14F-4D97-AF65-F5344CB8AC3E}">
        <p14:creationId xmlns:p14="http://schemas.microsoft.com/office/powerpoint/2010/main" val="409267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46</a:t>
            </a:fld>
            <a:endParaRPr lang="tr-TR"/>
          </a:p>
        </p:txBody>
      </p:sp>
    </p:spTree>
    <p:extLst>
      <p:ext uri="{BB962C8B-B14F-4D97-AF65-F5344CB8AC3E}">
        <p14:creationId xmlns:p14="http://schemas.microsoft.com/office/powerpoint/2010/main" val="46162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47</a:t>
            </a:fld>
            <a:endParaRPr lang="tr-TR"/>
          </a:p>
        </p:txBody>
      </p:sp>
    </p:spTree>
    <p:extLst>
      <p:ext uri="{BB962C8B-B14F-4D97-AF65-F5344CB8AC3E}">
        <p14:creationId xmlns:p14="http://schemas.microsoft.com/office/powerpoint/2010/main" val="132141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4F09791-D004-424E-9FC7-AAEB5E144291}" type="slidenum">
              <a:rPr lang="tr-TR" smtClean="0"/>
              <a:t>2</a:t>
            </a:fld>
            <a:endParaRPr lang="tr-TR"/>
          </a:p>
        </p:txBody>
      </p:sp>
    </p:spTree>
    <p:extLst>
      <p:ext uri="{BB962C8B-B14F-4D97-AF65-F5344CB8AC3E}">
        <p14:creationId xmlns:p14="http://schemas.microsoft.com/office/powerpoint/2010/main" val="3213654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48</a:t>
            </a:fld>
            <a:endParaRPr lang="tr-TR"/>
          </a:p>
        </p:txBody>
      </p:sp>
    </p:spTree>
    <p:extLst>
      <p:ext uri="{BB962C8B-B14F-4D97-AF65-F5344CB8AC3E}">
        <p14:creationId xmlns:p14="http://schemas.microsoft.com/office/powerpoint/2010/main" val="1700107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49</a:t>
            </a:fld>
            <a:endParaRPr lang="tr-TR"/>
          </a:p>
        </p:txBody>
      </p:sp>
    </p:spTree>
    <p:extLst>
      <p:ext uri="{BB962C8B-B14F-4D97-AF65-F5344CB8AC3E}">
        <p14:creationId xmlns:p14="http://schemas.microsoft.com/office/powerpoint/2010/main" val="144279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50</a:t>
            </a:fld>
            <a:endParaRPr lang="tr-TR"/>
          </a:p>
        </p:txBody>
      </p:sp>
    </p:spTree>
    <p:extLst>
      <p:ext uri="{BB962C8B-B14F-4D97-AF65-F5344CB8AC3E}">
        <p14:creationId xmlns:p14="http://schemas.microsoft.com/office/powerpoint/2010/main" val="2866914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51</a:t>
            </a:fld>
            <a:endParaRPr lang="tr-TR"/>
          </a:p>
        </p:txBody>
      </p:sp>
    </p:spTree>
    <p:extLst>
      <p:ext uri="{BB962C8B-B14F-4D97-AF65-F5344CB8AC3E}">
        <p14:creationId xmlns:p14="http://schemas.microsoft.com/office/powerpoint/2010/main" val="1942475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53</a:t>
            </a:fld>
            <a:endParaRPr lang="tr-TR"/>
          </a:p>
        </p:txBody>
      </p:sp>
    </p:spTree>
    <p:extLst>
      <p:ext uri="{BB962C8B-B14F-4D97-AF65-F5344CB8AC3E}">
        <p14:creationId xmlns:p14="http://schemas.microsoft.com/office/powerpoint/2010/main" val="424918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B68560-9BDA-7D48-9EC5-4067CA8035DE}" type="slidenum">
              <a:rPr lang="tr-TR" smtClean="0"/>
              <a:t>56</a:t>
            </a:fld>
            <a:endParaRPr lang="tr-TR"/>
          </a:p>
        </p:txBody>
      </p:sp>
    </p:spTree>
    <p:extLst>
      <p:ext uri="{BB962C8B-B14F-4D97-AF65-F5344CB8AC3E}">
        <p14:creationId xmlns:p14="http://schemas.microsoft.com/office/powerpoint/2010/main" val="26919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4F09791-D004-424E-9FC7-AAEB5E144291}" type="slidenum">
              <a:rPr lang="tr-TR" smtClean="0"/>
              <a:t>18</a:t>
            </a:fld>
            <a:endParaRPr lang="tr-TR"/>
          </a:p>
        </p:txBody>
      </p:sp>
    </p:spTree>
    <p:extLst>
      <p:ext uri="{BB962C8B-B14F-4D97-AF65-F5344CB8AC3E}">
        <p14:creationId xmlns:p14="http://schemas.microsoft.com/office/powerpoint/2010/main" val="235164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4F09791-D004-424E-9FC7-AAEB5E144291}" type="slidenum">
              <a:rPr lang="tr-TR" smtClean="0"/>
              <a:t>28</a:t>
            </a:fld>
            <a:endParaRPr lang="tr-TR"/>
          </a:p>
        </p:txBody>
      </p:sp>
    </p:spTree>
    <p:extLst>
      <p:ext uri="{BB962C8B-B14F-4D97-AF65-F5344CB8AC3E}">
        <p14:creationId xmlns:p14="http://schemas.microsoft.com/office/powerpoint/2010/main" val="234111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31</a:t>
            </a:fld>
            <a:endParaRPr lang="tr-TR"/>
          </a:p>
        </p:txBody>
      </p:sp>
    </p:spTree>
    <p:extLst>
      <p:ext uri="{BB962C8B-B14F-4D97-AF65-F5344CB8AC3E}">
        <p14:creationId xmlns:p14="http://schemas.microsoft.com/office/powerpoint/2010/main" val="176231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32</a:t>
            </a:fld>
            <a:endParaRPr lang="tr-TR"/>
          </a:p>
        </p:txBody>
      </p:sp>
    </p:spTree>
    <p:extLst>
      <p:ext uri="{BB962C8B-B14F-4D97-AF65-F5344CB8AC3E}">
        <p14:creationId xmlns:p14="http://schemas.microsoft.com/office/powerpoint/2010/main" val="334835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33</a:t>
            </a:fld>
            <a:endParaRPr lang="tr-TR"/>
          </a:p>
        </p:txBody>
      </p:sp>
    </p:spTree>
    <p:extLst>
      <p:ext uri="{BB962C8B-B14F-4D97-AF65-F5344CB8AC3E}">
        <p14:creationId xmlns:p14="http://schemas.microsoft.com/office/powerpoint/2010/main" val="281917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34</a:t>
            </a:fld>
            <a:endParaRPr lang="tr-TR"/>
          </a:p>
        </p:txBody>
      </p:sp>
    </p:spTree>
    <p:extLst>
      <p:ext uri="{BB962C8B-B14F-4D97-AF65-F5344CB8AC3E}">
        <p14:creationId xmlns:p14="http://schemas.microsoft.com/office/powerpoint/2010/main" val="51430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34F09791-D004-424E-9FC7-AAEB5E144291}" type="slidenum">
              <a:rPr lang="tr-TR" smtClean="0"/>
              <a:t>35</a:t>
            </a:fld>
            <a:endParaRPr lang="tr-TR"/>
          </a:p>
        </p:txBody>
      </p:sp>
    </p:spTree>
    <p:extLst>
      <p:ext uri="{BB962C8B-B14F-4D97-AF65-F5344CB8AC3E}">
        <p14:creationId xmlns:p14="http://schemas.microsoft.com/office/powerpoint/2010/main" val="45960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93E10B4C-38E7-451E-AE5E-5B83A8138FBE}" type="datetime1">
              <a:rPr lang="tr-TR" smtClean="0"/>
              <a:t>18.09.2023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22764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956001D-3F8D-4349-9879-7BD29DFD5E31}" type="datetime1">
              <a:rPr lang="tr-TR" smtClean="0"/>
              <a:t>18.09.2023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32563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B575405-0FAE-40B5-B58A-BCA60D27937D}" type="datetime1">
              <a:rPr lang="tr-TR" smtClean="0"/>
              <a:t>18.09.2023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62902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F2409B9-DB46-44F7-8F23-3C8B3667C49B}" type="datetime1">
              <a:rPr lang="tr-TR" smtClean="0"/>
              <a:t>18.09.2023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8405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49DE7E03-E309-43EC-AB51-E5B884FA3BB5}" type="datetime1">
              <a:rPr lang="tr-TR" smtClean="0"/>
              <a:t>18.09.2023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207496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4EB4E54-8F80-481A-AB2C-9DAB0868D426}" type="datetime1">
              <a:rPr lang="tr-TR" smtClean="0"/>
              <a:t>18.09.2023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246146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DBB396C-7A55-477F-81EB-19F119612333}" type="datetime1">
              <a:rPr lang="tr-TR" smtClean="0"/>
              <a:t>18.09.2023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3949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4691A3-2A4F-4BC1-8287-3C1D7D4959F2}" type="datetime1">
              <a:rPr lang="tr-TR" smtClean="0"/>
              <a:t>18.09.2023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245894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5A8145-25A4-4B14-8CF1-75F04DD7242F}" type="datetime1">
              <a:rPr lang="tr-TR" smtClean="0"/>
              <a:t>18.09.2023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94170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FD01EC5-8CE7-472F-9B63-5683099EB477}" type="datetime1">
              <a:rPr lang="tr-TR" smtClean="0"/>
              <a:t>18.09.2023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8781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A453A9E-1351-4E39-A2E0-7209D6239A21}" type="datetime1">
              <a:rPr lang="tr-TR" smtClean="0"/>
              <a:t>18.09.2023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F19680-542B-4F4D-93E7-69A17C6D2B44}" type="slidenum">
              <a:rPr lang="tr-TR" smtClean="0"/>
              <a:t>‹#›</a:t>
            </a:fld>
            <a:endParaRPr lang="tr-TR"/>
          </a:p>
        </p:txBody>
      </p:sp>
    </p:spTree>
    <p:extLst>
      <p:ext uri="{BB962C8B-B14F-4D97-AF65-F5344CB8AC3E}">
        <p14:creationId xmlns:p14="http://schemas.microsoft.com/office/powerpoint/2010/main" val="306409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3E0EE-6D8A-4738-9F17-687390427969}" type="datetime1">
              <a:rPr lang="tr-TR" smtClean="0"/>
              <a:t>18.09.2023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19680-542B-4F4D-93E7-69A17C6D2B44}" type="slidenum">
              <a:rPr lang="tr-TR" smtClean="0"/>
              <a:t>‹#›</a:t>
            </a:fld>
            <a:endParaRPr lang="tr-TR"/>
          </a:p>
        </p:txBody>
      </p:sp>
    </p:spTree>
    <p:extLst>
      <p:ext uri="{BB962C8B-B14F-4D97-AF65-F5344CB8AC3E}">
        <p14:creationId xmlns:p14="http://schemas.microsoft.com/office/powerpoint/2010/main" val="132243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214313" y="100013"/>
            <a:ext cx="11763375" cy="6657975"/>
          </a:xfrm>
          <a:prstGeom prst="roundRect">
            <a:avLst/>
          </a:prstGeom>
          <a:blipFill>
            <a:blip r:embed="rId3"/>
            <a:tile tx="0" ty="0" sx="100000" sy="100000" flip="none" algn="tl"/>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7" name="Yuvarlatılmış Dikdörtgen 6">
            <a:extLst>
              <a:ext uri="{FF2B5EF4-FFF2-40B4-BE49-F238E27FC236}">
                <a16:creationId xmlns:a16="http://schemas.microsoft.com/office/drawing/2014/main" id="{2B520A8B-A49B-554B-8B57-9964418D8128}"/>
              </a:ext>
            </a:extLst>
          </p:cNvPr>
          <p:cNvSpPr/>
          <p:nvPr/>
        </p:nvSpPr>
        <p:spPr>
          <a:xfrm>
            <a:off x="3380276" y="3925043"/>
            <a:ext cx="5613620" cy="14462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krobat Black" panose="00000A00000000000000" pitchFamily="50" charset="-94"/>
            </a:endParaRPr>
          </a:p>
        </p:txBody>
      </p:sp>
      <p:sp>
        <p:nvSpPr>
          <p:cNvPr id="2" name="Metin kutusu 1"/>
          <p:cNvSpPr txBox="1"/>
          <p:nvPr/>
        </p:nvSpPr>
        <p:spPr>
          <a:xfrm>
            <a:off x="3441300" y="2416003"/>
            <a:ext cx="5309403" cy="707886"/>
          </a:xfrm>
          <a:prstGeom prst="rect">
            <a:avLst/>
          </a:prstGeom>
          <a:noFill/>
        </p:spPr>
        <p:txBody>
          <a:bodyPr wrap="none" rtlCol="0">
            <a:spAutoFit/>
          </a:bodyPr>
          <a:lstStyle/>
          <a:p>
            <a:pPr algn="ctr"/>
            <a:r>
              <a:rPr lang="tr-TR" sz="4000" b="1" dirty="0">
                <a:solidFill>
                  <a:srgbClr val="FF0000"/>
                </a:solidFill>
                <a:latin typeface="Times New Roman" panose="02020603050405020304" pitchFamily="18" charset="0"/>
                <a:cs typeface="Times New Roman" panose="02020603050405020304" pitchFamily="18" charset="0"/>
              </a:rPr>
              <a:t>ERZURUM VALİLİĞİ</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29682" y="573512"/>
            <a:ext cx="1999929" cy="1999929"/>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txBox="1">
            <a:spLocks/>
          </p:cNvSpPr>
          <p:nvPr/>
        </p:nvSpPr>
        <p:spPr>
          <a:xfrm>
            <a:off x="1467273" y="3158328"/>
            <a:ext cx="9366069" cy="3293979"/>
          </a:xfrm>
          <a:prstGeom prst="rect">
            <a:avLst/>
          </a:prstGeom>
          <a:blipFill>
            <a:blip r:embed="rId3"/>
            <a:tile tx="0" ty="0" sx="100000" sy="100000" flip="none" algn="tl"/>
          </a:blip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4000" dirty="0">
              <a:latin typeface="Times New Roman" panose="02020603050405020304" pitchFamily="18" charset="0"/>
              <a:cs typeface="Times New Roman" panose="02020603050405020304" pitchFamily="18" charset="0"/>
            </a:endParaRPr>
          </a:p>
          <a:p>
            <a:pPr algn="ctr"/>
            <a:r>
              <a:rPr lang="tr-TR" sz="4000" dirty="0">
                <a:latin typeface="Times New Roman" panose="02020603050405020304" pitchFamily="18" charset="0"/>
                <a:cs typeface="Times New Roman" panose="02020603050405020304" pitchFamily="18" charset="0"/>
              </a:rPr>
              <a:t>RESMİ YAZIŞMALARDA UYGULANACAK USUL VE ESASLAR</a:t>
            </a:r>
          </a:p>
          <a:p>
            <a:pPr algn="ctr"/>
            <a:endParaRPr lang="tr-TR" sz="4000" dirty="0">
              <a:latin typeface="Times New Roman" panose="02020603050405020304" pitchFamily="18" charset="0"/>
              <a:cs typeface="Times New Roman" panose="02020603050405020304" pitchFamily="18" charset="0"/>
            </a:endParaRPr>
          </a:p>
          <a:p>
            <a:pPr algn="ctr"/>
            <a:r>
              <a:rPr lang="tr-TR" sz="4000" dirty="0">
                <a:latin typeface="Times New Roman" panose="02020603050405020304" pitchFamily="18" charset="0"/>
                <a:cs typeface="Times New Roman" panose="02020603050405020304" pitchFamily="18" charset="0"/>
              </a:rPr>
              <a:t>ERZURUM VALİLİĞİ İMZA YETKİLERİ YÖNERGESİ</a:t>
            </a:r>
          </a:p>
          <a:p>
            <a:pPr algn="ctr"/>
            <a:endParaRPr lang="tr-TR" dirty="0">
              <a:latin typeface="Times New Roman" panose="02020603050405020304" pitchFamily="18" charset="0"/>
              <a:cs typeface="Times New Roman" panose="02020603050405020304" pitchFamily="18" charset="0"/>
            </a:endParaRPr>
          </a:p>
        </p:txBody>
      </p:sp>
      <p:sp>
        <p:nvSpPr>
          <p:cNvPr id="6" name="Alt Başlık 2"/>
          <p:cNvSpPr txBox="1">
            <a:spLocks/>
          </p:cNvSpPr>
          <p:nvPr/>
        </p:nvSpPr>
        <p:spPr>
          <a:xfrm>
            <a:off x="1606731" y="5031761"/>
            <a:ext cx="9065624" cy="1146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tr-TR"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E10B7A90-9A19-438A-98EB-74422FDC58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09337" y="573512"/>
            <a:ext cx="1999929" cy="19999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509728096"/>
      </p:ext>
    </p:extLst>
  </p:cSld>
  <p:clrMapOvr>
    <a:masterClrMapping/>
  </p:clrMapOvr>
  <mc:AlternateContent xmlns:mc="http://schemas.openxmlformats.org/markup-compatibility/2006" xmlns:p14="http://schemas.microsoft.com/office/powerpoint/2010/main">
    <mc:Choice Requires="p14">
      <p:transition p14:dur="50" advTm="50"/>
    </mc:Choice>
    <mc:Fallback xmlns="">
      <p:transition advTm="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394317" y="122658"/>
            <a:ext cx="10515600" cy="1325563"/>
          </a:xfrm>
        </p:spPr>
        <p:txBody>
          <a:bodyPr/>
          <a:lstStyle/>
          <a:p>
            <a:pPr algn="ctr"/>
            <a:r>
              <a:rPr lang="tr-TR" dirty="0">
                <a:latin typeface="Times New Roman" panose="02020603050405020304" pitchFamily="18" charset="0"/>
                <a:cs typeface="Times New Roman" panose="02020603050405020304" pitchFamily="18" charset="0"/>
              </a:rPr>
              <a:t>Başlık -2-</a:t>
            </a:r>
          </a:p>
        </p:txBody>
      </p:sp>
      <p:sp>
        <p:nvSpPr>
          <p:cNvPr id="8" name="İçerik Yer Tutucusu 2"/>
          <p:cNvSpPr>
            <a:spLocks noGrp="1"/>
          </p:cNvSpPr>
          <p:nvPr>
            <p:ph idx="1"/>
          </p:nvPr>
        </p:nvSpPr>
        <p:spPr>
          <a:xfrm>
            <a:off x="838200" y="1825625"/>
            <a:ext cx="10515600" cy="1058721"/>
          </a:xfrm>
        </p:spPr>
        <p:txBody>
          <a:bodyPr/>
          <a:lstStyle/>
          <a:p>
            <a:r>
              <a:rPr lang="tr-TR" dirty="0">
                <a:latin typeface="Times New Roman" panose="02020603050405020304" pitchFamily="18" charset="0"/>
                <a:cs typeface="Times New Roman" panose="02020603050405020304" pitchFamily="18" charset="0"/>
              </a:rPr>
              <a:t>Bölge teşkilatına bağlı birimlerin başlıklarında belge başlık bilgileri </a:t>
            </a:r>
            <a:r>
              <a:rPr lang="tr-TR" b="1" dirty="0">
                <a:latin typeface="Times New Roman" panose="02020603050405020304" pitchFamily="18" charset="0"/>
                <a:cs typeface="Times New Roman" panose="02020603050405020304" pitchFamily="18" charset="0"/>
              </a:rPr>
              <a:t>en fazla 4 satır</a:t>
            </a:r>
            <a:r>
              <a:rPr lang="tr-TR" dirty="0">
                <a:latin typeface="Times New Roman" panose="02020603050405020304" pitchFamily="18" charset="0"/>
                <a:cs typeface="Times New Roman" panose="02020603050405020304" pitchFamily="18" charset="0"/>
              </a:rPr>
              <a:t> olarak düzenlenmelidir. </a:t>
            </a:r>
          </a:p>
        </p:txBody>
      </p:sp>
      <p:pic>
        <p:nvPicPr>
          <p:cNvPr id="9" name="Resim 8"/>
          <p:cNvPicPr>
            <a:picLocks noChangeAspect="1"/>
          </p:cNvPicPr>
          <p:nvPr/>
        </p:nvPicPr>
        <p:blipFill rotWithShape="1">
          <a:blip r:embed="rId2"/>
          <a:srcRect r="51489"/>
          <a:stretch/>
        </p:blipFill>
        <p:spPr>
          <a:xfrm>
            <a:off x="1983749" y="2754781"/>
            <a:ext cx="4033019" cy="3727469"/>
          </a:xfrm>
          <a:prstGeom prst="rect">
            <a:avLst/>
          </a:prstGeom>
        </p:spPr>
      </p:pic>
      <p:pic>
        <p:nvPicPr>
          <p:cNvPr id="11" name="Resim 10"/>
          <p:cNvPicPr>
            <a:picLocks noChangeAspect="1"/>
          </p:cNvPicPr>
          <p:nvPr/>
        </p:nvPicPr>
        <p:blipFill rotWithShape="1">
          <a:blip r:embed="rId2"/>
          <a:srcRect l="49522"/>
          <a:stretch/>
        </p:blipFill>
        <p:spPr>
          <a:xfrm>
            <a:off x="6336795" y="2754780"/>
            <a:ext cx="4196581" cy="3727469"/>
          </a:xfrm>
          <a:prstGeom prst="rect">
            <a:avLst/>
          </a:prstGeom>
        </p:spPr>
      </p:pic>
      <p:sp>
        <p:nvSpPr>
          <p:cNvPr id="10" name="Dikdörtgen 9">
            <a:extLst>
              <a:ext uri="{FF2B5EF4-FFF2-40B4-BE49-F238E27FC236}">
                <a16:creationId xmlns:a16="http://schemas.microsoft.com/office/drawing/2014/main" id="{C9847DD4-0027-43B9-8487-DBA19963EB1D}"/>
              </a:ext>
            </a:extLst>
          </p:cNvPr>
          <p:cNvSpPr/>
          <p:nvPr/>
        </p:nvSpPr>
        <p:spPr>
          <a:xfrm>
            <a:off x="0" y="140250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391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80748" y="152061"/>
            <a:ext cx="10515600" cy="1325563"/>
          </a:xfrm>
        </p:spPr>
        <p:txBody>
          <a:bodyPr/>
          <a:lstStyle/>
          <a:p>
            <a:pPr algn="ctr"/>
            <a:r>
              <a:rPr lang="tr-TR" dirty="0">
                <a:latin typeface="Times New Roman" panose="02020603050405020304" pitchFamily="18" charset="0"/>
                <a:cs typeface="Times New Roman" panose="02020603050405020304" pitchFamily="18" charset="0"/>
              </a:rPr>
              <a:t>Başlık -3-</a:t>
            </a:r>
          </a:p>
        </p:txBody>
      </p:sp>
      <p:pic>
        <p:nvPicPr>
          <p:cNvPr id="9" name="İçerik Yer Tutucusu 8"/>
          <p:cNvPicPr>
            <a:picLocks noGrp="1" noChangeAspect="1"/>
          </p:cNvPicPr>
          <p:nvPr>
            <p:ph idx="1"/>
          </p:nvPr>
        </p:nvPicPr>
        <p:blipFill rotWithShape="1">
          <a:blip r:embed="rId2"/>
          <a:srcRect b="68457"/>
          <a:stretch/>
        </p:blipFill>
        <p:spPr>
          <a:xfrm>
            <a:off x="463797" y="2199662"/>
            <a:ext cx="11264407" cy="3356568"/>
          </a:xfrm>
          <a:prstGeom prst="rect">
            <a:avLst/>
          </a:prstGeom>
        </p:spPr>
      </p:pic>
      <p:sp>
        <p:nvSpPr>
          <p:cNvPr id="8" name="Dikdörtgen 7">
            <a:extLst>
              <a:ext uri="{FF2B5EF4-FFF2-40B4-BE49-F238E27FC236}">
                <a16:creationId xmlns:a16="http://schemas.microsoft.com/office/drawing/2014/main" id="{218881C9-4BD8-46EE-A940-77D3EFA0B57D}"/>
              </a:ext>
            </a:extLst>
          </p:cNvPr>
          <p:cNvSpPr/>
          <p:nvPr/>
        </p:nvSpPr>
        <p:spPr>
          <a:xfrm>
            <a:off x="0" y="1431905"/>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078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00848" y="233220"/>
            <a:ext cx="10515600" cy="1325563"/>
          </a:xfrm>
        </p:spPr>
        <p:txBody>
          <a:bodyPr/>
          <a:lstStyle/>
          <a:p>
            <a:pPr algn="ctr"/>
            <a:r>
              <a:rPr lang="tr-TR" dirty="0">
                <a:latin typeface="Times New Roman" panose="02020603050405020304" pitchFamily="18" charset="0"/>
                <a:cs typeface="Times New Roman" panose="02020603050405020304" pitchFamily="18" charset="0"/>
              </a:rPr>
              <a:t>Başlık -4-</a:t>
            </a:r>
          </a:p>
        </p:txBody>
      </p:sp>
      <p:pic>
        <p:nvPicPr>
          <p:cNvPr id="10" name="İçerik Yer Tutucusu 8"/>
          <p:cNvPicPr>
            <a:picLocks noChangeAspect="1"/>
          </p:cNvPicPr>
          <p:nvPr/>
        </p:nvPicPr>
        <p:blipFill rotWithShape="1">
          <a:blip r:embed="rId2"/>
          <a:srcRect t="41768"/>
          <a:stretch/>
        </p:blipFill>
        <p:spPr>
          <a:xfrm>
            <a:off x="782995" y="1830412"/>
            <a:ext cx="10626010" cy="4627538"/>
          </a:xfrm>
          <a:prstGeom prst="rect">
            <a:avLst/>
          </a:prstGeom>
        </p:spPr>
      </p:pic>
      <p:sp>
        <p:nvSpPr>
          <p:cNvPr id="8" name="Dikdörtgen 7">
            <a:extLst>
              <a:ext uri="{FF2B5EF4-FFF2-40B4-BE49-F238E27FC236}">
                <a16:creationId xmlns:a16="http://schemas.microsoft.com/office/drawing/2014/main" id="{EC017224-C8D7-4860-B7E2-1B8DA391FAC1}"/>
              </a:ext>
            </a:extLst>
          </p:cNvPr>
          <p:cNvSpPr/>
          <p:nvPr/>
        </p:nvSpPr>
        <p:spPr>
          <a:xfrm>
            <a:off x="0" y="136391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38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Yönetmelik ile zorunlu hâller veya olağanüstü durumlar dışında hazırlanan tüm belgelerin elektronik ortamda üretilmesi, gönderilmesi ve saklanması zorunludur.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Bu sebeple belgenin elektronik ortamda, zorunlu hâl kapsamında veya olağanüstü durumda hazırlandığını belirtmek amacıyla “</a:t>
            </a:r>
            <a:r>
              <a:rPr lang="tr-TR" i="1" dirty="0">
                <a:latin typeface="Times New Roman" panose="02020603050405020304" pitchFamily="18" charset="0"/>
                <a:cs typeface="Times New Roman" panose="02020603050405020304" pitchFamily="18" charset="0"/>
              </a:rPr>
              <a:t>belgenin hazırlanma </a:t>
            </a:r>
            <a:r>
              <a:rPr lang="tr-TR" i="1" dirty="0" err="1">
                <a:latin typeface="Times New Roman" panose="02020603050405020304" pitchFamily="18" charset="0"/>
                <a:cs typeface="Times New Roman" panose="02020603050405020304" pitchFamily="18" charset="0"/>
              </a:rPr>
              <a:t>süreci</a:t>
            </a:r>
            <a:r>
              <a:rPr lang="tr-TR" dirty="0" err="1">
                <a:latin typeface="Times New Roman" panose="02020603050405020304" pitchFamily="18" charset="0"/>
                <a:cs typeface="Times New Roman" panose="02020603050405020304" pitchFamily="18" charset="0"/>
              </a:rPr>
              <a:t>”ni</a:t>
            </a:r>
            <a:r>
              <a:rPr lang="tr-TR" dirty="0">
                <a:latin typeface="Times New Roman" panose="02020603050405020304" pitchFamily="18" charset="0"/>
                <a:cs typeface="Times New Roman" panose="02020603050405020304" pitchFamily="18" charset="0"/>
              </a:rPr>
              <a:t> ifade eden </a:t>
            </a:r>
            <a:r>
              <a:rPr lang="tr-TR" b="1" dirty="0">
                <a:latin typeface="Times New Roman" panose="02020603050405020304" pitchFamily="18" charset="0"/>
                <a:cs typeface="Times New Roman" panose="02020603050405020304" pitchFamily="18" charset="0"/>
              </a:rPr>
              <a:t>“E” “Z” “O” </a:t>
            </a:r>
            <a:r>
              <a:rPr lang="tr-TR" dirty="0">
                <a:latin typeface="Times New Roman" panose="02020603050405020304" pitchFamily="18" charset="0"/>
                <a:cs typeface="Times New Roman" panose="02020603050405020304" pitchFamily="18" charset="0"/>
              </a:rPr>
              <a:t>harflerinden uygun olanı sayı alanının başında yer almalıdır. </a:t>
            </a:r>
          </a:p>
        </p:txBody>
      </p:sp>
      <p:sp>
        <p:nvSpPr>
          <p:cNvPr id="7" name="Unvan 6"/>
          <p:cNvSpPr>
            <a:spLocks noGrp="1"/>
          </p:cNvSpPr>
          <p:nvPr>
            <p:ph type="title"/>
          </p:nvPr>
        </p:nvSpPr>
        <p:spPr>
          <a:xfrm>
            <a:off x="438705" y="176459"/>
            <a:ext cx="10515600" cy="1325563"/>
          </a:xfrm>
        </p:spPr>
        <p:txBody>
          <a:bodyPr/>
          <a:lstStyle/>
          <a:p>
            <a:pPr algn="ctr"/>
            <a:r>
              <a:rPr lang="tr-TR" dirty="0">
                <a:latin typeface="Times New Roman" panose="02020603050405020304" pitchFamily="18" charset="0"/>
                <a:cs typeface="Times New Roman" panose="02020603050405020304" pitchFamily="18" charset="0"/>
              </a:rPr>
              <a:t>Sayı -1-</a:t>
            </a:r>
          </a:p>
        </p:txBody>
      </p:sp>
      <p:sp>
        <p:nvSpPr>
          <p:cNvPr id="8" name="Dikdörtgen 7">
            <a:extLst>
              <a:ext uri="{FF2B5EF4-FFF2-40B4-BE49-F238E27FC236}">
                <a16:creationId xmlns:a16="http://schemas.microsoft.com/office/drawing/2014/main" id="{55C6D0C4-3E71-4AE8-8B81-BD0E6506DFAD}"/>
              </a:ext>
            </a:extLst>
          </p:cNvPr>
          <p:cNvSpPr/>
          <p:nvPr/>
        </p:nvSpPr>
        <p:spPr>
          <a:xfrm>
            <a:off x="0" y="145630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783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558783"/>
            <a:ext cx="12192000" cy="4571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Sayı -2-</a:t>
            </a:r>
          </a:p>
        </p:txBody>
      </p:sp>
      <p:pic>
        <p:nvPicPr>
          <p:cNvPr id="8" name="İçerik Yer Tutucusu 3"/>
          <p:cNvPicPr>
            <a:picLocks noGrp="1" noChangeAspect="1"/>
          </p:cNvPicPr>
          <p:nvPr>
            <p:ph idx="1"/>
          </p:nvPr>
        </p:nvPicPr>
        <p:blipFill>
          <a:blip r:embed="rId2"/>
          <a:stretch>
            <a:fillRect/>
          </a:stretch>
        </p:blipFill>
        <p:spPr>
          <a:xfrm>
            <a:off x="675341" y="1702428"/>
            <a:ext cx="10841318" cy="5019047"/>
          </a:xfrm>
          <a:prstGeom prst="rect">
            <a:avLst/>
          </a:prstGeom>
        </p:spPr>
      </p:pic>
    </p:spTree>
    <p:extLst>
      <p:ext uri="{BB962C8B-B14F-4D97-AF65-F5344CB8AC3E}">
        <p14:creationId xmlns:p14="http://schemas.microsoft.com/office/powerpoint/2010/main" val="21172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838200" y="1825624"/>
            <a:ext cx="10515600" cy="4175125"/>
          </a:xfrm>
        </p:spPr>
        <p:txBody>
          <a:bodyPr>
            <a:normAutofit/>
          </a:bodyPr>
          <a:lstStyle/>
          <a:p>
            <a:pPr algn="just"/>
            <a:r>
              <a:rPr lang="tr-TR" dirty="0">
                <a:latin typeface="Times New Roman" panose="02020603050405020304" pitchFamily="18" charset="0"/>
                <a:cs typeface="Times New Roman" panose="02020603050405020304" pitchFamily="18" charset="0"/>
              </a:rPr>
              <a:t>Tarihler arasında sadece nokta (.) kullanılmalıdır.</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Ay adı harfle yazılmak istenirse sadece baş harfi büyük yazılmalıdır.</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7" name="Unvan 6"/>
          <p:cNvSpPr>
            <a:spLocks noGrp="1"/>
          </p:cNvSpPr>
          <p:nvPr>
            <p:ph type="title"/>
          </p:nvPr>
        </p:nvSpPr>
        <p:spPr>
          <a:xfrm>
            <a:off x="394316" y="192743"/>
            <a:ext cx="10515600" cy="1325563"/>
          </a:xfrm>
        </p:spPr>
        <p:txBody>
          <a:bodyPr/>
          <a:lstStyle/>
          <a:p>
            <a:pPr algn="ctr"/>
            <a:r>
              <a:rPr lang="tr-TR" dirty="0">
                <a:latin typeface="Times New Roman" panose="02020603050405020304" pitchFamily="18" charset="0"/>
                <a:cs typeface="Times New Roman" panose="02020603050405020304" pitchFamily="18" charset="0"/>
              </a:rPr>
              <a:t>Tarih</a:t>
            </a:r>
          </a:p>
        </p:txBody>
      </p:sp>
      <p:sp>
        <p:nvSpPr>
          <p:cNvPr id="8" name="Dikdörtgen 7"/>
          <p:cNvSpPr/>
          <p:nvPr/>
        </p:nvSpPr>
        <p:spPr>
          <a:xfrm>
            <a:off x="1025210" y="2536550"/>
            <a:ext cx="1918015" cy="523220"/>
          </a:xfrm>
          <a:prstGeom prst="rect">
            <a:avLst/>
          </a:prstGeom>
        </p:spPr>
        <p:txBody>
          <a:bodyPr wrap="square">
            <a:spAutoFit/>
          </a:bodyPr>
          <a:lstStyle/>
          <a:p>
            <a:r>
              <a:rPr lang="tr-TR" sz="2800" dirty="0">
                <a:solidFill>
                  <a:srgbClr val="FF0000"/>
                </a:solidFill>
                <a:latin typeface="Times New Roman" panose="02020603050405020304" pitchFamily="18" charset="0"/>
                <a:cs typeface="Times New Roman" panose="02020603050405020304" pitchFamily="18" charset="0"/>
              </a:rPr>
              <a:t>25.10.2021</a:t>
            </a:r>
          </a:p>
        </p:txBody>
      </p:sp>
      <p:sp>
        <p:nvSpPr>
          <p:cNvPr id="9" name="Dikdörtgen 8"/>
          <p:cNvSpPr/>
          <p:nvPr/>
        </p:nvSpPr>
        <p:spPr>
          <a:xfrm>
            <a:off x="1025210" y="4128630"/>
            <a:ext cx="2556190" cy="523220"/>
          </a:xfrm>
          <a:prstGeom prst="rect">
            <a:avLst/>
          </a:prstGeom>
        </p:spPr>
        <p:txBody>
          <a:bodyPr wrap="square">
            <a:spAutoFit/>
          </a:bodyPr>
          <a:lstStyle/>
          <a:p>
            <a:r>
              <a:rPr lang="tr-TR" sz="2800" dirty="0">
                <a:solidFill>
                  <a:srgbClr val="FF0000"/>
                </a:solidFill>
                <a:latin typeface="Times New Roman" panose="02020603050405020304" pitchFamily="18" charset="0"/>
                <a:cs typeface="Times New Roman" panose="02020603050405020304" pitchFamily="18" charset="0"/>
              </a:rPr>
              <a:t>25 Ekim 2021</a:t>
            </a:r>
          </a:p>
        </p:txBody>
      </p:sp>
      <p:sp>
        <p:nvSpPr>
          <p:cNvPr id="10" name="Dikdörtgen 9">
            <a:extLst>
              <a:ext uri="{FF2B5EF4-FFF2-40B4-BE49-F238E27FC236}">
                <a16:creationId xmlns:a16="http://schemas.microsoft.com/office/drawing/2014/main" id="{B4C35496-C813-4DFE-A3A3-F18498690492}"/>
              </a:ext>
            </a:extLst>
          </p:cNvPr>
          <p:cNvSpPr/>
          <p:nvPr/>
        </p:nvSpPr>
        <p:spPr>
          <a:xfrm>
            <a:off x="0" y="140158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25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18604" y="122658"/>
            <a:ext cx="10515600" cy="1325563"/>
          </a:xfrm>
        </p:spPr>
        <p:txBody>
          <a:bodyPr/>
          <a:lstStyle/>
          <a:p>
            <a:pPr algn="ctr"/>
            <a:r>
              <a:rPr lang="tr-TR" dirty="0">
                <a:latin typeface="Times New Roman" panose="02020603050405020304" pitchFamily="18" charset="0"/>
                <a:cs typeface="Times New Roman" panose="02020603050405020304" pitchFamily="18" charset="0"/>
              </a:rPr>
              <a:t>Konu</a:t>
            </a:r>
          </a:p>
        </p:txBody>
      </p:sp>
      <p:sp>
        <p:nvSpPr>
          <p:cNvPr id="5" name="İçerik Yer Tutucusu 4"/>
          <p:cNvSpPr>
            <a:spLocks noGrp="1"/>
          </p:cNvSpPr>
          <p:nvPr>
            <p:ph idx="1"/>
          </p:nvPr>
        </p:nvSpPr>
        <p:spPr>
          <a:xfrm>
            <a:off x="838200" y="1825625"/>
            <a:ext cx="10515600" cy="2108200"/>
          </a:xfrm>
        </p:spPr>
        <p:txBody>
          <a:bodyPr/>
          <a:lstStyle/>
          <a:p>
            <a:pPr algn="just"/>
            <a:r>
              <a:rPr lang="tr-TR" dirty="0">
                <a:latin typeface="Times New Roman" panose="02020603050405020304" pitchFamily="18" charset="0"/>
                <a:cs typeface="Times New Roman" panose="02020603050405020304" pitchFamily="18" charset="0"/>
              </a:rPr>
              <a:t>Konu, belgenin içeriği hakkında kısa ve öz bilgi vermelidir. </a:t>
            </a:r>
          </a:p>
          <a:p>
            <a:pPr algn="just"/>
            <a:r>
              <a:rPr lang="tr-TR" dirty="0">
                <a:latin typeface="Times New Roman" panose="02020603050405020304" pitchFamily="18" charset="0"/>
                <a:cs typeface="Times New Roman" panose="02020603050405020304" pitchFamily="18" charset="0"/>
              </a:rPr>
              <a:t>Belgenin konusunda yer alan kelimelerin baş harfleri büyük yazılmalı ve konunun sonunda herhangi bir </a:t>
            </a:r>
            <a:r>
              <a:rPr lang="tr-TR" b="1" dirty="0">
                <a:latin typeface="Times New Roman" panose="02020603050405020304" pitchFamily="18" charset="0"/>
                <a:cs typeface="Times New Roman" panose="02020603050405020304" pitchFamily="18" charset="0"/>
              </a:rPr>
              <a:t>noktalama işareti </a:t>
            </a:r>
            <a:r>
              <a:rPr lang="tr-TR" dirty="0">
                <a:latin typeface="Times New Roman" panose="02020603050405020304" pitchFamily="18" charset="0"/>
                <a:cs typeface="Times New Roman" panose="02020603050405020304" pitchFamily="18" charset="0"/>
              </a:rPr>
              <a:t>kullanılmamalıdır. </a:t>
            </a:r>
          </a:p>
          <a:p>
            <a:endParaRPr lang="tr-TR" dirty="0"/>
          </a:p>
        </p:txBody>
      </p:sp>
      <p:pic>
        <p:nvPicPr>
          <p:cNvPr id="9" name="Resim 8"/>
          <p:cNvPicPr/>
          <p:nvPr/>
        </p:nvPicPr>
        <p:blipFill rotWithShape="1">
          <a:blip r:embed="rId2"/>
          <a:srcRect t="11927"/>
          <a:stretch/>
        </p:blipFill>
        <p:spPr>
          <a:xfrm>
            <a:off x="781050" y="3752851"/>
            <a:ext cx="10629900" cy="2752724"/>
          </a:xfrm>
          <a:prstGeom prst="rect">
            <a:avLst/>
          </a:prstGeom>
        </p:spPr>
      </p:pic>
      <p:sp>
        <p:nvSpPr>
          <p:cNvPr id="8" name="Dikdörtgen 7">
            <a:extLst>
              <a:ext uri="{FF2B5EF4-FFF2-40B4-BE49-F238E27FC236}">
                <a16:creationId xmlns:a16="http://schemas.microsoft.com/office/drawing/2014/main" id="{2D1C92C2-A57C-47C9-B7FF-C8984E658FFF}"/>
              </a:ext>
            </a:extLst>
          </p:cNvPr>
          <p:cNvSpPr/>
          <p:nvPr/>
        </p:nvSpPr>
        <p:spPr>
          <a:xfrm>
            <a:off x="0" y="140250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641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Belgenin gideceği yeri ifade eder.</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Muhatabın kamu kuruluşu olması durumunda DETSİS (Devlet Teşkilatı Merkezi Kayıt Sistemi), muhatabın tüzel kişi olması durumunda MERSİS (Merkezi Sicil Kayıt Sistemi) kayıtları esas alınır.</a:t>
            </a:r>
          </a:p>
        </p:txBody>
      </p:sp>
      <p:sp>
        <p:nvSpPr>
          <p:cNvPr id="7" name="Unvan 6"/>
          <p:cNvSpPr>
            <a:spLocks noGrp="1"/>
          </p:cNvSpPr>
          <p:nvPr>
            <p:ph type="title"/>
          </p:nvPr>
        </p:nvSpPr>
        <p:spPr>
          <a:xfrm>
            <a:off x="607381" y="256079"/>
            <a:ext cx="10515600" cy="1325563"/>
          </a:xfrm>
        </p:spPr>
        <p:txBody>
          <a:bodyPr/>
          <a:lstStyle/>
          <a:p>
            <a:pPr algn="ctr"/>
            <a:r>
              <a:rPr lang="tr-TR" dirty="0">
                <a:latin typeface="Times New Roman" panose="02020603050405020304" pitchFamily="18" charset="0"/>
                <a:cs typeface="Times New Roman" panose="02020603050405020304" pitchFamily="18" charset="0"/>
              </a:rPr>
              <a:t>Muhatap -1-</a:t>
            </a:r>
          </a:p>
        </p:txBody>
      </p:sp>
      <p:sp>
        <p:nvSpPr>
          <p:cNvPr id="8" name="Dikdörtgen 7">
            <a:extLst>
              <a:ext uri="{FF2B5EF4-FFF2-40B4-BE49-F238E27FC236}">
                <a16:creationId xmlns:a16="http://schemas.microsoft.com/office/drawing/2014/main" id="{D1FB47CC-C995-4E83-B36D-7DD0C964E693}"/>
              </a:ext>
            </a:extLst>
          </p:cNvPr>
          <p:cNvSpPr/>
          <p:nvPr/>
        </p:nvSpPr>
        <p:spPr>
          <a:xfrm>
            <a:off x="0" y="153592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41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589626" y="256079"/>
            <a:ext cx="10515600" cy="1325563"/>
          </a:xfrm>
        </p:spPr>
        <p:txBody>
          <a:bodyPr/>
          <a:lstStyle/>
          <a:p>
            <a:pPr algn="ctr"/>
            <a:r>
              <a:rPr lang="tr-TR" dirty="0">
                <a:latin typeface="Times New Roman" panose="02020603050405020304" pitchFamily="18" charset="0"/>
                <a:cs typeface="Times New Roman" panose="02020603050405020304" pitchFamily="18" charset="0"/>
              </a:rPr>
              <a:t>Muhatap -2-</a:t>
            </a:r>
          </a:p>
        </p:txBody>
      </p:sp>
      <p:pic>
        <p:nvPicPr>
          <p:cNvPr id="8" name="İçerik Yer Tutucusu 3"/>
          <p:cNvPicPr>
            <a:picLocks noGrp="1"/>
          </p:cNvPicPr>
          <p:nvPr>
            <p:ph idx="1"/>
          </p:nvPr>
        </p:nvPicPr>
        <p:blipFill rotWithShape="1">
          <a:blip r:embed="rId3" cstate="print">
            <a:extLst>
              <a:ext uri="{28A0092B-C50C-407E-A947-70E740481C1C}">
                <a14:useLocalDpi xmlns:a14="http://schemas.microsoft.com/office/drawing/2010/main" val="0"/>
              </a:ext>
            </a:extLst>
          </a:blip>
          <a:srcRect l="7704" t="10762" r="10273"/>
          <a:stretch/>
        </p:blipFill>
        <p:spPr bwMode="auto">
          <a:xfrm>
            <a:off x="942975" y="2095500"/>
            <a:ext cx="10306050" cy="4260849"/>
          </a:xfrm>
          <a:prstGeom prst="rect">
            <a:avLst/>
          </a:prstGeom>
          <a:noFill/>
          <a:ln>
            <a:noFill/>
          </a:ln>
        </p:spPr>
      </p:pic>
      <p:sp>
        <p:nvSpPr>
          <p:cNvPr id="9" name="Dikdörtgen 8">
            <a:extLst>
              <a:ext uri="{FF2B5EF4-FFF2-40B4-BE49-F238E27FC236}">
                <a16:creationId xmlns:a16="http://schemas.microsoft.com/office/drawing/2014/main" id="{3F19B7F7-64BF-4439-81C3-CBBBA2693DE5}"/>
              </a:ext>
            </a:extLst>
          </p:cNvPr>
          <p:cNvSpPr/>
          <p:nvPr/>
        </p:nvSpPr>
        <p:spPr>
          <a:xfrm>
            <a:off x="0" y="158164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952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Muhatap -3-</a:t>
            </a:r>
          </a:p>
        </p:txBody>
      </p:sp>
      <p:pic>
        <p:nvPicPr>
          <p:cNvPr id="8" name="İçerik Yer Tutucusu 3"/>
          <p:cNvPicPr>
            <a:picLocks noGrp="1"/>
          </p:cNvPicPr>
          <p:nvPr>
            <p:ph idx="1"/>
          </p:nvPr>
        </p:nvPicPr>
        <p:blipFill rotWithShape="1">
          <a:blip r:embed="rId2" cstate="print">
            <a:extLst>
              <a:ext uri="{28A0092B-C50C-407E-A947-70E740481C1C}">
                <a14:useLocalDpi xmlns:a14="http://schemas.microsoft.com/office/drawing/2010/main" val="0"/>
              </a:ext>
            </a:extLst>
          </a:blip>
          <a:srcRect l="6641" r="8971" b="70349"/>
          <a:stretch/>
        </p:blipFill>
        <p:spPr bwMode="auto">
          <a:xfrm>
            <a:off x="1404938" y="1982592"/>
            <a:ext cx="9382125" cy="1521032"/>
          </a:xfrm>
          <a:prstGeom prst="rect">
            <a:avLst/>
          </a:prstGeom>
          <a:noFill/>
          <a:ln>
            <a:noFill/>
          </a:ln>
        </p:spPr>
      </p:pic>
      <p:pic>
        <p:nvPicPr>
          <p:cNvPr id="10" name="İçerik Yer Tutucusu 3"/>
          <p:cNvPicPr>
            <a:picLocks/>
          </p:cNvPicPr>
          <p:nvPr/>
        </p:nvPicPr>
        <p:blipFill rotWithShape="1">
          <a:blip r:embed="rId2" cstate="print">
            <a:extLst>
              <a:ext uri="{28A0092B-C50C-407E-A947-70E740481C1C}">
                <a14:useLocalDpi xmlns:a14="http://schemas.microsoft.com/office/drawing/2010/main" val="0"/>
              </a:ext>
            </a:extLst>
          </a:blip>
          <a:srcRect l="5351" t="43775" r="7895"/>
          <a:stretch/>
        </p:blipFill>
        <p:spPr bwMode="auto">
          <a:xfrm>
            <a:off x="1264444" y="3954709"/>
            <a:ext cx="9663112" cy="2212975"/>
          </a:xfrm>
          <a:prstGeom prst="rect">
            <a:avLst/>
          </a:prstGeom>
          <a:noFill/>
          <a:ln>
            <a:noFill/>
          </a:ln>
        </p:spPr>
      </p:pic>
      <p:sp>
        <p:nvSpPr>
          <p:cNvPr id="9" name="Dikdörtgen 8">
            <a:extLst>
              <a:ext uri="{FF2B5EF4-FFF2-40B4-BE49-F238E27FC236}">
                <a16:creationId xmlns:a16="http://schemas.microsoft.com/office/drawing/2014/main" id="{1BDC3B24-273A-4450-98E9-CBE8C8CBDC33}"/>
              </a:ext>
            </a:extLst>
          </p:cNvPr>
          <p:cNvSpPr/>
          <p:nvPr/>
        </p:nvSpPr>
        <p:spPr>
          <a:xfrm>
            <a:off x="0" y="1644969"/>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2195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049118"/>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5"/>
          <p:cNvSpPr>
            <a:spLocks noGrp="1"/>
          </p:cNvSpPr>
          <p:nvPr>
            <p:ph idx="1"/>
          </p:nvPr>
        </p:nvSpPr>
        <p:spPr>
          <a:xfrm>
            <a:off x="958121" y="1318273"/>
            <a:ext cx="10515600" cy="5494008"/>
          </a:xfrm>
        </p:spPr>
        <p:txBody>
          <a:bodyPr/>
          <a:lstStyle/>
          <a:p>
            <a:pPr algn="just"/>
            <a:r>
              <a:rPr lang="tr-TR" dirty="0">
                <a:latin typeface="Times New Roman" panose="02020603050405020304" pitchFamily="18" charset="0"/>
                <a:cs typeface="Times New Roman" panose="02020603050405020304" pitchFamily="18" charset="0"/>
              </a:rPr>
              <a:t>Resmi Yazışma Usul ve Esasları Nelerdir?</a:t>
            </a:r>
          </a:p>
          <a:p>
            <a:pPr algn="just"/>
            <a:r>
              <a:rPr lang="tr-TR" dirty="0">
                <a:latin typeface="Times New Roman" panose="02020603050405020304" pitchFamily="18" charset="0"/>
                <a:cs typeface="Times New Roman" panose="02020603050405020304" pitchFamily="18" charset="0"/>
              </a:rPr>
              <a:t>Yazışma Kuralları Neyi Amaçlamaktadır?</a:t>
            </a:r>
          </a:p>
          <a:p>
            <a:pPr algn="just"/>
            <a:r>
              <a:rPr lang="tr-TR" dirty="0">
                <a:latin typeface="Times New Roman" panose="02020603050405020304" pitchFamily="18" charset="0"/>
                <a:cs typeface="Times New Roman" panose="02020603050405020304" pitchFamily="18" charset="0"/>
              </a:rPr>
              <a:t>Resmi Yazışma Ortamları</a:t>
            </a:r>
          </a:p>
          <a:p>
            <a:pPr algn="just"/>
            <a:r>
              <a:rPr lang="tr-TR" dirty="0">
                <a:latin typeface="Times New Roman" panose="02020603050405020304" pitchFamily="18" charset="0"/>
                <a:cs typeface="Times New Roman" panose="02020603050405020304" pitchFamily="18" charset="0"/>
              </a:rPr>
              <a:t>Başlık</a:t>
            </a:r>
          </a:p>
          <a:p>
            <a:pPr algn="just"/>
            <a:r>
              <a:rPr lang="tr-TR" dirty="0">
                <a:latin typeface="Times New Roman" panose="02020603050405020304" pitchFamily="18" charset="0"/>
                <a:cs typeface="Times New Roman" panose="02020603050405020304" pitchFamily="18" charset="0"/>
              </a:rPr>
              <a:t>Sayı, Tarih ve Konu</a:t>
            </a:r>
          </a:p>
          <a:p>
            <a:pPr algn="just"/>
            <a:r>
              <a:rPr lang="tr-TR" dirty="0">
                <a:latin typeface="Times New Roman" panose="02020603050405020304" pitchFamily="18" charset="0"/>
                <a:cs typeface="Times New Roman" panose="02020603050405020304" pitchFamily="18" charset="0"/>
              </a:rPr>
              <a:t>Muhatap ve İlgi</a:t>
            </a:r>
          </a:p>
          <a:p>
            <a:pPr algn="just"/>
            <a:r>
              <a:rPr lang="tr-TR" dirty="0">
                <a:latin typeface="Times New Roman" panose="02020603050405020304" pitchFamily="18" charset="0"/>
                <a:cs typeface="Times New Roman" panose="02020603050405020304" pitchFamily="18" charset="0"/>
              </a:rPr>
              <a:t>Metin</a:t>
            </a:r>
          </a:p>
          <a:p>
            <a:pPr algn="just"/>
            <a:r>
              <a:rPr lang="tr-TR" dirty="0">
                <a:latin typeface="Times New Roman" panose="02020603050405020304" pitchFamily="18" charset="0"/>
                <a:cs typeface="Times New Roman" panose="02020603050405020304" pitchFamily="18" charset="0"/>
              </a:rPr>
              <a:t>Erzurum Valiliği İmza Yetki Yönergesi</a:t>
            </a:r>
          </a:p>
          <a:p>
            <a:pPr algn="just"/>
            <a:r>
              <a:rPr lang="tr-TR" dirty="0">
                <a:latin typeface="Times New Roman" panose="02020603050405020304" pitchFamily="18" charset="0"/>
                <a:cs typeface="Times New Roman" panose="02020603050405020304" pitchFamily="18" charset="0"/>
              </a:rPr>
              <a:t>Yazışma Örnekleri</a:t>
            </a:r>
          </a:p>
        </p:txBody>
      </p:sp>
      <p:sp>
        <p:nvSpPr>
          <p:cNvPr id="7" name="Unvan 1"/>
          <p:cNvSpPr>
            <a:spLocks noGrp="1"/>
          </p:cNvSpPr>
          <p:nvPr>
            <p:ph type="title"/>
          </p:nvPr>
        </p:nvSpPr>
        <p:spPr>
          <a:xfrm>
            <a:off x="759548" y="255357"/>
            <a:ext cx="10008326" cy="973138"/>
          </a:xfrm>
        </p:spPr>
        <p:txBody>
          <a:bodyPr/>
          <a:lstStyle/>
          <a:p>
            <a:pPr algn="ctr"/>
            <a:r>
              <a:rPr lang="tr-TR" dirty="0">
                <a:latin typeface="Times New Roman" panose="02020603050405020304" pitchFamily="18" charset="0"/>
                <a:cs typeface="Times New Roman" panose="02020603050405020304" pitchFamily="18" charset="0"/>
              </a:rPr>
              <a:t>SUNUM AKIŞI</a:t>
            </a:r>
          </a:p>
        </p:txBody>
      </p:sp>
    </p:spTree>
    <p:extLst>
      <p:ext uri="{BB962C8B-B14F-4D97-AF65-F5344CB8AC3E}">
        <p14:creationId xmlns:p14="http://schemas.microsoft.com/office/powerpoint/2010/main" val="25040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1000"/>
                                        <p:tgtEl>
                                          <p:spTgt spid="6">
                                            <p:txEl>
                                              <p:pRg st="8" end="8"/>
                                            </p:txEl>
                                          </p:spTgt>
                                        </p:tgtEl>
                                      </p:cBhvr>
                                    </p:animEffect>
                                    <p:anim calcmode="lin" valueType="num">
                                      <p:cBhvr>
                                        <p:cTn id="5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Muhatap -4-</a:t>
            </a:r>
          </a:p>
        </p:txBody>
      </p:sp>
      <p:pic>
        <p:nvPicPr>
          <p:cNvPr id="9"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10051" t="16712" r="10655" b="48568"/>
          <a:stretch/>
        </p:blipFill>
        <p:spPr bwMode="auto">
          <a:xfrm>
            <a:off x="657225" y="2170112"/>
            <a:ext cx="10877550" cy="1552575"/>
          </a:xfrm>
          <a:prstGeom prst="rect">
            <a:avLst/>
          </a:prstGeom>
          <a:noFill/>
          <a:ln>
            <a:noFill/>
          </a:ln>
        </p:spPr>
      </p:pic>
      <p:pic>
        <p:nvPicPr>
          <p:cNvPr id="10" name="İçerik Yer Tutucusu 3"/>
          <p:cNvPicPr>
            <a:picLocks/>
          </p:cNvPicPr>
          <p:nvPr/>
        </p:nvPicPr>
        <p:blipFill rotWithShape="1">
          <a:blip r:embed="rId2">
            <a:extLst>
              <a:ext uri="{28A0092B-C50C-407E-A947-70E740481C1C}">
                <a14:useLocalDpi xmlns:a14="http://schemas.microsoft.com/office/drawing/2010/main" val="0"/>
              </a:ext>
            </a:extLst>
          </a:blip>
          <a:srcRect l="10051" t="55906" r="10655" b="7455"/>
          <a:stretch/>
        </p:blipFill>
        <p:spPr bwMode="auto">
          <a:xfrm>
            <a:off x="657225" y="4571999"/>
            <a:ext cx="10877550" cy="1638301"/>
          </a:xfrm>
          <a:prstGeom prst="rect">
            <a:avLst/>
          </a:prstGeom>
          <a:noFill/>
          <a:ln>
            <a:noFill/>
          </a:ln>
        </p:spPr>
      </p:pic>
      <p:sp>
        <p:nvSpPr>
          <p:cNvPr id="8" name="Dikdörtgen 7">
            <a:extLst>
              <a:ext uri="{FF2B5EF4-FFF2-40B4-BE49-F238E27FC236}">
                <a16:creationId xmlns:a16="http://schemas.microsoft.com/office/drawing/2014/main" id="{8780450E-AAD4-4E71-B367-7C2C3533F5B4}"/>
              </a:ext>
            </a:extLst>
          </p:cNvPr>
          <p:cNvSpPr/>
          <p:nvPr/>
        </p:nvSpPr>
        <p:spPr>
          <a:xfrm>
            <a:off x="0" y="1690688"/>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75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Muhatap -5-</a:t>
            </a:r>
          </a:p>
        </p:txBody>
      </p:sp>
      <p:pic>
        <p:nvPicPr>
          <p:cNvPr id="9"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10205" r="50951" b="48924"/>
          <a:stretch/>
        </p:blipFill>
        <p:spPr bwMode="auto">
          <a:xfrm>
            <a:off x="648230" y="2024480"/>
            <a:ext cx="5285846" cy="3957220"/>
          </a:xfrm>
          <a:prstGeom prst="rect">
            <a:avLst/>
          </a:prstGeom>
          <a:noFill/>
          <a:ln>
            <a:noFill/>
          </a:ln>
        </p:spPr>
      </p:pic>
      <p:pic>
        <p:nvPicPr>
          <p:cNvPr id="13" name="İçerik Yer Tutucusu 3"/>
          <p:cNvPicPr>
            <a:picLocks/>
          </p:cNvPicPr>
          <p:nvPr/>
        </p:nvPicPr>
        <p:blipFill rotWithShape="1">
          <a:blip r:embed="rId2">
            <a:extLst>
              <a:ext uri="{28A0092B-C50C-407E-A947-70E740481C1C}">
                <a14:useLocalDpi xmlns:a14="http://schemas.microsoft.com/office/drawing/2010/main" val="0"/>
              </a:ext>
            </a:extLst>
          </a:blip>
          <a:srcRect l="49959" r="9727" b="48924"/>
          <a:stretch/>
        </p:blipFill>
        <p:spPr bwMode="auto">
          <a:xfrm>
            <a:off x="6400800" y="2024480"/>
            <a:ext cx="5485872" cy="3957220"/>
          </a:xfrm>
          <a:prstGeom prst="rect">
            <a:avLst/>
          </a:prstGeom>
          <a:noFill/>
          <a:ln>
            <a:noFill/>
          </a:ln>
        </p:spPr>
      </p:pic>
      <p:sp>
        <p:nvSpPr>
          <p:cNvPr id="8" name="Dikdörtgen 7">
            <a:extLst>
              <a:ext uri="{FF2B5EF4-FFF2-40B4-BE49-F238E27FC236}">
                <a16:creationId xmlns:a16="http://schemas.microsoft.com/office/drawing/2014/main" id="{BB9AA747-D0D5-4465-82B4-997821D3E139}"/>
              </a:ext>
            </a:extLst>
          </p:cNvPr>
          <p:cNvSpPr/>
          <p:nvPr/>
        </p:nvSpPr>
        <p:spPr>
          <a:xfrm>
            <a:off x="0" y="1644969"/>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17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Muhatap -6-</a:t>
            </a:r>
          </a:p>
        </p:txBody>
      </p:sp>
      <p:pic>
        <p:nvPicPr>
          <p:cNvPr id="11" name="İçerik Yer Tutucusu 3"/>
          <p:cNvPicPr>
            <a:picLocks/>
          </p:cNvPicPr>
          <p:nvPr/>
        </p:nvPicPr>
        <p:blipFill rotWithShape="1">
          <a:blip r:embed="rId2">
            <a:extLst>
              <a:ext uri="{28A0092B-C50C-407E-A947-70E740481C1C}">
                <a14:useLocalDpi xmlns:a14="http://schemas.microsoft.com/office/drawing/2010/main" val="0"/>
              </a:ext>
            </a:extLst>
          </a:blip>
          <a:srcRect l="8962" t="52828" r="7809"/>
          <a:stretch/>
        </p:blipFill>
        <p:spPr bwMode="auto">
          <a:xfrm>
            <a:off x="294636" y="2188992"/>
            <a:ext cx="11602728" cy="3840333"/>
          </a:xfrm>
          <a:prstGeom prst="rect">
            <a:avLst/>
          </a:prstGeom>
          <a:noFill/>
          <a:ln>
            <a:noFill/>
          </a:ln>
        </p:spPr>
      </p:pic>
      <p:sp>
        <p:nvSpPr>
          <p:cNvPr id="8" name="Dikdörtgen 7">
            <a:extLst>
              <a:ext uri="{FF2B5EF4-FFF2-40B4-BE49-F238E27FC236}">
                <a16:creationId xmlns:a16="http://schemas.microsoft.com/office/drawing/2014/main" id="{9A864234-FD9C-4DD9-8425-5F4784B1CFDD}"/>
              </a:ext>
            </a:extLst>
          </p:cNvPr>
          <p:cNvSpPr/>
          <p:nvPr/>
        </p:nvSpPr>
        <p:spPr>
          <a:xfrm>
            <a:off x="0" y="1871261"/>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193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İlgi -1-</a:t>
            </a:r>
          </a:p>
        </p:txBody>
      </p:sp>
      <p:pic>
        <p:nvPicPr>
          <p:cNvPr id="8" name="İçerik Yer Tutucusu 3"/>
          <p:cNvPicPr>
            <a:picLocks noGrp="1"/>
          </p:cNvPicPr>
          <p:nvPr>
            <p:ph idx="1"/>
          </p:nvPr>
        </p:nvPicPr>
        <p:blipFill rotWithShape="1">
          <a:blip r:embed="rId2"/>
          <a:srcRect t="4133" b="46739"/>
          <a:stretch/>
        </p:blipFill>
        <p:spPr>
          <a:xfrm>
            <a:off x="838472" y="1925662"/>
            <a:ext cx="10515056" cy="4242022"/>
          </a:xfrm>
          <a:prstGeom prst="rect">
            <a:avLst/>
          </a:prstGeom>
        </p:spPr>
      </p:pic>
      <p:sp>
        <p:nvSpPr>
          <p:cNvPr id="9" name="Dikdörtgen 8">
            <a:extLst>
              <a:ext uri="{FF2B5EF4-FFF2-40B4-BE49-F238E27FC236}">
                <a16:creationId xmlns:a16="http://schemas.microsoft.com/office/drawing/2014/main" id="{1CDBA12D-FE21-4964-92C5-DCBDE30A79F7}"/>
              </a:ext>
            </a:extLst>
          </p:cNvPr>
          <p:cNvSpPr/>
          <p:nvPr/>
        </p:nvSpPr>
        <p:spPr>
          <a:xfrm>
            <a:off x="0" y="149882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385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İlgi -2-</a:t>
            </a:r>
          </a:p>
        </p:txBody>
      </p:sp>
      <p:pic>
        <p:nvPicPr>
          <p:cNvPr id="8" name="İçerik Yer Tutucusu 3"/>
          <p:cNvPicPr>
            <a:picLocks noGrp="1"/>
          </p:cNvPicPr>
          <p:nvPr>
            <p:ph idx="1"/>
          </p:nvPr>
        </p:nvPicPr>
        <p:blipFill rotWithShape="1">
          <a:blip r:embed="rId2"/>
          <a:srcRect t="58455" b="23686"/>
          <a:stretch/>
        </p:blipFill>
        <p:spPr>
          <a:xfrm>
            <a:off x="838200" y="2400300"/>
            <a:ext cx="10515600" cy="1847822"/>
          </a:xfrm>
          <a:prstGeom prst="rect">
            <a:avLst/>
          </a:prstGeom>
        </p:spPr>
      </p:pic>
      <p:pic>
        <p:nvPicPr>
          <p:cNvPr id="10" name="İçerik Yer Tutucusu 3"/>
          <p:cNvPicPr>
            <a:picLocks/>
          </p:cNvPicPr>
          <p:nvPr/>
        </p:nvPicPr>
        <p:blipFill rotWithShape="1">
          <a:blip r:embed="rId2"/>
          <a:srcRect t="82856"/>
          <a:stretch/>
        </p:blipFill>
        <p:spPr>
          <a:xfrm>
            <a:off x="1016140" y="4524375"/>
            <a:ext cx="10159721" cy="1831975"/>
          </a:xfrm>
          <a:prstGeom prst="rect">
            <a:avLst/>
          </a:prstGeom>
        </p:spPr>
      </p:pic>
      <p:sp>
        <p:nvSpPr>
          <p:cNvPr id="9" name="Dikdörtgen 8">
            <a:extLst>
              <a:ext uri="{FF2B5EF4-FFF2-40B4-BE49-F238E27FC236}">
                <a16:creationId xmlns:a16="http://schemas.microsoft.com/office/drawing/2014/main" id="{2B4DD019-FEC1-4F96-B803-D923E78A1737}"/>
              </a:ext>
            </a:extLst>
          </p:cNvPr>
          <p:cNvSpPr/>
          <p:nvPr/>
        </p:nvSpPr>
        <p:spPr>
          <a:xfrm>
            <a:off x="0" y="1690688"/>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88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fontScale="92500" lnSpcReduction="10000"/>
          </a:bodyPr>
          <a:lstStyle/>
          <a:p>
            <a:pPr algn="just"/>
            <a:r>
              <a:rPr lang="tr-TR" dirty="0">
                <a:latin typeface="Times New Roman" panose="02020603050405020304" pitchFamily="18" charset="0"/>
                <a:cs typeface="Times New Roman" panose="02020603050405020304" pitchFamily="18" charset="0"/>
              </a:rPr>
              <a:t>Metnin ilk paragrafında ilgide yer alan belgeler hakkında kısa ve öz bilgi verilmelidir. Metin içerisindeki ilgi gösteriminde aşağıdaki örnekler dikkate alınmalıdır:</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İlgi tek ise:  </a:t>
            </a:r>
            <a:r>
              <a:rPr lang="tr-TR" i="1" dirty="0" err="1">
                <a:latin typeface="Times New Roman" panose="02020603050405020304" pitchFamily="18" charset="0"/>
                <a:cs typeface="Times New Roman" panose="02020603050405020304" pitchFamily="18" charset="0"/>
              </a:rPr>
              <a:t>İlgi’de</a:t>
            </a:r>
            <a:r>
              <a:rPr lang="tr-TR" i="1" dirty="0">
                <a:latin typeface="Times New Roman" panose="02020603050405020304" pitchFamily="18" charset="0"/>
                <a:cs typeface="Times New Roman" panose="02020603050405020304" pitchFamily="18" charset="0"/>
              </a:rPr>
              <a:t> kayıtlı yazı</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İlgi birden fazla ise:  </a:t>
            </a:r>
            <a:r>
              <a:rPr lang="tr-TR" i="1" dirty="0">
                <a:latin typeface="Times New Roman" panose="02020603050405020304" pitchFamily="18" charset="0"/>
                <a:cs typeface="Times New Roman" panose="02020603050405020304" pitchFamily="18" charset="0"/>
              </a:rPr>
              <a:t>İlgi (a)’da kayıtlı yazı,  İlgi (a) ve (b)’de kayıtlı yazı, İlgi (b-ç-e)’de kayıtlı yazı</a:t>
            </a:r>
            <a:endParaRPr lang="tr-TR" dirty="0">
              <a:latin typeface="Times New Roman" panose="02020603050405020304" pitchFamily="18" charset="0"/>
              <a:cs typeface="Times New Roman" panose="02020603050405020304" pitchFamily="18" charset="0"/>
            </a:endParaRPr>
          </a:p>
          <a:p>
            <a:pPr marL="0" indent="0" algn="just">
              <a:buNone/>
            </a:pPr>
            <a:endParaRPr lang="tr-TR" i="1" dirty="0">
              <a:latin typeface="Times New Roman" panose="02020603050405020304" pitchFamily="18" charset="0"/>
              <a:cs typeface="Times New Roman" panose="02020603050405020304" pitchFamily="18" charset="0"/>
            </a:endParaRPr>
          </a:p>
          <a:p>
            <a:pPr marL="0" indent="0" algn="just">
              <a:buNone/>
            </a:pPr>
            <a:r>
              <a:rPr lang="tr-TR" i="1" dirty="0">
                <a:latin typeface="Times New Roman" panose="02020603050405020304" pitchFamily="18" charset="0"/>
                <a:cs typeface="Times New Roman" panose="02020603050405020304" pitchFamily="18" charset="0"/>
              </a:rPr>
              <a:t>Kurumumuza İlgi (a)’da kayıtlı yazıyla iletilen söz konusu Yönetmelik Taslağı hakkında görüş ve önerilerimiz </a:t>
            </a:r>
            <a:r>
              <a:rPr lang="tr-TR" i="1" dirty="0" err="1">
                <a:latin typeface="Times New Roman" panose="02020603050405020304" pitchFamily="18" charset="0"/>
                <a:cs typeface="Times New Roman" panose="02020603050405020304" pitchFamily="18" charset="0"/>
              </a:rPr>
              <a:t>Ek’te</a:t>
            </a:r>
            <a:r>
              <a:rPr lang="tr-TR" i="1" dirty="0">
                <a:latin typeface="Times New Roman" panose="02020603050405020304" pitchFamily="18" charset="0"/>
                <a:cs typeface="Times New Roman" panose="02020603050405020304" pitchFamily="18" charset="0"/>
              </a:rPr>
              <a:t> yer almaktadır.</a:t>
            </a:r>
          </a:p>
        </p:txBody>
      </p:sp>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İlgi -3-</a:t>
            </a:r>
          </a:p>
        </p:txBody>
      </p:sp>
      <p:sp>
        <p:nvSpPr>
          <p:cNvPr id="8" name="Dikdörtgen 7">
            <a:extLst>
              <a:ext uri="{FF2B5EF4-FFF2-40B4-BE49-F238E27FC236}">
                <a16:creationId xmlns:a16="http://schemas.microsoft.com/office/drawing/2014/main" id="{10C3CF3C-F8CC-4653-AB67-1CEEED46AA24}"/>
              </a:ext>
            </a:extLst>
          </p:cNvPr>
          <p:cNvSpPr/>
          <p:nvPr/>
        </p:nvSpPr>
        <p:spPr>
          <a:xfrm>
            <a:off x="0" y="151381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734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fontScale="92500"/>
          </a:bodyPr>
          <a:lstStyle/>
          <a:p>
            <a:pPr algn="just"/>
            <a:r>
              <a:rPr lang="tr-TR" dirty="0">
                <a:latin typeface="Times New Roman" panose="02020603050405020304" pitchFamily="18" charset="0"/>
                <a:cs typeface="Times New Roman" panose="02020603050405020304" pitchFamily="18" charset="0"/>
              </a:rPr>
              <a:t>Metin içerisinde ekten bahsedilirken kısa ve öz bilgi verilmelidir. Metin içerisindeki eklerin gösteriminde aşağıdaki örnekler dikkate alınmalıdır</a:t>
            </a:r>
            <a:r>
              <a:rPr lang="tr-TR" i="1" dirty="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Ek tek ise: </a:t>
            </a:r>
            <a:r>
              <a:rPr lang="tr-TR" i="1" dirty="0">
                <a:latin typeface="Times New Roman" panose="02020603050405020304" pitchFamily="18" charset="0"/>
                <a:cs typeface="Times New Roman" panose="02020603050405020304" pitchFamily="18" charset="0"/>
              </a:rPr>
              <a:t>Ekli liste, </a:t>
            </a:r>
            <a:r>
              <a:rPr lang="tr-TR" i="1" dirty="0" err="1">
                <a:latin typeface="Times New Roman" panose="02020603050405020304" pitchFamily="18" charset="0"/>
                <a:cs typeface="Times New Roman" panose="02020603050405020304" pitchFamily="18" charset="0"/>
              </a:rPr>
              <a:t>Ek’te</a:t>
            </a:r>
            <a:r>
              <a:rPr lang="tr-TR" i="1" dirty="0">
                <a:latin typeface="Times New Roman" panose="02020603050405020304" pitchFamily="18" charset="0"/>
                <a:cs typeface="Times New Roman" panose="02020603050405020304" pitchFamily="18" charset="0"/>
              </a:rPr>
              <a:t> yer alan</a:t>
            </a:r>
          </a:p>
          <a:p>
            <a:pPr algn="just"/>
            <a:endParaRPr lang="tr-TR" i="1"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Ek birden fazla ise: </a:t>
            </a:r>
            <a:r>
              <a:rPr lang="tr-TR" i="1" dirty="0">
                <a:latin typeface="Times New Roman" panose="02020603050405020304" pitchFamily="18" charset="0"/>
                <a:cs typeface="Times New Roman" panose="02020603050405020304" pitchFamily="18" charset="0"/>
              </a:rPr>
              <a:t>Ek-1’de belirtilen, Ek-1, 2 ve 3’te yer alan listelerde</a:t>
            </a:r>
          </a:p>
          <a:p>
            <a:pPr algn="just"/>
            <a:endParaRPr lang="tr-TR" dirty="0">
              <a:latin typeface="Times New Roman" panose="02020603050405020304" pitchFamily="18" charset="0"/>
              <a:cs typeface="Times New Roman" panose="02020603050405020304" pitchFamily="18" charset="0"/>
            </a:endParaRPr>
          </a:p>
          <a:p>
            <a:pPr algn="just"/>
            <a:r>
              <a:rPr lang="tr-TR" i="1" dirty="0">
                <a:latin typeface="Times New Roman" panose="02020603050405020304" pitchFamily="18" charset="0"/>
                <a:cs typeface="Times New Roman" panose="02020603050405020304" pitchFamily="18" charset="0"/>
              </a:rPr>
              <a:t>İlgi (b)’de kayıtlı yazıyla kurumumuza iletilen söz konusu Yönetmelik Taslağı hakkında görüş ve önerilerimiz </a:t>
            </a:r>
            <a:r>
              <a:rPr lang="tr-TR" i="1" dirty="0" err="1">
                <a:latin typeface="Times New Roman" panose="02020603050405020304" pitchFamily="18" charset="0"/>
                <a:cs typeface="Times New Roman" panose="02020603050405020304" pitchFamily="18" charset="0"/>
              </a:rPr>
              <a:t>Ek’te</a:t>
            </a:r>
            <a:r>
              <a:rPr lang="tr-TR" i="1" dirty="0">
                <a:latin typeface="Times New Roman" panose="02020603050405020304" pitchFamily="18" charset="0"/>
                <a:cs typeface="Times New Roman" panose="02020603050405020304" pitchFamily="18" charset="0"/>
              </a:rPr>
              <a:t> yer almaktadır.</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Metin İçerisinde Ek Gösterimi</a:t>
            </a:r>
          </a:p>
        </p:txBody>
      </p:sp>
      <p:sp>
        <p:nvSpPr>
          <p:cNvPr id="8" name="Dikdörtgen 7">
            <a:extLst>
              <a:ext uri="{FF2B5EF4-FFF2-40B4-BE49-F238E27FC236}">
                <a16:creationId xmlns:a16="http://schemas.microsoft.com/office/drawing/2014/main" id="{B64536C0-EEEB-4523-BB79-3708912BB433}"/>
              </a:ext>
            </a:extLst>
          </p:cNvPr>
          <p:cNvSpPr/>
          <p:nvPr/>
        </p:nvSpPr>
        <p:spPr>
          <a:xfrm>
            <a:off x="0" y="152880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844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838200" y="1825625"/>
            <a:ext cx="10896600" cy="4718050"/>
          </a:xfrm>
        </p:spPr>
        <p:txBody>
          <a:bodyPr>
            <a:normAutofit fontScale="77500" lnSpcReduction="20000"/>
          </a:bodyPr>
          <a:lstStyle/>
          <a:p>
            <a:pPr algn="just">
              <a:lnSpc>
                <a:spcPct val="120000"/>
              </a:lnSpc>
            </a:pPr>
            <a:r>
              <a:rPr lang="tr-TR" dirty="0">
                <a:latin typeface="Times New Roman" panose="02020603050405020304" pitchFamily="18" charset="0"/>
                <a:cs typeface="Times New Roman" panose="02020603050405020304" pitchFamily="18" charset="0"/>
              </a:rPr>
              <a:t>Metin içerisinde dikkat edilmesi gereken anlatım bozukluklarına dikkat edilmeli</a:t>
            </a:r>
          </a:p>
          <a:p>
            <a:pPr algn="just">
              <a:lnSpc>
                <a:spcPct val="120000"/>
              </a:lnSpc>
            </a:pPr>
            <a:endParaRPr lang="tr-TR" dirty="0">
              <a:latin typeface="Times New Roman" panose="02020603050405020304" pitchFamily="18" charset="0"/>
              <a:cs typeface="Times New Roman" panose="02020603050405020304" pitchFamily="18" charset="0"/>
            </a:endParaRPr>
          </a:p>
          <a:p>
            <a:pPr algn="just">
              <a:lnSpc>
                <a:spcPct val="120000"/>
              </a:lnSpc>
            </a:pPr>
            <a:r>
              <a:rPr lang="tr-TR" dirty="0">
                <a:latin typeface="Times New Roman" panose="02020603050405020304" pitchFamily="18" charset="0"/>
                <a:cs typeface="Times New Roman" panose="02020603050405020304" pitchFamily="18" charset="0"/>
              </a:rPr>
              <a:t>Kelime veya eklerin sık tekrar etmemesine özen gösterilmeli</a:t>
            </a:r>
          </a:p>
          <a:p>
            <a:pPr algn="just">
              <a:lnSpc>
                <a:spcPct val="120000"/>
              </a:lnSpc>
            </a:pPr>
            <a:endParaRPr lang="tr-TR" dirty="0">
              <a:latin typeface="Times New Roman" panose="02020603050405020304" pitchFamily="18" charset="0"/>
              <a:cs typeface="Times New Roman" panose="02020603050405020304" pitchFamily="18" charset="0"/>
            </a:endParaRPr>
          </a:p>
          <a:p>
            <a:pPr algn="just">
              <a:lnSpc>
                <a:spcPct val="120000"/>
              </a:lnSpc>
            </a:pPr>
            <a:r>
              <a:rPr lang="tr-TR" dirty="0">
                <a:latin typeface="Times New Roman" panose="02020603050405020304" pitchFamily="18" charset="0"/>
                <a:cs typeface="Times New Roman" panose="02020603050405020304" pitchFamily="18" charset="0"/>
              </a:rPr>
              <a:t>Gereksiz kelime kullanımından kaçınılmalı</a:t>
            </a:r>
          </a:p>
          <a:p>
            <a:pPr algn="just">
              <a:lnSpc>
                <a:spcPct val="120000"/>
              </a:lnSpc>
            </a:pPr>
            <a:endParaRPr lang="tr-TR" dirty="0">
              <a:latin typeface="Times New Roman" panose="02020603050405020304" pitchFamily="18" charset="0"/>
              <a:cs typeface="Times New Roman" panose="02020603050405020304" pitchFamily="18" charset="0"/>
            </a:endParaRPr>
          </a:p>
          <a:p>
            <a:pPr algn="just">
              <a:lnSpc>
                <a:spcPct val="120000"/>
              </a:lnSpc>
            </a:pPr>
            <a:r>
              <a:rPr lang="tr-TR" dirty="0">
                <a:latin typeface="Times New Roman" panose="02020603050405020304" pitchFamily="18" charset="0"/>
                <a:cs typeface="Times New Roman" panose="02020603050405020304" pitchFamily="18" charset="0"/>
              </a:rPr>
              <a:t>Cümle ögelerinin eksikliğine ve tamlama kusurlarına dikkat edilmeli</a:t>
            </a:r>
          </a:p>
          <a:p>
            <a:pPr algn="just">
              <a:lnSpc>
                <a:spcPct val="120000"/>
              </a:lnSpc>
            </a:pPr>
            <a:endParaRPr lang="tr-TR" dirty="0">
              <a:latin typeface="Times New Roman" panose="02020603050405020304" pitchFamily="18" charset="0"/>
              <a:cs typeface="Times New Roman" panose="02020603050405020304" pitchFamily="18" charset="0"/>
            </a:endParaRPr>
          </a:p>
          <a:p>
            <a:pPr algn="just">
              <a:lnSpc>
                <a:spcPct val="120000"/>
              </a:lnSpc>
            </a:pPr>
            <a:r>
              <a:rPr lang="tr-TR" b="1" dirty="0">
                <a:latin typeface="Times New Roman" panose="02020603050405020304" pitchFamily="18" charset="0"/>
                <a:cs typeface="Times New Roman" panose="02020603050405020304" pitchFamily="18" charset="0"/>
              </a:rPr>
              <a:t>Noktalama işareti kullanımında Türkçe dil bilgisi ve yazım kurallarına uygunluk sağlanmalı (Türk Dil Kurumu Sözlüğü ve Yazım Kılavuzu dikkate alınmalı)</a:t>
            </a:r>
            <a:endParaRPr lang="tr-TR" dirty="0">
              <a:latin typeface="Times New Roman" panose="02020603050405020304" pitchFamily="18" charset="0"/>
              <a:cs typeface="Times New Roman" panose="02020603050405020304" pitchFamily="18" charset="0"/>
            </a:endParaRPr>
          </a:p>
        </p:txBody>
      </p:sp>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Metin </a:t>
            </a:r>
          </a:p>
        </p:txBody>
      </p:sp>
      <p:sp>
        <p:nvSpPr>
          <p:cNvPr id="8" name="Dikdörtgen 7">
            <a:extLst>
              <a:ext uri="{FF2B5EF4-FFF2-40B4-BE49-F238E27FC236}">
                <a16:creationId xmlns:a16="http://schemas.microsoft.com/office/drawing/2014/main" id="{3A71038F-4B9B-4289-A6FA-FC85D96F2992}"/>
              </a:ext>
            </a:extLst>
          </p:cNvPr>
          <p:cNvSpPr/>
          <p:nvPr/>
        </p:nvSpPr>
        <p:spPr>
          <a:xfrm>
            <a:off x="0" y="1644969"/>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6936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1000"/>
                                        <p:tgtEl>
                                          <p:spTgt spid="6">
                                            <p:txEl>
                                              <p:pRg st="8" end="8"/>
                                            </p:txEl>
                                          </p:spTgt>
                                        </p:tgtEl>
                                      </p:cBhvr>
                                    </p:animEffect>
                                    <p:anim calcmode="lin" valueType="num">
                                      <p:cBhvr>
                                        <p:cTn id="3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Arz ve Rica Kullanımı</a:t>
            </a:r>
          </a:p>
        </p:txBody>
      </p:sp>
      <p:sp>
        <p:nvSpPr>
          <p:cNvPr id="6" name="İçerik Yer Tutucusu 5"/>
          <p:cNvSpPr>
            <a:spLocks noGrp="1"/>
          </p:cNvSpPr>
          <p:nvPr>
            <p:ph idx="1"/>
          </p:nvPr>
        </p:nvSpPr>
        <p:spPr>
          <a:xfrm>
            <a:off x="838200" y="1825625"/>
            <a:ext cx="10515600" cy="4660900"/>
          </a:xfrm>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Hiyerarşi yönünden alt makamlarla yapılan yazışmalar “rica ederim.”, üst ve aynı düzeydeki makamlarla yapılan yazışmalar “arz ederim.” ibaresiyle bitirilmelidir.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Üst, aynı düzey ve alt makamlara birlikte dağıtımlı olarak yapılan yazışmalar “arz ve rica ederim.” veya “arz/rica ederim.” ibaresiyle bitirilmelidir.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Belge, imza yetkisini devreden makam adına “a.” imzalandığında, yetkiyi devreden makamın hiyerarşik durumuna göre arz ve/veya rica ibarelerinden uygun olanıyla bitirilmelidir. </a:t>
            </a:r>
          </a:p>
        </p:txBody>
      </p:sp>
      <p:sp>
        <p:nvSpPr>
          <p:cNvPr id="8" name="Dikdörtgen 7">
            <a:extLst>
              <a:ext uri="{FF2B5EF4-FFF2-40B4-BE49-F238E27FC236}">
                <a16:creationId xmlns:a16="http://schemas.microsoft.com/office/drawing/2014/main" id="{6BD65082-111D-4463-822E-55818A3A9BDD}"/>
              </a:ext>
            </a:extLst>
          </p:cNvPr>
          <p:cNvSpPr/>
          <p:nvPr/>
        </p:nvSpPr>
        <p:spPr>
          <a:xfrm>
            <a:off x="0" y="1644969"/>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50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Arz ve Rica Kullanımı</a:t>
            </a:r>
          </a:p>
        </p:txBody>
      </p:sp>
      <p:sp>
        <p:nvSpPr>
          <p:cNvPr id="6" name="İçerik Yer Tutucusu 5"/>
          <p:cNvSpPr>
            <a:spLocks noGrp="1"/>
          </p:cNvSpPr>
          <p:nvPr>
            <p:ph idx="1"/>
          </p:nvPr>
        </p:nvSpPr>
        <p:spPr/>
        <p:txBody>
          <a:bodyPr>
            <a:normAutofit fontScale="92500"/>
          </a:bodyPr>
          <a:lstStyle/>
          <a:p>
            <a:pPr algn="just"/>
            <a:r>
              <a:rPr lang="tr-TR" dirty="0">
                <a:latin typeface="Times New Roman" panose="02020603050405020304" pitchFamily="18" charset="0"/>
                <a:cs typeface="Times New Roman" panose="02020603050405020304" pitchFamily="18" charset="0"/>
              </a:rPr>
              <a:t>İdarelerin kamu niteliği olmayan tüzel kişilikler ile yaptıkları yazışmalar “rica ederim.” ibaresiyle bitirilmelidir.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İdare içerisinde hiyerarşi yönünden aynı düzeyde yer alan birimler arasında yapılan yazışmalar, “arz ederim.” ibaresiyle bitirilmelidir. (Örneğin; Teftiş Kurulu Başkanlığı – Personel Genel Müdürlüğü vb.)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Muhatap kısmında ikinci satırda parantez içerisinde birim veya idare ismi belirtilen yazışmalar, birinci satırda yer alan muhatap idare dikkate alınarak arz veya rica ibarelerinden uygun olanı ile bitirilmelidir: </a:t>
            </a:r>
          </a:p>
        </p:txBody>
      </p:sp>
      <p:sp>
        <p:nvSpPr>
          <p:cNvPr id="8" name="Dikdörtgen 7">
            <a:extLst>
              <a:ext uri="{FF2B5EF4-FFF2-40B4-BE49-F238E27FC236}">
                <a16:creationId xmlns:a16="http://schemas.microsoft.com/office/drawing/2014/main" id="{4601988B-3593-4F01-A98C-3BEC105997F8}"/>
              </a:ext>
            </a:extLst>
          </p:cNvPr>
          <p:cNvSpPr/>
          <p:nvPr/>
        </p:nvSpPr>
        <p:spPr>
          <a:xfrm>
            <a:off x="0" y="1622267"/>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19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Resmi yazışma usul ve esasları ilk olarak 1994 yılında yayımlanan mülga Başbakanlığın 1994/9 sayılı Genelgesi ile belirlenmiştir.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2004 ve 2015 yıllarında yayımlanan Yönetmelikler ile söz konusu usul ve esasların kapsamı genişletilmiştir.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2020 yılında yayımlanan yönetmelik ile de yazışmaların elektronik ortamda yürütülmesi asli unsur haline getirilmiştir </a:t>
            </a:r>
          </a:p>
        </p:txBody>
      </p:sp>
      <p:sp>
        <p:nvSpPr>
          <p:cNvPr id="8" name="Unvan 1"/>
          <p:cNvSpPr>
            <a:spLocks noGrp="1"/>
          </p:cNvSpPr>
          <p:nvPr>
            <p:ph type="title"/>
          </p:nvPr>
        </p:nvSpPr>
        <p:spPr>
          <a:xfrm>
            <a:off x="1438563" y="122658"/>
            <a:ext cx="8858794" cy="1325563"/>
          </a:xfrm>
        </p:spPr>
        <p:txBody>
          <a:bodyPr>
            <a:normAutofit/>
          </a:bodyPr>
          <a:lstStyle/>
          <a:p>
            <a:pPr algn="ctr"/>
            <a:r>
              <a:rPr lang="tr-TR" sz="4000" dirty="0">
                <a:latin typeface="Times New Roman" panose="02020603050405020304" pitchFamily="18" charset="0"/>
                <a:cs typeface="Times New Roman" panose="02020603050405020304" pitchFamily="18" charset="0"/>
              </a:rPr>
              <a:t>Resmi Yazışma Usul ve Esasları Nelerdir?</a:t>
            </a:r>
          </a:p>
        </p:txBody>
      </p:sp>
      <p:sp>
        <p:nvSpPr>
          <p:cNvPr id="7" name="Dikdörtgen 6">
            <a:extLst>
              <a:ext uri="{FF2B5EF4-FFF2-40B4-BE49-F238E27FC236}">
                <a16:creationId xmlns:a16="http://schemas.microsoft.com/office/drawing/2014/main" id="{71CBB968-22DE-400A-9254-D80D34404A27}"/>
              </a:ext>
            </a:extLst>
          </p:cNvPr>
          <p:cNvSpPr/>
          <p:nvPr/>
        </p:nvSpPr>
        <p:spPr>
          <a:xfrm>
            <a:off x="0" y="1336716"/>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071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750"/>
                                        <p:tgtEl>
                                          <p:spTgt spid="6">
                                            <p:txEl>
                                              <p:pRg st="2" end="2"/>
                                            </p:txEl>
                                          </p:spTgt>
                                        </p:tgtEl>
                                      </p:cBhvr>
                                    </p:animEffect>
                                    <p:anim calcmode="lin" valueType="num">
                                      <p:cBhvr>
                                        <p:cTn id="14"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750"/>
                                        <p:tgtEl>
                                          <p:spTgt spid="6">
                                            <p:txEl>
                                              <p:pRg st="4" end="4"/>
                                            </p:txEl>
                                          </p:spTgt>
                                        </p:tgtEl>
                                      </p:cBhvr>
                                    </p:animEffect>
                                    <p:anim calcmode="lin" valueType="num">
                                      <p:cBhvr>
                                        <p:cTn id="20"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pPr algn="ctr"/>
            <a:r>
              <a:rPr lang="tr-TR" dirty="0">
                <a:latin typeface="Times New Roman" panose="02020603050405020304" pitchFamily="18" charset="0"/>
                <a:cs typeface="Times New Roman" panose="02020603050405020304" pitchFamily="18" charset="0"/>
              </a:rPr>
              <a:t>Arz ve Rica Kullanımı</a:t>
            </a:r>
          </a:p>
        </p:txBody>
      </p:sp>
      <p:pic>
        <p:nvPicPr>
          <p:cNvPr id="8"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11089" t="64903" r="11416"/>
          <a:stretch/>
        </p:blipFill>
        <p:spPr bwMode="auto">
          <a:xfrm>
            <a:off x="838200" y="1925662"/>
            <a:ext cx="10515600" cy="3935360"/>
          </a:xfrm>
          <a:prstGeom prst="rect">
            <a:avLst/>
          </a:prstGeom>
          <a:noFill/>
          <a:ln>
            <a:noFill/>
          </a:ln>
        </p:spPr>
      </p:pic>
      <p:sp>
        <p:nvSpPr>
          <p:cNvPr id="9" name="Dikdörtgen 8">
            <a:extLst>
              <a:ext uri="{FF2B5EF4-FFF2-40B4-BE49-F238E27FC236}">
                <a16:creationId xmlns:a16="http://schemas.microsoft.com/office/drawing/2014/main" id="{62163369-034A-40EC-8A0F-BEC06F21BF4E}"/>
              </a:ext>
            </a:extLst>
          </p:cNvPr>
          <p:cNvSpPr/>
          <p:nvPr/>
        </p:nvSpPr>
        <p:spPr>
          <a:xfrm>
            <a:off x="0" y="1528803"/>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84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1</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Valilik – Kaymakamlık Arası</a:t>
            </a:r>
          </a:p>
        </p:txBody>
      </p:sp>
    </p:spTree>
    <p:extLst>
      <p:ext uri="{BB962C8B-B14F-4D97-AF65-F5344CB8AC3E}">
        <p14:creationId xmlns:p14="http://schemas.microsoft.com/office/powerpoint/2010/main" val="26122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F1C16A3-E05C-A3E4-8DC9-FE1D97C0BE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2964" y="149902"/>
            <a:ext cx="5379854" cy="67080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421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2</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Valilik – Kamu Kurum ve Kuruluşları Arası</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955B015-1476-3C4C-7A6D-42AD900A33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860" y="221942"/>
            <a:ext cx="5255581" cy="64629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61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3</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Kaymakamlık – Kaymakamlık Arası</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6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42791895-4A6E-5430-4B6D-1FFA2CAE1D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4818" y="200464"/>
            <a:ext cx="5313155" cy="64570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780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4</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Kaymakamlık – Valilik Arası</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9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A4FDC04D-C4CD-F846-C959-EF1F2CD8A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3366" y="266331"/>
            <a:ext cx="5486400" cy="64629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281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5</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Kaymakamlık – Valilik Arası</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solidFill>
                  <a:srgbClr val="FF0000"/>
                </a:solidFill>
                <a:latin typeface="Times New Roman" panose="02020603050405020304" pitchFamily="18" charset="0"/>
                <a:cs typeface="Times New Roman" panose="02020603050405020304" pitchFamily="18" charset="0"/>
              </a:rPr>
              <a:t>İlçe Müdürlükleri Valilik kanalıyla Kaymakam imzası ile yazışma yapacaklardır.</a:t>
            </a:r>
            <a:br>
              <a:rPr lang="tr-TR" dirty="0">
                <a:solidFill>
                  <a:srgbClr val="FF0000"/>
                </a:solidFill>
                <a:latin typeface="Times New Roman" panose="02020603050405020304" pitchFamily="18" charset="0"/>
                <a:cs typeface="Times New Roman" panose="02020603050405020304" pitchFamily="18" charset="0"/>
              </a:rPr>
            </a:b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6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fontScale="92500"/>
          </a:bodyPr>
          <a:lstStyle/>
          <a:p>
            <a:pPr algn="just"/>
            <a:r>
              <a:rPr lang="tr-TR" sz="3200" dirty="0">
                <a:latin typeface="Times New Roman" panose="02020603050405020304" pitchFamily="18" charset="0"/>
                <a:cs typeface="Times New Roman" panose="02020603050405020304" pitchFamily="18" charset="0"/>
              </a:rPr>
              <a:t>Değişen ve gelişen teknoloji ile </a:t>
            </a:r>
            <a:r>
              <a:rPr lang="tr-TR" sz="3200" dirty="0" err="1">
                <a:latin typeface="Times New Roman" panose="02020603050405020304" pitchFamily="18" charset="0"/>
                <a:cs typeface="Times New Roman" panose="02020603050405020304" pitchFamily="18" charset="0"/>
              </a:rPr>
              <a:t>EBYS’lerin</a:t>
            </a:r>
            <a:r>
              <a:rPr lang="tr-TR" sz="3200" dirty="0">
                <a:latin typeface="Times New Roman" panose="02020603050405020304" pitchFamily="18" charset="0"/>
                <a:cs typeface="Times New Roman" panose="02020603050405020304" pitchFamily="18" charset="0"/>
              </a:rPr>
              <a:t> (Elektronik Belge Yönetim Sistemi) ihtiyaç duyduğu değişikliklerin yapılması </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Uygulama birliğinin sağlanması</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İşlemlerin daha güvenli ve hızlı olması</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İmza işlemlerinde zamandan tasarruf</a:t>
            </a:r>
          </a:p>
        </p:txBody>
      </p:sp>
      <p:sp>
        <p:nvSpPr>
          <p:cNvPr id="7" name="Unvan 6"/>
          <p:cNvSpPr>
            <a:spLocks noGrp="1"/>
          </p:cNvSpPr>
          <p:nvPr>
            <p:ph type="title"/>
          </p:nvPr>
        </p:nvSpPr>
        <p:spPr>
          <a:xfrm>
            <a:off x="1358080" y="233220"/>
            <a:ext cx="9072441" cy="1325563"/>
          </a:xfrm>
        </p:spPr>
        <p:txBody>
          <a:bodyPr>
            <a:normAutofit/>
          </a:bodyPr>
          <a:lstStyle/>
          <a:p>
            <a:pPr algn="ctr"/>
            <a:r>
              <a:rPr lang="tr-TR" sz="4000" dirty="0">
                <a:latin typeface="Times New Roman" panose="02020603050405020304" pitchFamily="18" charset="0"/>
                <a:cs typeface="Times New Roman" panose="02020603050405020304" pitchFamily="18" charset="0"/>
              </a:rPr>
              <a:t>Yazışma Kuralları Neyi Amaçlamaktadır?</a:t>
            </a:r>
          </a:p>
        </p:txBody>
      </p:sp>
      <p:sp>
        <p:nvSpPr>
          <p:cNvPr id="8" name="Dikdörtgen 7">
            <a:extLst>
              <a:ext uri="{FF2B5EF4-FFF2-40B4-BE49-F238E27FC236}">
                <a16:creationId xmlns:a16="http://schemas.microsoft.com/office/drawing/2014/main" id="{A77CBDF3-3E32-4360-865C-1557040AE209}"/>
              </a:ext>
            </a:extLst>
          </p:cNvPr>
          <p:cNvSpPr/>
          <p:nvPr/>
        </p:nvSpPr>
        <p:spPr>
          <a:xfrm>
            <a:off x="0" y="136391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49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BDB7636-5DE9-4C2F-B5D4-BBCD27EF0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19" y="0"/>
            <a:ext cx="5527156" cy="6858000"/>
          </a:xfrm>
          <a:prstGeom prst="rect">
            <a:avLst/>
          </a:prstGeom>
          <a:ln w="228600" cap="sq" cmpd="thickThin">
            <a:solidFill>
              <a:srgbClr val="000000"/>
            </a:solidFill>
            <a:prstDash val="solid"/>
            <a:miter lim="800000"/>
          </a:ln>
          <a:effectLst>
            <a:innerShdw blurRad="76200">
              <a:srgbClr val="000000"/>
            </a:innerShdw>
          </a:effectLst>
        </p:spPr>
      </p:pic>
      <p:cxnSp>
        <p:nvCxnSpPr>
          <p:cNvPr id="8" name="Düz Bağlayıcı 7">
            <a:extLst>
              <a:ext uri="{FF2B5EF4-FFF2-40B4-BE49-F238E27FC236}">
                <a16:creationId xmlns:a16="http://schemas.microsoft.com/office/drawing/2014/main" id="{BC6D3889-BBEE-709A-9659-7297C52CAD5F}"/>
              </a:ext>
            </a:extLst>
          </p:cNvPr>
          <p:cNvCxnSpPr>
            <a:cxnSpLocks/>
          </p:cNvCxnSpPr>
          <p:nvPr/>
        </p:nvCxnSpPr>
        <p:spPr>
          <a:xfrm>
            <a:off x="2974019" y="0"/>
            <a:ext cx="5527156"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A701C2A1-4334-3C73-88F6-64B8D25F2377}"/>
              </a:ext>
            </a:extLst>
          </p:cNvPr>
          <p:cNvCxnSpPr>
            <a:cxnSpLocks/>
          </p:cNvCxnSpPr>
          <p:nvPr/>
        </p:nvCxnSpPr>
        <p:spPr>
          <a:xfrm flipH="1">
            <a:off x="2974019" y="0"/>
            <a:ext cx="5527156"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49B8197-9054-4CD5-8855-27DE0B883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531" y="150920"/>
            <a:ext cx="5521910" cy="648957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71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6</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4200" dirty="0">
                <a:latin typeface="Times New Roman" panose="02020603050405020304" pitchFamily="18" charset="0"/>
                <a:cs typeface="Times New Roman" panose="02020603050405020304" pitchFamily="18" charset="0"/>
              </a:rPr>
              <a:t>Kaymakamlık – Kamu Kurum ve Kuruluşları Arası-1</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7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BA1255D-A5F2-29DF-1C3C-727A6982F5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4553" y="0"/>
            <a:ext cx="5753687"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1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7</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Kaymakamlık – Kamu Kurum ve Kuruluşları Arası-2</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7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7E2F776-93AA-4444-0CF2-9E782D3223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960" y="0"/>
            <a:ext cx="5570806"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100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8</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Kamu Kurum ve Kuruluşları – Valilik Arası</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5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F9FEC9B-9AF4-3594-7ADE-7C3346872B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1164" y="248575"/>
            <a:ext cx="4767718" cy="64185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23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9</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Kamu Kurum ve Kuruluşları - Kaymakamlık Arası</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24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50CE8E4-B32C-ADEC-C708-87B6C218EC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314" y="186431"/>
            <a:ext cx="5036234" cy="64274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44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Zorunlu hâller veya olağanüstü durumlar dışında tüm belgeler, idarelerce elektronik ortamda üretilip gönderilmelidir.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Güvenli elektronik imza ile imzalanıp elektronik ortamda gönderilen bir belgenin fiziksel kopyası alınmamalı ve belge fiziksel ortamda saklanmamalıdır.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Elektronik ortamda üretilmesinde herhangi bir engel bulunmayan belgeler, </a:t>
            </a:r>
            <a:r>
              <a:rPr lang="tr-TR" u="sng" dirty="0">
                <a:latin typeface="Times New Roman" panose="02020603050405020304" pitchFamily="18" charset="0"/>
                <a:cs typeface="Times New Roman" panose="02020603050405020304" pitchFamily="18" charset="0"/>
              </a:rPr>
              <a:t>zorunlu hâl</a:t>
            </a:r>
            <a:r>
              <a:rPr lang="tr-TR" dirty="0">
                <a:latin typeface="Times New Roman" panose="02020603050405020304" pitchFamily="18" charset="0"/>
                <a:cs typeface="Times New Roman" panose="02020603050405020304" pitchFamily="18" charset="0"/>
              </a:rPr>
              <a:t> veya </a:t>
            </a:r>
            <a:r>
              <a:rPr lang="tr-TR" u="sng" dirty="0">
                <a:latin typeface="Times New Roman" panose="02020603050405020304" pitchFamily="18" charset="0"/>
                <a:cs typeface="Times New Roman" panose="02020603050405020304" pitchFamily="18" charset="0"/>
              </a:rPr>
              <a:t>olağanüstü durum</a:t>
            </a:r>
            <a:r>
              <a:rPr lang="tr-TR" dirty="0">
                <a:latin typeface="Times New Roman" panose="02020603050405020304" pitchFamily="18" charset="0"/>
                <a:cs typeface="Times New Roman" panose="02020603050405020304" pitchFamily="18" charset="0"/>
              </a:rPr>
              <a:t> kapsamında </a:t>
            </a:r>
            <a:r>
              <a:rPr lang="tr-TR" b="1" dirty="0">
                <a:latin typeface="Times New Roman" panose="02020603050405020304" pitchFamily="18" charset="0"/>
                <a:cs typeface="Times New Roman" panose="02020603050405020304" pitchFamily="18" charset="0"/>
              </a:rPr>
              <a:t>değerlendirilmemelidir.</a:t>
            </a:r>
          </a:p>
          <a:p>
            <a:endParaRPr lang="tr-TR" dirty="0">
              <a:latin typeface="Times New Roman" panose="02020603050405020304" pitchFamily="18" charset="0"/>
              <a:cs typeface="Times New Roman" panose="02020603050405020304" pitchFamily="18" charset="0"/>
            </a:endParaRPr>
          </a:p>
        </p:txBody>
      </p:sp>
      <p:sp>
        <p:nvSpPr>
          <p:cNvPr id="9" name="Unvan 1"/>
          <p:cNvSpPr>
            <a:spLocks noGrp="1"/>
          </p:cNvSpPr>
          <p:nvPr>
            <p:ph type="title"/>
          </p:nvPr>
        </p:nvSpPr>
        <p:spPr>
          <a:xfrm>
            <a:off x="1473491" y="278939"/>
            <a:ext cx="9072440" cy="1325563"/>
          </a:xfrm>
        </p:spPr>
        <p:txBody>
          <a:bodyPr/>
          <a:lstStyle/>
          <a:p>
            <a:pPr algn="ctr"/>
            <a:r>
              <a:rPr lang="tr-TR" dirty="0">
                <a:latin typeface="Times New Roman" panose="02020603050405020304" pitchFamily="18" charset="0"/>
                <a:cs typeface="Times New Roman" panose="02020603050405020304" pitchFamily="18" charset="0"/>
              </a:rPr>
              <a:t>Resmi Yazışma Ortamları -1-</a:t>
            </a:r>
          </a:p>
        </p:txBody>
      </p:sp>
      <p:sp>
        <p:nvSpPr>
          <p:cNvPr id="7" name="Dikdörtgen 6">
            <a:extLst>
              <a:ext uri="{FF2B5EF4-FFF2-40B4-BE49-F238E27FC236}">
                <a16:creationId xmlns:a16="http://schemas.microsoft.com/office/drawing/2014/main" id="{E20B2229-10F7-41A9-9B3F-468639506195}"/>
              </a:ext>
            </a:extLst>
          </p:cNvPr>
          <p:cNvSpPr/>
          <p:nvPr/>
        </p:nvSpPr>
        <p:spPr>
          <a:xfrm>
            <a:off x="0" y="142387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5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 y="6324"/>
            <a:ext cx="12192000" cy="6845352"/>
          </a:xfrm>
        </p:spPr>
        <p:txBody>
          <a:bodyPr>
            <a:normAutofit/>
          </a:bodyPr>
          <a:lstStyle/>
          <a:p>
            <a:pPr algn="ctr"/>
            <a:r>
              <a:rPr lang="tr-TR" dirty="0">
                <a:latin typeface="Times New Roman" panose="02020603050405020304" pitchFamily="18" charset="0"/>
                <a:cs typeface="Times New Roman" panose="02020603050405020304" pitchFamily="18" charset="0"/>
              </a:rPr>
              <a:t>Arz ve Rica Kullanımı – 10</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Kamu Kurum ve Kuruluşları Yetki Devri </a:t>
            </a:r>
            <a:br>
              <a:rPr lang="tr-TR" sz="4000" dirty="0">
                <a:latin typeface="Times New Roman" panose="02020603050405020304" pitchFamily="18" charset="0"/>
                <a:cs typeface="Times New Roman" panose="02020603050405020304" pitchFamily="18" charset="0"/>
              </a:rPr>
            </a:br>
            <a:br>
              <a:rPr lang="tr-TR" sz="4000" dirty="0">
                <a:latin typeface="Times New Roman" panose="02020603050405020304" pitchFamily="18" charset="0"/>
                <a:cs typeface="Times New Roman" panose="02020603050405020304" pitchFamily="18" charset="0"/>
              </a:rPr>
            </a:br>
            <a:r>
              <a:rPr lang="tr-TR" sz="4000" dirty="0">
                <a:solidFill>
                  <a:srgbClr val="FF0000"/>
                </a:solidFill>
                <a:latin typeface="Times New Roman" panose="02020603050405020304" pitchFamily="18" charset="0"/>
                <a:cs typeface="Times New Roman" panose="02020603050405020304" pitchFamily="18" charset="0"/>
              </a:rPr>
              <a:t>Yazışma Esaslar Madde 9’un 4. fıkrası ‘‘</a:t>
            </a:r>
            <a:r>
              <a:rPr lang="tr-TR" sz="4000" i="1" dirty="0">
                <a:solidFill>
                  <a:srgbClr val="FF0000"/>
                </a:solidFill>
              </a:rPr>
              <a:t>Doğrudan yapılan yazışmalarda “Vali a.” ibaresi kullanılmaz. Ancak aşağıda belirtilen yazılar mutlaka Valilik ve Kaymakamlıklar aracılığı ile yapılacaktır</a:t>
            </a:r>
            <a:r>
              <a:rPr lang="tr-TR" sz="4000" dirty="0">
                <a:solidFill>
                  <a:srgbClr val="FF0000"/>
                </a:solidFill>
              </a:rPr>
              <a:t>.</a:t>
            </a:r>
            <a:r>
              <a:rPr lang="tr-TR" sz="4000" dirty="0">
                <a:solidFill>
                  <a:srgbClr val="FF0000"/>
                </a:solidFill>
                <a:latin typeface="Times New Roman" panose="02020603050405020304" pitchFamily="18" charset="0"/>
                <a:cs typeface="Times New Roman" panose="02020603050405020304" pitchFamily="18" charset="0"/>
              </a:rPr>
              <a:t>’’</a:t>
            </a:r>
            <a:br>
              <a:rPr lang="tr-TR" sz="4000" dirty="0">
                <a:solidFill>
                  <a:srgbClr val="FF0000"/>
                </a:solidFill>
                <a:latin typeface="Times New Roman" panose="02020603050405020304" pitchFamily="18" charset="0"/>
                <a:cs typeface="Times New Roman" panose="02020603050405020304" pitchFamily="18" charset="0"/>
              </a:rPr>
            </a:br>
            <a:r>
              <a:rPr lang="tr-TR" sz="4000" dirty="0">
                <a:solidFill>
                  <a:srgbClr val="FF0000"/>
                </a:solidFill>
                <a:latin typeface="Times New Roman" panose="02020603050405020304" pitchFamily="18" charset="0"/>
                <a:cs typeface="Times New Roman" panose="02020603050405020304" pitchFamily="18" charset="0"/>
              </a:rPr>
              <a:t>İl’de bulunan kamu kurum ve kuruluşlarının birim amirleri, devredilen yetkilerini kullanarak kendi aralarında yazışma yapamazlar. Ancak Valilik Kanalı ile Vali veya Vali Yardımcısı imzası ile yazışma yapabilirler.</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7A14825B-F94F-4A96-D2FA-079D5538C1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6246" y="0"/>
            <a:ext cx="5416062" cy="6858000"/>
          </a:xfrm>
          <a:prstGeom prst="rect">
            <a:avLst/>
          </a:prstGeom>
          <a:ln w="228600" cap="sq" cmpd="thickThin">
            <a:solidFill>
              <a:srgbClr val="000000"/>
            </a:solidFill>
            <a:prstDash val="solid"/>
            <a:miter lim="800000"/>
          </a:ln>
          <a:effectLst>
            <a:innerShdw blurRad="76200">
              <a:srgbClr val="000000"/>
            </a:innerShdw>
          </a:effectLst>
        </p:spPr>
      </p:pic>
      <p:cxnSp>
        <p:nvCxnSpPr>
          <p:cNvPr id="7" name="Düz Bağlayıcı 6">
            <a:extLst>
              <a:ext uri="{FF2B5EF4-FFF2-40B4-BE49-F238E27FC236}">
                <a16:creationId xmlns:a16="http://schemas.microsoft.com/office/drawing/2014/main" id="{8837211C-2AE9-FB10-87D1-D8EEDDCCE1E1}"/>
              </a:ext>
            </a:extLst>
          </p:cNvPr>
          <p:cNvCxnSpPr>
            <a:cxnSpLocks/>
          </p:cNvCxnSpPr>
          <p:nvPr/>
        </p:nvCxnSpPr>
        <p:spPr>
          <a:xfrm>
            <a:off x="3387969" y="0"/>
            <a:ext cx="5416062"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6BD33437-85F9-E14A-9778-9A417791C142}"/>
              </a:ext>
            </a:extLst>
          </p:cNvPr>
          <p:cNvCxnSpPr>
            <a:cxnSpLocks/>
          </p:cNvCxnSpPr>
          <p:nvPr/>
        </p:nvCxnSpPr>
        <p:spPr>
          <a:xfrm flipH="1">
            <a:off x="3376247" y="0"/>
            <a:ext cx="5416061"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5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401FF9D-597A-9BD5-4257-3CDA65893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759" y="0"/>
            <a:ext cx="533548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8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830B065-BEF4-8A20-7147-E0187E0F3C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7772" y="0"/>
            <a:ext cx="5331656" cy="6858000"/>
          </a:xfrm>
          <a:prstGeom prst="rect">
            <a:avLst/>
          </a:prstGeom>
          <a:ln w="228600" cap="sq" cmpd="thickThin">
            <a:solidFill>
              <a:srgbClr val="000000"/>
            </a:solidFill>
            <a:prstDash val="solid"/>
            <a:miter lim="800000"/>
          </a:ln>
          <a:effectLst>
            <a:innerShdw blurRad="76200">
              <a:srgbClr val="000000"/>
            </a:innerShdw>
          </a:effectLst>
        </p:spPr>
      </p:pic>
      <p:cxnSp>
        <p:nvCxnSpPr>
          <p:cNvPr id="7" name="Düz Bağlayıcı 6">
            <a:extLst>
              <a:ext uri="{FF2B5EF4-FFF2-40B4-BE49-F238E27FC236}">
                <a16:creationId xmlns:a16="http://schemas.microsoft.com/office/drawing/2014/main" id="{144E156B-48BC-001D-ED75-FEF959F67A37}"/>
              </a:ext>
            </a:extLst>
          </p:cNvPr>
          <p:cNvCxnSpPr>
            <a:cxnSpLocks/>
          </p:cNvCxnSpPr>
          <p:nvPr/>
        </p:nvCxnSpPr>
        <p:spPr>
          <a:xfrm>
            <a:off x="3268778" y="0"/>
            <a:ext cx="5331656"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F56A68A4-963C-B809-92D3-C846B1EABFE0}"/>
              </a:ext>
            </a:extLst>
          </p:cNvPr>
          <p:cNvCxnSpPr>
            <a:cxnSpLocks/>
          </p:cNvCxnSpPr>
          <p:nvPr/>
        </p:nvCxnSpPr>
        <p:spPr>
          <a:xfrm flipH="1">
            <a:off x="3259784" y="0"/>
            <a:ext cx="5331656" cy="685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43837FA-F7AA-4507-BBDE-6698CD01E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249" y="-44390"/>
            <a:ext cx="5177676"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381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332410" y="365125"/>
            <a:ext cx="10021389" cy="1325563"/>
          </a:xfrm>
        </p:spPr>
        <p:txBody>
          <a:bodyPr/>
          <a:lstStyle/>
          <a:p>
            <a:pPr algn="ctr"/>
            <a:r>
              <a:rPr lang="tr-TR" dirty="0">
                <a:latin typeface="Times New Roman" panose="02020603050405020304" pitchFamily="18" charset="0"/>
                <a:cs typeface="Times New Roman" panose="02020603050405020304" pitchFamily="18" charset="0"/>
              </a:rPr>
              <a:t>Gereği ve Bilgi İfadelerinin Kullanımı</a:t>
            </a:r>
          </a:p>
        </p:txBody>
      </p:sp>
      <p:pic>
        <p:nvPicPr>
          <p:cNvPr id="8"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8010" r="9925"/>
          <a:stretch/>
        </p:blipFill>
        <p:spPr bwMode="auto">
          <a:xfrm>
            <a:off x="1638300" y="1747449"/>
            <a:ext cx="8915400" cy="4724400"/>
          </a:xfrm>
          <a:prstGeom prst="rect">
            <a:avLst/>
          </a:prstGeom>
          <a:noFill/>
          <a:ln>
            <a:noFill/>
          </a:ln>
        </p:spPr>
      </p:pic>
      <p:sp>
        <p:nvSpPr>
          <p:cNvPr id="9" name="Dikdörtgen 8">
            <a:extLst>
              <a:ext uri="{FF2B5EF4-FFF2-40B4-BE49-F238E27FC236}">
                <a16:creationId xmlns:a16="http://schemas.microsoft.com/office/drawing/2014/main" id="{BBA6AABB-C807-406A-A10E-A5A459273CBE}"/>
              </a:ext>
            </a:extLst>
          </p:cNvPr>
          <p:cNvSpPr/>
          <p:nvPr/>
        </p:nvSpPr>
        <p:spPr>
          <a:xfrm>
            <a:off x="0" y="1644969"/>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57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121947" y="357465"/>
            <a:ext cx="11763375" cy="6657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7" name="Yuvarlatılmış Dikdörtgen 6">
            <a:extLst>
              <a:ext uri="{FF2B5EF4-FFF2-40B4-BE49-F238E27FC236}">
                <a16:creationId xmlns:a16="http://schemas.microsoft.com/office/drawing/2014/main" id="{2B520A8B-A49B-554B-8B57-9964418D8128}"/>
              </a:ext>
            </a:extLst>
          </p:cNvPr>
          <p:cNvSpPr/>
          <p:nvPr/>
        </p:nvSpPr>
        <p:spPr>
          <a:xfrm>
            <a:off x="3381555" y="3724988"/>
            <a:ext cx="5613620" cy="14462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tx1"/>
                </a:solidFill>
                <a:latin typeface="Times New Roman" panose="02020603050405020304" pitchFamily="18" charset="0"/>
                <a:cs typeface="Times New Roman" panose="02020603050405020304" pitchFamily="18" charset="0"/>
              </a:rPr>
              <a:t>Teşekkür Ederiz.</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4210645" y="2700088"/>
            <a:ext cx="3770712" cy="523220"/>
          </a:xfrm>
          <a:prstGeom prst="rect">
            <a:avLst/>
          </a:prstGeom>
          <a:noFill/>
        </p:spPr>
        <p:txBody>
          <a:bodyPr wrap="non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ERZURUM VALİLİĞİ</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6036" y="583201"/>
            <a:ext cx="1999929" cy="199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48892"/>
      </p:ext>
    </p:extLst>
  </p:cSld>
  <p:clrMapOvr>
    <a:masterClrMapping/>
  </p:clrMapOvr>
  <mc:AlternateContent xmlns:mc="http://schemas.openxmlformats.org/markup-compatibility/2006" xmlns:p14="http://schemas.microsoft.com/office/powerpoint/2010/main">
    <mc:Choice Requires="p14">
      <p:transition spd="slow" p14:dur="2000" advTm="50"/>
    </mc:Choice>
    <mc:Fallback xmlns="">
      <p:transition spd="slow" advTm="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38200" y="233220"/>
            <a:ext cx="9072441" cy="1325563"/>
          </a:xfrm>
        </p:spPr>
        <p:txBody>
          <a:bodyPr>
            <a:normAutofit/>
          </a:bodyPr>
          <a:lstStyle/>
          <a:p>
            <a:r>
              <a:rPr lang="tr-TR" dirty="0">
                <a:latin typeface="Times New Roman" panose="02020603050405020304" pitchFamily="18" charset="0"/>
                <a:cs typeface="Times New Roman" panose="02020603050405020304" pitchFamily="18" charset="0"/>
              </a:rPr>
              <a:t>          Resmi Yazışma Ortamları -2-</a:t>
            </a:r>
          </a:p>
        </p:txBody>
      </p:sp>
      <p:sp>
        <p:nvSpPr>
          <p:cNvPr id="8" name="İçerik Yer Tutucusu 2"/>
          <p:cNvSpPr>
            <a:spLocks noGrp="1"/>
          </p:cNvSpPr>
          <p:nvPr>
            <p:ph idx="1"/>
          </p:nvPr>
        </p:nvSpPr>
        <p:spPr>
          <a:xfrm>
            <a:off x="838200" y="1825625"/>
            <a:ext cx="10515600" cy="2806336"/>
          </a:xfrm>
        </p:spPr>
        <p:txBody>
          <a:bodyPr>
            <a:normAutofit/>
          </a:bodyPr>
          <a:lstStyle/>
          <a:p>
            <a:pPr marL="0" indent="0" algn="ctr">
              <a:buNone/>
            </a:pPr>
            <a:r>
              <a:rPr lang="tr-TR" b="1" u="sng" dirty="0">
                <a:latin typeface="Times New Roman" panose="02020603050405020304" pitchFamily="18" charset="0"/>
                <a:cs typeface="Times New Roman" panose="02020603050405020304" pitchFamily="18" charset="0"/>
              </a:rPr>
              <a:t>ZORUNLU HALLER </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dirty="0">
                <a:latin typeface="Times New Roman" panose="02020603050405020304" pitchFamily="18" charset="0"/>
                <a:cs typeface="Times New Roman" panose="02020603050405020304" pitchFamily="18" charset="0"/>
              </a:rPr>
              <a:t>Kanunda ve ilgili mevzuatında fiziksel ortamda hazırlanması gereken belgeler ( gizli evraklar, ihale evrakları, protokoller, anlaşmalar vs.)</a:t>
            </a:r>
          </a:p>
          <a:p>
            <a:endParaRPr lang="tr-TR" dirty="0">
              <a:latin typeface="Times New Roman" panose="02020603050405020304" pitchFamily="18" charset="0"/>
              <a:cs typeface="Times New Roman" panose="02020603050405020304" pitchFamily="18" charset="0"/>
            </a:endParaRPr>
          </a:p>
        </p:txBody>
      </p:sp>
      <p:sp>
        <p:nvSpPr>
          <p:cNvPr id="10" name="Dikdörtgen 9">
            <a:extLst>
              <a:ext uri="{FF2B5EF4-FFF2-40B4-BE49-F238E27FC236}">
                <a16:creationId xmlns:a16="http://schemas.microsoft.com/office/drawing/2014/main" id="{75392963-86B7-4A86-ABA0-591178543127}"/>
              </a:ext>
            </a:extLst>
          </p:cNvPr>
          <p:cNvSpPr/>
          <p:nvPr/>
        </p:nvSpPr>
        <p:spPr>
          <a:xfrm>
            <a:off x="119922" y="1513064"/>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90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136140" y="122658"/>
            <a:ext cx="9072441" cy="1325563"/>
          </a:xfrm>
        </p:spPr>
        <p:txBody>
          <a:bodyPr>
            <a:normAutofit/>
          </a:bodyPr>
          <a:lstStyle/>
          <a:p>
            <a:r>
              <a:rPr lang="tr-TR" dirty="0">
                <a:latin typeface="Times New Roman" panose="02020603050405020304" pitchFamily="18" charset="0"/>
                <a:cs typeface="Times New Roman" panose="02020603050405020304" pitchFamily="18" charset="0"/>
              </a:rPr>
              <a:t>          Resmi Yazışma Ortamları -3-</a:t>
            </a:r>
          </a:p>
        </p:txBody>
      </p:sp>
      <p:sp>
        <p:nvSpPr>
          <p:cNvPr id="8" name="İçerik Yer Tutucusu 2"/>
          <p:cNvSpPr>
            <a:spLocks noGrp="1"/>
          </p:cNvSpPr>
          <p:nvPr>
            <p:ph idx="1"/>
          </p:nvPr>
        </p:nvSpPr>
        <p:spPr/>
        <p:txBody>
          <a:bodyPr>
            <a:normAutofit fontScale="92500" lnSpcReduction="20000"/>
          </a:bodyPr>
          <a:lstStyle/>
          <a:p>
            <a:pPr marL="0" indent="0" algn="ctr">
              <a:buNone/>
            </a:pPr>
            <a:r>
              <a:rPr lang="tr-TR" b="1" u="sng" dirty="0">
                <a:latin typeface="Times New Roman" panose="02020603050405020304" pitchFamily="18" charset="0"/>
                <a:cs typeface="Times New Roman" panose="02020603050405020304" pitchFamily="18" charset="0"/>
              </a:rPr>
              <a:t>OLAĞANÜSTÜ HALLER</a:t>
            </a:r>
          </a:p>
          <a:p>
            <a:pPr algn="ctr"/>
            <a:r>
              <a:rPr lang="tr-TR" dirty="0">
                <a:latin typeface="Times New Roman" panose="02020603050405020304" pitchFamily="18" charset="0"/>
                <a:cs typeface="Times New Roman" panose="02020603050405020304" pitchFamily="18" charset="0"/>
              </a:rPr>
              <a:t>Deprem, sel, heyelan, yangın</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Savaş</a:t>
            </a:r>
            <a:r>
              <a:rPr lang="tr-TR">
                <a:latin typeface="Times New Roman" panose="02020603050405020304" pitchFamily="18" charset="0"/>
                <a:cs typeface="Times New Roman" panose="02020603050405020304" pitchFamily="18" charset="0"/>
              </a:rPr>
              <a:t>, seferberlik </a:t>
            </a:r>
            <a:r>
              <a:rPr lang="tr-TR" dirty="0">
                <a:latin typeface="Times New Roman" panose="02020603050405020304" pitchFamily="18" charset="0"/>
                <a:cs typeface="Times New Roman" panose="02020603050405020304" pitchFamily="18" charset="0"/>
              </a:rPr>
              <a:t>veya terör nedeniyle Olağanüstü hal </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Uzun süreli elektrik kesintileri</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EBYS altyapısının çalışmaması</a:t>
            </a: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Elektronik imza altyapısının çalışmaması</a:t>
            </a:r>
          </a:p>
          <a:p>
            <a:pPr marL="0" indent="0" algn="ctr">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9" name="Dikdörtgen 8">
            <a:extLst>
              <a:ext uri="{FF2B5EF4-FFF2-40B4-BE49-F238E27FC236}">
                <a16:creationId xmlns:a16="http://schemas.microsoft.com/office/drawing/2014/main" id="{03ACC38C-DB34-4416-8F73-CA7A00AF4920}"/>
              </a:ext>
            </a:extLst>
          </p:cNvPr>
          <p:cNvSpPr/>
          <p:nvPr/>
        </p:nvSpPr>
        <p:spPr>
          <a:xfrm>
            <a:off x="0" y="1448221"/>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75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1000"/>
                                        <p:tgtEl>
                                          <p:spTgt spid="8">
                                            <p:txEl>
                                              <p:pRg st="5" end="5"/>
                                            </p:txEl>
                                          </p:spTgt>
                                        </p:tgtEl>
                                      </p:cBhvr>
                                    </p:animEffect>
                                    <p:anim calcmode="lin" valueType="num">
                                      <p:cBhvr>
                                        <p:cTn id="2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1000"/>
                                        <p:tgtEl>
                                          <p:spTgt spid="8">
                                            <p:txEl>
                                              <p:pRg st="7" end="7"/>
                                            </p:txEl>
                                          </p:spTgt>
                                        </p:tgtEl>
                                      </p:cBhvr>
                                    </p:animEffect>
                                    <p:anim calcmode="lin" valueType="num">
                                      <p:cBhvr>
                                        <p:cTn id="3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1000"/>
                                        <p:tgtEl>
                                          <p:spTgt spid="8">
                                            <p:txEl>
                                              <p:pRg st="9" end="9"/>
                                            </p:txEl>
                                          </p:spTgt>
                                        </p:tgtEl>
                                      </p:cBhvr>
                                    </p:animEffect>
                                    <p:anim calcmode="lin" valueType="num">
                                      <p:cBhvr>
                                        <p:cTn id="38"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483093" y="122658"/>
            <a:ext cx="10515600" cy="1325563"/>
          </a:xfrm>
        </p:spPr>
        <p:txBody>
          <a:bodyPr/>
          <a:lstStyle/>
          <a:p>
            <a:pPr algn="ctr"/>
            <a:r>
              <a:rPr lang="tr-TR" dirty="0">
                <a:latin typeface="Times New Roman" panose="02020603050405020304" pitchFamily="18" charset="0"/>
                <a:cs typeface="Times New Roman" panose="02020603050405020304" pitchFamily="18" charset="0"/>
              </a:rPr>
              <a:t>Yazı Tipi</a:t>
            </a:r>
          </a:p>
        </p:txBody>
      </p:sp>
      <p:sp>
        <p:nvSpPr>
          <p:cNvPr id="8" name="İçerik Yer Tutucusu 2"/>
          <p:cNvSpPr>
            <a:spLocks noGrp="1"/>
          </p:cNvSpPr>
          <p:nvPr>
            <p:ph idx="1"/>
          </p:nvPr>
        </p:nvSpPr>
        <p:spPr/>
        <p:txBody>
          <a:bodyPr>
            <a:normAutofit/>
          </a:bodyPr>
          <a:lstStyle/>
          <a:p>
            <a:pPr lvl="0" algn="just"/>
            <a:r>
              <a:rPr lang="tr-TR" dirty="0">
                <a:latin typeface="Times New Roman" panose="02020603050405020304" pitchFamily="18" charset="0"/>
                <a:cs typeface="Times New Roman" panose="02020603050405020304" pitchFamily="18" charset="0"/>
              </a:rPr>
              <a:t>Belgenin başlık, sayı, konu, tarih ve muhatap gibi kısımlarının yazı tipi ve harf boyutu, metin kısmının yazı tipi ve harf boyutuyla aynı olmalıdır.</a:t>
            </a:r>
          </a:p>
          <a:p>
            <a:pPr lvl="0" algn="just"/>
            <a:r>
              <a:rPr lang="tr-TR" dirty="0">
                <a:latin typeface="Times New Roman" panose="02020603050405020304" pitchFamily="18" charset="0"/>
                <a:cs typeface="Times New Roman" panose="02020603050405020304" pitchFamily="18" charset="0"/>
              </a:rPr>
              <a:t>Belgenin metin kısmında Times New Roman (12 punto) veya </a:t>
            </a:r>
            <a:r>
              <a:rPr lang="tr-TR" dirty="0" err="1">
                <a:latin typeface="Times New Roman" panose="02020603050405020304" pitchFamily="18" charset="0"/>
                <a:cs typeface="Times New Roman" panose="02020603050405020304" pitchFamily="18" charset="0"/>
              </a:rPr>
              <a:t>Arial</a:t>
            </a:r>
            <a:r>
              <a:rPr lang="tr-TR" dirty="0">
                <a:latin typeface="Times New Roman" panose="02020603050405020304" pitchFamily="18" charset="0"/>
                <a:cs typeface="Times New Roman" panose="02020603050405020304" pitchFamily="18" charset="0"/>
              </a:rPr>
              <a:t> (11 punto) yazı tipi olması gerekmektedir. Gerekli hallerde harf büyüklüğü 9 puntoya kadar düşürülebilmektedir.</a:t>
            </a:r>
          </a:p>
          <a:p>
            <a:pPr lvl="0" algn="just"/>
            <a:r>
              <a:rPr lang="tr-TR" dirty="0">
                <a:latin typeface="Times New Roman" panose="02020603050405020304" pitchFamily="18" charset="0"/>
                <a:cs typeface="Times New Roman" panose="02020603050405020304" pitchFamily="18" charset="0"/>
              </a:rPr>
              <a:t>Belgenin imza bölümünün, ek ve dağıtım kısımlarının yazı tipi ve boyutu, metin alanındaki yazı tipi ve boyutuyla aynı olmalıdır.</a:t>
            </a:r>
          </a:p>
          <a:p>
            <a:pPr lvl="0" algn="just"/>
            <a:r>
              <a:rPr lang="tr-TR" dirty="0">
                <a:latin typeface="Times New Roman" panose="02020603050405020304" pitchFamily="18" charset="0"/>
                <a:cs typeface="Times New Roman" panose="02020603050405020304" pitchFamily="18" charset="0"/>
              </a:rPr>
              <a:t>İstisnai olarak iletişim bilgileri alanında harf büyüklüğü 8 puntoya kadar düşürülebilmektedir.</a:t>
            </a:r>
          </a:p>
        </p:txBody>
      </p:sp>
      <p:sp>
        <p:nvSpPr>
          <p:cNvPr id="9" name="Dikdörtgen 8">
            <a:extLst>
              <a:ext uri="{FF2B5EF4-FFF2-40B4-BE49-F238E27FC236}">
                <a16:creationId xmlns:a16="http://schemas.microsoft.com/office/drawing/2014/main" id="{5857C21D-177B-421C-A381-049B31E3CA08}"/>
              </a:ext>
            </a:extLst>
          </p:cNvPr>
          <p:cNvSpPr/>
          <p:nvPr/>
        </p:nvSpPr>
        <p:spPr>
          <a:xfrm>
            <a:off x="0" y="140250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9784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anim calcmode="lin" valueType="num">
                                      <p:cBhvr>
                                        <p:cTn id="2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385439" y="122658"/>
            <a:ext cx="10515600" cy="1325563"/>
          </a:xfrm>
        </p:spPr>
        <p:txBody>
          <a:bodyPr/>
          <a:lstStyle/>
          <a:p>
            <a:pPr algn="ctr"/>
            <a:r>
              <a:rPr lang="tr-TR" dirty="0">
                <a:latin typeface="Times New Roman" panose="02020603050405020304" pitchFamily="18" charset="0"/>
                <a:cs typeface="Times New Roman" panose="02020603050405020304" pitchFamily="18" charset="0"/>
              </a:rPr>
              <a:t>Başlık -1-</a:t>
            </a:r>
          </a:p>
        </p:txBody>
      </p:sp>
      <p:sp>
        <p:nvSpPr>
          <p:cNvPr id="8" name="İçerik Yer Tutucusu 2"/>
          <p:cNvSpPr>
            <a:spLocks noGrp="1"/>
          </p:cNvSpPr>
          <p:nvPr>
            <p:ph idx="1"/>
          </p:nvPr>
        </p:nvSpPr>
        <p:spPr>
          <a:xfrm>
            <a:off x="838200" y="1825625"/>
            <a:ext cx="10515600" cy="2194975"/>
          </a:xfrm>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İlk satırda T.C. ibaresi kullanılması zorunludur.</a:t>
            </a:r>
          </a:p>
          <a:p>
            <a:pPr algn="just"/>
            <a:r>
              <a:rPr lang="tr-TR" dirty="0">
                <a:latin typeface="Times New Roman" panose="02020603050405020304" pitchFamily="18" charset="0"/>
                <a:cs typeface="Times New Roman" panose="02020603050405020304" pitchFamily="18" charset="0"/>
              </a:rPr>
              <a:t>İkinci satırda yer alan idare adının tamamı büyük harflerle yazılmalıdır.</a:t>
            </a:r>
          </a:p>
          <a:p>
            <a:pPr algn="just"/>
            <a:r>
              <a:rPr lang="tr-TR" dirty="0">
                <a:latin typeface="Times New Roman" panose="02020603050405020304" pitchFamily="18" charset="0"/>
                <a:cs typeface="Times New Roman" panose="02020603050405020304" pitchFamily="18" charset="0"/>
              </a:rPr>
              <a:t>Üçüncü satırda yer alan birim adının ilk harfleri büyük diğer harfleri küçük yazılmalıdır.</a:t>
            </a:r>
          </a:p>
        </p:txBody>
      </p:sp>
      <p:sp>
        <p:nvSpPr>
          <p:cNvPr id="9" name="İçerik Yer Tutucusu 2">
            <a:extLst>
              <a:ext uri="{FF2B5EF4-FFF2-40B4-BE49-F238E27FC236}">
                <a16:creationId xmlns:a16="http://schemas.microsoft.com/office/drawing/2014/main" id="{1B5F8960-7A0C-4279-B455-424600928918}"/>
              </a:ext>
            </a:extLst>
          </p:cNvPr>
          <p:cNvSpPr txBox="1">
            <a:spLocks/>
          </p:cNvSpPr>
          <p:nvPr/>
        </p:nvSpPr>
        <p:spPr>
          <a:xfrm>
            <a:off x="838200" y="4020600"/>
            <a:ext cx="10515600" cy="2194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tr-TR" sz="2400" dirty="0">
                <a:latin typeface="Times New Roman" panose="02020603050405020304" pitchFamily="18" charset="0"/>
                <a:cs typeface="Times New Roman" panose="02020603050405020304" pitchFamily="18" charset="0"/>
              </a:rPr>
              <a:t>T.C. </a:t>
            </a:r>
          </a:p>
          <a:p>
            <a:pPr marL="0" indent="0" algn="ctr">
              <a:spcBef>
                <a:spcPts val="0"/>
              </a:spcBef>
              <a:buNone/>
            </a:pPr>
            <a:r>
              <a:rPr lang="tr-TR" sz="2400" dirty="0">
                <a:latin typeface="Times New Roman" panose="02020603050405020304" pitchFamily="18" charset="0"/>
                <a:cs typeface="Times New Roman" panose="02020603050405020304" pitchFamily="18" charset="0"/>
              </a:rPr>
              <a:t>ERZURUM VALİLİĞİ </a:t>
            </a:r>
          </a:p>
          <a:p>
            <a:pPr marL="0" indent="0" algn="ctr">
              <a:spcBef>
                <a:spcPts val="0"/>
              </a:spcBef>
              <a:buNone/>
            </a:pPr>
            <a:r>
              <a:rPr lang="tr-TR" sz="2400" dirty="0">
                <a:latin typeface="Times New Roman" panose="02020603050405020304" pitchFamily="18" charset="0"/>
                <a:cs typeface="Times New Roman" panose="02020603050405020304" pitchFamily="18" charset="0"/>
              </a:rPr>
              <a:t>İl Emniyet Müdürlüğü</a:t>
            </a:r>
          </a:p>
          <a:p>
            <a:pPr marL="0" indent="0" algn="ctr">
              <a:lnSpc>
                <a:spcPct val="100000"/>
              </a:lnSpc>
              <a:spcBef>
                <a:spcPts val="0"/>
              </a:spcBef>
              <a:buNone/>
            </a:pPr>
            <a:endParaRPr lang="tr-TR" sz="2400"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400" dirty="0">
                <a:latin typeface="Times New Roman" panose="02020603050405020304" pitchFamily="18" charset="0"/>
                <a:cs typeface="Times New Roman" panose="02020603050405020304" pitchFamily="18" charset="0"/>
              </a:rPr>
              <a:t>T.C. </a:t>
            </a:r>
          </a:p>
          <a:p>
            <a:pPr marL="0" indent="0" algn="ctr">
              <a:lnSpc>
                <a:spcPct val="100000"/>
              </a:lnSpc>
              <a:spcBef>
                <a:spcPts val="0"/>
              </a:spcBef>
              <a:buNone/>
            </a:pPr>
            <a:r>
              <a:rPr lang="tr-TR" sz="2400" dirty="0">
                <a:latin typeface="Times New Roman" panose="02020603050405020304" pitchFamily="18" charset="0"/>
                <a:cs typeface="Times New Roman" panose="02020603050405020304" pitchFamily="18" charset="0"/>
              </a:rPr>
              <a:t>AZİZİYE KAYMAKAMLIĞI </a:t>
            </a:r>
          </a:p>
          <a:p>
            <a:pPr marL="0" indent="0" algn="ctr">
              <a:lnSpc>
                <a:spcPct val="100000"/>
              </a:lnSpc>
              <a:spcBef>
                <a:spcPts val="0"/>
              </a:spcBef>
              <a:buNone/>
            </a:pPr>
            <a:r>
              <a:rPr lang="tr-TR" sz="2400" dirty="0">
                <a:latin typeface="Times New Roman" panose="02020603050405020304" pitchFamily="18" charset="0"/>
                <a:cs typeface="Times New Roman" panose="02020603050405020304" pitchFamily="18" charset="0"/>
              </a:rPr>
              <a:t>İlçe Sağlık Müdürlüğü</a:t>
            </a:r>
          </a:p>
        </p:txBody>
      </p:sp>
      <p:sp>
        <p:nvSpPr>
          <p:cNvPr id="10" name="Dikdörtgen 9">
            <a:extLst>
              <a:ext uri="{FF2B5EF4-FFF2-40B4-BE49-F238E27FC236}">
                <a16:creationId xmlns:a16="http://schemas.microsoft.com/office/drawing/2014/main" id="{173A1595-85EA-4EF1-8AE1-DA6369FBAA8A}"/>
              </a:ext>
            </a:extLst>
          </p:cNvPr>
          <p:cNvSpPr/>
          <p:nvPr/>
        </p:nvSpPr>
        <p:spPr>
          <a:xfrm>
            <a:off x="0" y="1402502"/>
            <a:ext cx="12192000" cy="45719"/>
          </a:xfrm>
          <a:prstGeom prst="rect">
            <a:avLst/>
          </a:prstGeom>
          <a:solidFill>
            <a:srgbClr val="FF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63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1000"/>
                                        <p:tgtEl>
                                          <p:spTgt spid="9">
                                            <p:txEl>
                                              <p:pRg st="2" end="2"/>
                                            </p:txEl>
                                          </p:spTgt>
                                        </p:tgtEl>
                                      </p:cBhvr>
                                    </p:animEffect>
                                    <p:anim calcmode="lin" valueType="num">
                                      <p:cBhvr>
                                        <p:cTn id="3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1000"/>
                                        <p:tgtEl>
                                          <p:spTgt spid="9">
                                            <p:txEl>
                                              <p:pRg st="4" end="4"/>
                                            </p:txEl>
                                          </p:spTgt>
                                        </p:tgtEl>
                                      </p:cBhvr>
                                    </p:animEffect>
                                    <p:anim calcmode="lin" valueType="num">
                                      <p:cBhvr>
                                        <p:cTn id="4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1000"/>
                                        <p:tgtEl>
                                          <p:spTgt spid="9">
                                            <p:txEl>
                                              <p:pRg st="5" end="5"/>
                                            </p:txEl>
                                          </p:spTgt>
                                        </p:tgtEl>
                                      </p:cBhvr>
                                    </p:animEffect>
                                    <p:anim calcmode="lin" valueType="num">
                                      <p:cBhvr>
                                        <p:cTn id="5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fade">
                                      <p:cBhvr>
                                        <p:cTn id="55" dur="1000"/>
                                        <p:tgtEl>
                                          <p:spTgt spid="9">
                                            <p:txEl>
                                              <p:pRg st="6" end="6"/>
                                            </p:txEl>
                                          </p:spTgt>
                                        </p:tgtEl>
                                      </p:cBhvr>
                                    </p:animEffect>
                                    <p:anim calcmode="lin" valueType="num">
                                      <p:cBhvr>
                                        <p:cTn id="5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dd70362889595b65c45d08ebcd297b07">
  <xsd:schema xmlns:xsd="http://www.w3.org/2001/XMLSchema" xmlns:xs="http://www.w3.org/2001/XMLSchema" xmlns:p="http://schemas.microsoft.com/office/2006/metadata/properties" xmlns:ns1="http://schemas.microsoft.com/sharepoint/v3" targetNamespace="http://schemas.microsoft.com/office/2006/metadata/properties" ma:root="true" ma:fieldsID="4b20ab34a7c2ca5bb6fa0458d1241f1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487C37-E2B6-4B28-BC8B-CE30C3BC6863}">
  <ds:schemaRefs>
    <ds:schemaRef ds:uri="http://schemas.microsoft.com/sharepoint/v3/contenttype/forms"/>
  </ds:schemaRefs>
</ds:datastoreItem>
</file>

<file path=customXml/itemProps2.xml><?xml version="1.0" encoding="utf-8"?>
<ds:datastoreItem xmlns:ds="http://schemas.openxmlformats.org/officeDocument/2006/customXml" ds:itemID="{4382648D-8582-4908-A044-B69E0D884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2A8223-B249-4A5B-98D1-DDE704FB826E}">
  <ds:schemaRef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schemas.microsoft.com/sharepoint/v3"/>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1106</TotalTime>
  <Words>1241</Words>
  <Application>Microsoft Office PowerPoint</Application>
  <PresentationFormat>Geniş ekran</PresentationFormat>
  <Paragraphs>173</Paragraphs>
  <Slides>56</Slides>
  <Notes>25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Akrobat Black</vt:lpstr>
      <vt:lpstr>Arial</vt:lpstr>
      <vt:lpstr>Calibri</vt:lpstr>
      <vt:lpstr>Calibri Light</vt:lpstr>
      <vt:lpstr>Times New Roman</vt:lpstr>
      <vt:lpstr>Office Teması</vt:lpstr>
      <vt:lpstr>PowerPoint Sunusu</vt:lpstr>
      <vt:lpstr>SUNUM AKIŞI</vt:lpstr>
      <vt:lpstr>Resmi Yazışma Usul ve Esasları Nelerdir?</vt:lpstr>
      <vt:lpstr>Yazışma Kuralları Neyi Amaçlamaktadır?</vt:lpstr>
      <vt:lpstr>Resmi Yazışma Ortamları -1-</vt:lpstr>
      <vt:lpstr>          Resmi Yazışma Ortamları -2-</vt:lpstr>
      <vt:lpstr>          Resmi Yazışma Ortamları -3-</vt:lpstr>
      <vt:lpstr>Yazı Tipi</vt:lpstr>
      <vt:lpstr>Başlık -1-</vt:lpstr>
      <vt:lpstr>Başlık -2-</vt:lpstr>
      <vt:lpstr>Başlık -3-</vt:lpstr>
      <vt:lpstr>Başlık -4-</vt:lpstr>
      <vt:lpstr>Sayı -1-</vt:lpstr>
      <vt:lpstr>Sayı -2-</vt:lpstr>
      <vt:lpstr>Tarih</vt:lpstr>
      <vt:lpstr>Konu</vt:lpstr>
      <vt:lpstr>Muhatap -1-</vt:lpstr>
      <vt:lpstr>Muhatap -2-</vt:lpstr>
      <vt:lpstr>Muhatap -3-</vt:lpstr>
      <vt:lpstr>Muhatap -4-</vt:lpstr>
      <vt:lpstr>Muhatap -5-</vt:lpstr>
      <vt:lpstr>Muhatap -6-</vt:lpstr>
      <vt:lpstr>İlgi -1-</vt:lpstr>
      <vt:lpstr>İlgi -2-</vt:lpstr>
      <vt:lpstr>İlgi -3-</vt:lpstr>
      <vt:lpstr>Metin İçerisinde Ek Gösterimi</vt:lpstr>
      <vt:lpstr>Metin </vt:lpstr>
      <vt:lpstr>Arz ve Rica Kullanımı</vt:lpstr>
      <vt:lpstr>Arz ve Rica Kullanımı</vt:lpstr>
      <vt:lpstr>Arz ve Rica Kullanımı</vt:lpstr>
      <vt:lpstr>Arz ve Rica Kullanımı – 1  Valilik – Kaymakamlık Arası</vt:lpstr>
      <vt:lpstr>PowerPoint Sunusu</vt:lpstr>
      <vt:lpstr>Arz ve Rica Kullanımı – 2  Valilik – Kamu Kurum ve Kuruluşları Arası </vt:lpstr>
      <vt:lpstr>PowerPoint Sunusu</vt:lpstr>
      <vt:lpstr>Arz ve Rica Kullanımı – 3  Kaymakamlık – Kaymakamlık Arası </vt:lpstr>
      <vt:lpstr>PowerPoint Sunusu</vt:lpstr>
      <vt:lpstr>Arz ve Rica Kullanımı – 4  Kaymakamlık – Valilik Arası </vt:lpstr>
      <vt:lpstr>PowerPoint Sunusu</vt:lpstr>
      <vt:lpstr>Arz ve Rica Kullanımı – 5  Kaymakamlık – Valilik Arası  İlçe Müdürlükleri Valilik kanalıyla Kaymakam imzası ile yazışma yapacaklardır. </vt:lpstr>
      <vt:lpstr>PowerPoint Sunusu</vt:lpstr>
      <vt:lpstr>PowerPoint Sunusu</vt:lpstr>
      <vt:lpstr>Arz ve Rica Kullanımı – 6  Kaymakamlık – Kamu Kurum ve Kuruluşları Arası-1 </vt:lpstr>
      <vt:lpstr>PowerPoint Sunusu</vt:lpstr>
      <vt:lpstr>Arz ve Rica Kullanımı – 7  Kaymakamlık – Kamu Kurum ve Kuruluşları Arası-2 </vt:lpstr>
      <vt:lpstr>PowerPoint Sunusu</vt:lpstr>
      <vt:lpstr>Arz ve Rica Kullanımı – 8  Kamu Kurum ve Kuruluşları – Valilik Arası </vt:lpstr>
      <vt:lpstr>PowerPoint Sunusu</vt:lpstr>
      <vt:lpstr>Arz ve Rica Kullanımı – 9  Kamu Kurum ve Kuruluşları - Kaymakamlık Arası </vt:lpstr>
      <vt:lpstr>PowerPoint Sunusu</vt:lpstr>
      <vt:lpstr>Arz ve Rica Kullanımı – 10  Kamu Kurum ve Kuruluşları Yetki Devri   Yazışma Esaslar Madde 9’un 4. fıkrası ‘‘Doğrudan yapılan yazışmalarda “Vali a.” ibaresi kullanılmaz. Ancak aşağıda belirtilen yazılar mutlaka Valilik ve Kaymakamlıklar aracılığı ile yapılacaktır.’’ İl’de bulunan kamu kurum ve kuruluşlarının birim amirleri, devredilen yetkilerini kullanarak kendi aralarında yazışma yapamazlar. Ancak Valilik Kanalı ile Vali veya Vali Yardımcısı imzası ile yazışma yapabilirler.</vt:lpstr>
      <vt:lpstr>PowerPoint Sunusu</vt:lpstr>
      <vt:lpstr>PowerPoint Sunusu</vt:lpstr>
      <vt:lpstr>PowerPoint Sunusu</vt:lpstr>
      <vt:lpstr>PowerPoint Sunusu</vt:lpstr>
      <vt:lpstr>Gereği ve Bilgi İfadelerinin Kullanımı</vt:lpstr>
      <vt:lpstr>PowerPoint Sunusu</vt:lpstr>
    </vt:vector>
  </TitlesOfParts>
  <Company>T.C. Tarım ve Orman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İsmail ŞAKIMA</dc:creator>
  <cp:lastModifiedBy>Cihat SARIGÜL</cp:lastModifiedBy>
  <cp:revision>272</cp:revision>
  <cp:lastPrinted>2021-10-22T12:09:51Z</cp:lastPrinted>
  <dcterms:created xsi:type="dcterms:W3CDTF">2021-10-15T15:59:45Z</dcterms:created>
  <dcterms:modified xsi:type="dcterms:W3CDTF">2023-09-18T08:42:22Z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