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8" r:id="rId2"/>
    <p:sldId id="273" r:id="rId3"/>
    <p:sldId id="276" r:id="rId4"/>
    <p:sldId id="318" r:id="rId5"/>
    <p:sldId id="319" r:id="rId6"/>
    <p:sldId id="277" r:id="rId7"/>
    <p:sldId id="279" r:id="rId8"/>
    <p:sldId id="278" r:id="rId9"/>
    <p:sldId id="325"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96" r:id="rId38"/>
    <p:sldId id="397" r:id="rId39"/>
    <p:sldId id="398" r:id="rId40"/>
    <p:sldId id="400" r:id="rId41"/>
    <p:sldId id="401" r:id="rId42"/>
    <p:sldId id="406" r:id="rId43"/>
    <p:sldId id="407" r:id="rId44"/>
    <p:sldId id="408" r:id="rId45"/>
    <p:sldId id="415" r:id="rId46"/>
    <p:sldId id="417" r:id="rId47"/>
    <p:sldId id="418" r:id="rId48"/>
    <p:sldId id="427" r:id="rId49"/>
    <p:sldId id="428" r:id="rId50"/>
    <p:sldId id="430" r:id="rId51"/>
    <p:sldId id="431"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3" r:id="rId82"/>
    <p:sldId id="465" r:id="rId83"/>
    <p:sldId id="466" r:id="rId84"/>
    <p:sldId id="467" r:id="rId85"/>
    <p:sldId id="352" r:id="rId86"/>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85350" autoAdjust="0"/>
  </p:normalViewPr>
  <p:slideViewPr>
    <p:cSldViewPr>
      <p:cViewPr varScale="1">
        <p:scale>
          <a:sx n="72" d="100"/>
          <a:sy n="72" d="100"/>
        </p:scale>
        <p:origin x="147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0D6EE-C0B1-47DE-BCC5-A698F76007FE}"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tr-TR"/>
        </a:p>
      </dgm:t>
    </dgm:pt>
    <dgm:pt modelId="{EB260EA0-17DF-4B4B-A064-FEAB6F1EB03E}">
      <dgm:prSet phldrT="[Metin]" custT="1"/>
      <dgm:spPr/>
      <dgm:t>
        <a:bodyPr/>
        <a:lstStyle/>
        <a:p>
          <a:r>
            <a:rPr lang="tr-TR" sz="2200" dirty="0"/>
            <a:t>Çocuk Hakları Sözleşmesi</a:t>
          </a:r>
        </a:p>
      </dgm:t>
    </dgm:pt>
    <dgm:pt modelId="{877BD0EE-A3C2-4D0B-94AD-9F609EB2FE4A}" type="parTrans" cxnId="{2CB9B38B-7013-4A74-8ABC-6632F9053FF6}">
      <dgm:prSet/>
      <dgm:spPr/>
      <dgm:t>
        <a:bodyPr/>
        <a:lstStyle/>
        <a:p>
          <a:endParaRPr lang="tr-TR"/>
        </a:p>
      </dgm:t>
    </dgm:pt>
    <dgm:pt modelId="{4E4A81E6-C297-4A86-9D30-9E9003AC29B5}" type="sibTrans" cxnId="{2CB9B38B-7013-4A74-8ABC-6632F9053FF6}">
      <dgm:prSet/>
      <dgm:spPr/>
      <dgm:t>
        <a:bodyPr/>
        <a:lstStyle/>
        <a:p>
          <a:endParaRPr lang="tr-TR"/>
        </a:p>
      </dgm:t>
    </dgm:pt>
    <dgm:pt modelId="{2332F656-3762-479E-BD8D-2602E6C5489A}">
      <dgm:prSet phldrT="[Metin]" custT="1"/>
      <dgm:spPr/>
      <dgm:t>
        <a:bodyPr/>
        <a:lstStyle/>
        <a:p>
          <a:r>
            <a:rPr lang="tr-TR" sz="2000" dirty="0"/>
            <a:t>1.Madde: 18 yaşından küçük her insan çocuk sayılır.</a:t>
          </a:r>
        </a:p>
      </dgm:t>
    </dgm:pt>
    <dgm:pt modelId="{44E002CB-8A61-4632-BCBE-BB95D588045D}" type="parTrans" cxnId="{5B8CDB0E-1591-438F-A7AF-BD19CEB653DD}">
      <dgm:prSet/>
      <dgm:spPr/>
      <dgm:t>
        <a:bodyPr/>
        <a:lstStyle/>
        <a:p>
          <a:endParaRPr lang="tr-TR"/>
        </a:p>
      </dgm:t>
    </dgm:pt>
    <dgm:pt modelId="{6F8FCB56-54CA-4472-8A56-76FA0185EF37}" type="sibTrans" cxnId="{5B8CDB0E-1591-438F-A7AF-BD19CEB653DD}">
      <dgm:prSet/>
      <dgm:spPr/>
      <dgm:t>
        <a:bodyPr/>
        <a:lstStyle/>
        <a:p>
          <a:endParaRPr lang="tr-TR"/>
        </a:p>
      </dgm:t>
    </dgm:pt>
    <dgm:pt modelId="{F11075FB-5033-4A53-8383-0F8909CB2E79}">
      <dgm:prSet phldrT="[Metin]" custT="1"/>
      <dgm:spPr/>
      <dgm:t>
        <a:bodyPr/>
        <a:lstStyle/>
        <a:p>
          <a:r>
            <a:rPr lang="tr-TR" sz="2000" dirty="0"/>
            <a:t>5395 Sayılı Çocuk Koruma Kanunu </a:t>
          </a:r>
        </a:p>
      </dgm:t>
    </dgm:pt>
    <dgm:pt modelId="{40E9FBA4-1402-4B00-A0C8-0508B8B9F92A}" type="parTrans" cxnId="{256A6707-3F33-4E26-9738-261DAD3254B9}">
      <dgm:prSet/>
      <dgm:spPr/>
      <dgm:t>
        <a:bodyPr/>
        <a:lstStyle/>
        <a:p>
          <a:endParaRPr lang="tr-TR"/>
        </a:p>
      </dgm:t>
    </dgm:pt>
    <dgm:pt modelId="{35E90EE8-4BB6-4CD6-B706-45FC22A1CED1}" type="sibTrans" cxnId="{256A6707-3F33-4E26-9738-261DAD3254B9}">
      <dgm:prSet/>
      <dgm:spPr/>
      <dgm:t>
        <a:bodyPr/>
        <a:lstStyle/>
        <a:p>
          <a:endParaRPr lang="tr-TR"/>
        </a:p>
      </dgm:t>
    </dgm:pt>
    <dgm:pt modelId="{A2E587A7-70ED-43BC-8974-76A82A868C1E}">
      <dgm:prSet phldrT="[Metin]" custT="1"/>
      <dgm:spPr/>
      <dgm:t>
        <a:bodyPr/>
        <a:lstStyle/>
        <a:p>
          <a:r>
            <a:rPr lang="tr-TR" sz="2000" dirty="0"/>
            <a:t>3. Madde:  Daha erken  ergin (reşit) olsa bile 18 yaşını doldurmamış kimse çocuk sayılır</a:t>
          </a:r>
        </a:p>
      </dgm:t>
    </dgm:pt>
    <dgm:pt modelId="{996503A4-7873-4127-9043-72A549EFA780}" type="parTrans" cxnId="{A2BD8A4E-2A95-434A-8A3E-E6FEC72B37FE}">
      <dgm:prSet/>
      <dgm:spPr/>
      <dgm:t>
        <a:bodyPr/>
        <a:lstStyle/>
        <a:p>
          <a:endParaRPr lang="tr-TR"/>
        </a:p>
      </dgm:t>
    </dgm:pt>
    <dgm:pt modelId="{A98704F0-96D3-498F-AA0B-12CE09B9627B}" type="sibTrans" cxnId="{A2BD8A4E-2A95-434A-8A3E-E6FEC72B37FE}">
      <dgm:prSet/>
      <dgm:spPr/>
      <dgm:t>
        <a:bodyPr/>
        <a:lstStyle/>
        <a:p>
          <a:endParaRPr lang="tr-TR"/>
        </a:p>
      </dgm:t>
    </dgm:pt>
    <dgm:pt modelId="{5D30E4A5-CD5A-4818-879A-D175CAC9A073}">
      <dgm:prSet phldrT="[Metin]" custT="1"/>
      <dgm:spPr/>
      <dgm:t>
        <a:bodyPr/>
        <a:lstStyle/>
        <a:p>
          <a:r>
            <a:rPr lang="tr-TR" sz="2200" dirty="0"/>
            <a:t>5237 sayılı Türk Ceza Kanunu</a:t>
          </a:r>
        </a:p>
      </dgm:t>
    </dgm:pt>
    <dgm:pt modelId="{0C3B7434-D0AE-405B-832A-26AC54026772}" type="parTrans" cxnId="{5D224CF9-9179-4D30-9DD3-0821CDD01C88}">
      <dgm:prSet/>
      <dgm:spPr/>
      <dgm:t>
        <a:bodyPr/>
        <a:lstStyle/>
        <a:p>
          <a:endParaRPr lang="tr-TR"/>
        </a:p>
      </dgm:t>
    </dgm:pt>
    <dgm:pt modelId="{E087FB3B-C3C5-409C-BB77-1F49BFC2F5DC}" type="sibTrans" cxnId="{5D224CF9-9179-4D30-9DD3-0821CDD01C88}">
      <dgm:prSet/>
      <dgm:spPr/>
      <dgm:t>
        <a:bodyPr/>
        <a:lstStyle/>
        <a:p>
          <a:endParaRPr lang="tr-TR"/>
        </a:p>
      </dgm:t>
    </dgm:pt>
    <dgm:pt modelId="{FFE87CB6-DC79-4FF1-B69E-F19CCCC1EDBC}">
      <dgm:prSet phldrT="[Metin]" custT="1"/>
      <dgm:spPr/>
      <dgm:t>
        <a:bodyPr/>
        <a:lstStyle/>
        <a:p>
          <a:r>
            <a:rPr lang="tr-TR" sz="2000" dirty="0"/>
            <a:t>6. Madde:  Çocuk deyiminden 18 yaşını doldurmamış kişi anlaşılır.</a:t>
          </a:r>
        </a:p>
      </dgm:t>
    </dgm:pt>
    <dgm:pt modelId="{0BC96019-96A5-4C05-B417-E5307F602ED6}" type="parTrans" cxnId="{3F53EC26-EC7F-4E66-9474-180D0FA6C880}">
      <dgm:prSet/>
      <dgm:spPr/>
      <dgm:t>
        <a:bodyPr/>
        <a:lstStyle/>
        <a:p>
          <a:endParaRPr lang="tr-TR"/>
        </a:p>
      </dgm:t>
    </dgm:pt>
    <dgm:pt modelId="{8487A92D-ADE7-4A5D-82D5-4370382E5E93}" type="sibTrans" cxnId="{3F53EC26-EC7F-4E66-9474-180D0FA6C880}">
      <dgm:prSet/>
      <dgm:spPr/>
      <dgm:t>
        <a:bodyPr/>
        <a:lstStyle/>
        <a:p>
          <a:endParaRPr lang="tr-TR"/>
        </a:p>
      </dgm:t>
    </dgm:pt>
    <dgm:pt modelId="{669D0077-6B1E-4A85-BA84-4871FAA323FE}" type="pres">
      <dgm:prSet presAssocID="{7880D6EE-C0B1-47DE-BCC5-A698F76007FE}" presName="Name0" presStyleCnt="0">
        <dgm:presLayoutVars>
          <dgm:dir/>
          <dgm:animLvl val="lvl"/>
          <dgm:resizeHandles/>
        </dgm:presLayoutVars>
      </dgm:prSet>
      <dgm:spPr/>
      <dgm:t>
        <a:bodyPr/>
        <a:lstStyle/>
        <a:p>
          <a:endParaRPr lang="tr-TR"/>
        </a:p>
      </dgm:t>
    </dgm:pt>
    <dgm:pt modelId="{A73152CD-3E0B-4EC0-AE6F-3ECADDDB1CDE}" type="pres">
      <dgm:prSet presAssocID="{EB260EA0-17DF-4B4B-A064-FEAB6F1EB03E}" presName="linNode" presStyleCnt="0"/>
      <dgm:spPr/>
    </dgm:pt>
    <dgm:pt modelId="{699D15D4-14D0-4EDE-891C-7E451071FA2E}" type="pres">
      <dgm:prSet presAssocID="{EB260EA0-17DF-4B4B-A064-FEAB6F1EB03E}" presName="parentShp" presStyleLbl="node1" presStyleIdx="0" presStyleCnt="3">
        <dgm:presLayoutVars>
          <dgm:bulletEnabled val="1"/>
        </dgm:presLayoutVars>
      </dgm:prSet>
      <dgm:spPr/>
      <dgm:t>
        <a:bodyPr/>
        <a:lstStyle/>
        <a:p>
          <a:endParaRPr lang="tr-TR"/>
        </a:p>
      </dgm:t>
    </dgm:pt>
    <dgm:pt modelId="{BC6DAC9F-E920-4D66-9890-0597FB1E63E4}" type="pres">
      <dgm:prSet presAssocID="{EB260EA0-17DF-4B4B-A064-FEAB6F1EB03E}" presName="childShp" presStyleLbl="bgAccFollowNode1" presStyleIdx="0" presStyleCnt="3">
        <dgm:presLayoutVars>
          <dgm:bulletEnabled val="1"/>
        </dgm:presLayoutVars>
      </dgm:prSet>
      <dgm:spPr/>
      <dgm:t>
        <a:bodyPr/>
        <a:lstStyle/>
        <a:p>
          <a:endParaRPr lang="tr-TR"/>
        </a:p>
      </dgm:t>
    </dgm:pt>
    <dgm:pt modelId="{4A1EB32D-4D7B-4746-91C4-24EB27DF96BF}" type="pres">
      <dgm:prSet presAssocID="{4E4A81E6-C297-4A86-9D30-9E9003AC29B5}" presName="spacing" presStyleCnt="0"/>
      <dgm:spPr/>
    </dgm:pt>
    <dgm:pt modelId="{5D252414-BBDE-4DB8-8F19-9D73183370C3}" type="pres">
      <dgm:prSet presAssocID="{F11075FB-5033-4A53-8383-0F8909CB2E79}" presName="linNode" presStyleCnt="0"/>
      <dgm:spPr/>
    </dgm:pt>
    <dgm:pt modelId="{CABDC8A8-4E8F-4B82-A02A-E01A02669B2A}" type="pres">
      <dgm:prSet presAssocID="{F11075FB-5033-4A53-8383-0F8909CB2E79}" presName="parentShp" presStyleLbl="node1" presStyleIdx="1" presStyleCnt="3">
        <dgm:presLayoutVars>
          <dgm:bulletEnabled val="1"/>
        </dgm:presLayoutVars>
      </dgm:prSet>
      <dgm:spPr/>
      <dgm:t>
        <a:bodyPr/>
        <a:lstStyle/>
        <a:p>
          <a:endParaRPr lang="tr-TR"/>
        </a:p>
      </dgm:t>
    </dgm:pt>
    <dgm:pt modelId="{E9930BE0-119A-4AA7-9D18-209C0D511B93}" type="pres">
      <dgm:prSet presAssocID="{F11075FB-5033-4A53-8383-0F8909CB2E79}" presName="childShp" presStyleLbl="bgAccFollowNode1" presStyleIdx="1" presStyleCnt="3">
        <dgm:presLayoutVars>
          <dgm:bulletEnabled val="1"/>
        </dgm:presLayoutVars>
      </dgm:prSet>
      <dgm:spPr/>
      <dgm:t>
        <a:bodyPr/>
        <a:lstStyle/>
        <a:p>
          <a:endParaRPr lang="tr-TR"/>
        </a:p>
      </dgm:t>
    </dgm:pt>
    <dgm:pt modelId="{AF93F1EB-B91F-4568-AF2B-01E5983C7700}" type="pres">
      <dgm:prSet presAssocID="{35E90EE8-4BB6-4CD6-B706-45FC22A1CED1}" presName="spacing" presStyleCnt="0"/>
      <dgm:spPr/>
    </dgm:pt>
    <dgm:pt modelId="{0D955210-269C-4050-8EC9-445986D6BEA1}" type="pres">
      <dgm:prSet presAssocID="{5D30E4A5-CD5A-4818-879A-D175CAC9A073}" presName="linNode" presStyleCnt="0"/>
      <dgm:spPr/>
    </dgm:pt>
    <dgm:pt modelId="{E929B1DD-3913-44C5-9E84-DEEA79D8CB26}" type="pres">
      <dgm:prSet presAssocID="{5D30E4A5-CD5A-4818-879A-D175CAC9A073}" presName="parentShp" presStyleLbl="node1" presStyleIdx="2" presStyleCnt="3">
        <dgm:presLayoutVars>
          <dgm:bulletEnabled val="1"/>
        </dgm:presLayoutVars>
      </dgm:prSet>
      <dgm:spPr/>
      <dgm:t>
        <a:bodyPr/>
        <a:lstStyle/>
        <a:p>
          <a:endParaRPr lang="tr-TR"/>
        </a:p>
      </dgm:t>
    </dgm:pt>
    <dgm:pt modelId="{E7A9DA7C-C556-41D1-A6D6-CBEA8F89623D}" type="pres">
      <dgm:prSet presAssocID="{5D30E4A5-CD5A-4818-879A-D175CAC9A073}" presName="childShp" presStyleLbl="bgAccFollowNode1" presStyleIdx="2" presStyleCnt="3">
        <dgm:presLayoutVars>
          <dgm:bulletEnabled val="1"/>
        </dgm:presLayoutVars>
      </dgm:prSet>
      <dgm:spPr/>
      <dgm:t>
        <a:bodyPr/>
        <a:lstStyle/>
        <a:p>
          <a:endParaRPr lang="tr-TR"/>
        </a:p>
      </dgm:t>
    </dgm:pt>
  </dgm:ptLst>
  <dgm:cxnLst>
    <dgm:cxn modelId="{C1B9D168-8498-4C4A-852F-9AFEEA93ACAE}" type="presOf" srcId="{A2E587A7-70ED-43BC-8974-76A82A868C1E}" destId="{E9930BE0-119A-4AA7-9D18-209C0D511B93}" srcOrd="0" destOrd="0" presId="urn:microsoft.com/office/officeart/2005/8/layout/vList6"/>
    <dgm:cxn modelId="{D55BE8AC-5937-46DE-A47B-D1D82572CDE7}" type="presOf" srcId="{5D30E4A5-CD5A-4818-879A-D175CAC9A073}" destId="{E929B1DD-3913-44C5-9E84-DEEA79D8CB26}" srcOrd="0" destOrd="0" presId="urn:microsoft.com/office/officeart/2005/8/layout/vList6"/>
    <dgm:cxn modelId="{764BACB0-7B76-49B6-846E-A3604DF5D8AA}" type="presOf" srcId="{2332F656-3762-479E-BD8D-2602E6C5489A}" destId="{BC6DAC9F-E920-4D66-9890-0597FB1E63E4}" srcOrd="0" destOrd="0" presId="urn:microsoft.com/office/officeart/2005/8/layout/vList6"/>
    <dgm:cxn modelId="{5D224CF9-9179-4D30-9DD3-0821CDD01C88}" srcId="{7880D6EE-C0B1-47DE-BCC5-A698F76007FE}" destId="{5D30E4A5-CD5A-4818-879A-D175CAC9A073}" srcOrd="2" destOrd="0" parTransId="{0C3B7434-D0AE-405B-832A-26AC54026772}" sibTransId="{E087FB3B-C3C5-409C-BB77-1F49BFC2F5DC}"/>
    <dgm:cxn modelId="{5B8CDB0E-1591-438F-A7AF-BD19CEB653DD}" srcId="{EB260EA0-17DF-4B4B-A064-FEAB6F1EB03E}" destId="{2332F656-3762-479E-BD8D-2602E6C5489A}" srcOrd="0" destOrd="0" parTransId="{44E002CB-8A61-4632-BCBE-BB95D588045D}" sibTransId="{6F8FCB56-54CA-4472-8A56-76FA0185EF37}"/>
    <dgm:cxn modelId="{7EA0154F-620A-4C63-8D88-DAE990061E30}" type="presOf" srcId="{EB260EA0-17DF-4B4B-A064-FEAB6F1EB03E}" destId="{699D15D4-14D0-4EDE-891C-7E451071FA2E}" srcOrd="0" destOrd="0" presId="urn:microsoft.com/office/officeart/2005/8/layout/vList6"/>
    <dgm:cxn modelId="{256A6707-3F33-4E26-9738-261DAD3254B9}" srcId="{7880D6EE-C0B1-47DE-BCC5-A698F76007FE}" destId="{F11075FB-5033-4A53-8383-0F8909CB2E79}" srcOrd="1" destOrd="0" parTransId="{40E9FBA4-1402-4B00-A0C8-0508B8B9F92A}" sibTransId="{35E90EE8-4BB6-4CD6-B706-45FC22A1CED1}"/>
    <dgm:cxn modelId="{9BCF5C94-51CC-419D-818E-92B6F76F041B}" type="presOf" srcId="{FFE87CB6-DC79-4FF1-B69E-F19CCCC1EDBC}" destId="{E7A9DA7C-C556-41D1-A6D6-CBEA8F89623D}" srcOrd="0" destOrd="0" presId="urn:microsoft.com/office/officeart/2005/8/layout/vList6"/>
    <dgm:cxn modelId="{7ED7B6C6-05E5-451B-836F-58ADE86CB0A1}" type="presOf" srcId="{F11075FB-5033-4A53-8383-0F8909CB2E79}" destId="{CABDC8A8-4E8F-4B82-A02A-E01A02669B2A}" srcOrd="0" destOrd="0" presId="urn:microsoft.com/office/officeart/2005/8/layout/vList6"/>
    <dgm:cxn modelId="{B052BBF3-4527-4FC6-9EBA-59AD9BC77221}" type="presOf" srcId="{7880D6EE-C0B1-47DE-BCC5-A698F76007FE}" destId="{669D0077-6B1E-4A85-BA84-4871FAA323FE}" srcOrd="0" destOrd="0" presId="urn:microsoft.com/office/officeart/2005/8/layout/vList6"/>
    <dgm:cxn modelId="{A2BD8A4E-2A95-434A-8A3E-E6FEC72B37FE}" srcId="{F11075FB-5033-4A53-8383-0F8909CB2E79}" destId="{A2E587A7-70ED-43BC-8974-76A82A868C1E}" srcOrd="0" destOrd="0" parTransId="{996503A4-7873-4127-9043-72A549EFA780}" sibTransId="{A98704F0-96D3-498F-AA0B-12CE09B9627B}"/>
    <dgm:cxn modelId="{3F53EC26-EC7F-4E66-9474-180D0FA6C880}" srcId="{5D30E4A5-CD5A-4818-879A-D175CAC9A073}" destId="{FFE87CB6-DC79-4FF1-B69E-F19CCCC1EDBC}" srcOrd="0" destOrd="0" parTransId="{0BC96019-96A5-4C05-B417-E5307F602ED6}" sibTransId="{8487A92D-ADE7-4A5D-82D5-4370382E5E93}"/>
    <dgm:cxn modelId="{2CB9B38B-7013-4A74-8ABC-6632F9053FF6}" srcId="{7880D6EE-C0B1-47DE-BCC5-A698F76007FE}" destId="{EB260EA0-17DF-4B4B-A064-FEAB6F1EB03E}" srcOrd="0" destOrd="0" parTransId="{877BD0EE-A3C2-4D0B-94AD-9F609EB2FE4A}" sibTransId="{4E4A81E6-C297-4A86-9D30-9E9003AC29B5}"/>
    <dgm:cxn modelId="{B982336C-179C-4687-BF8F-90C872F22E56}" type="presParOf" srcId="{669D0077-6B1E-4A85-BA84-4871FAA323FE}" destId="{A73152CD-3E0B-4EC0-AE6F-3ECADDDB1CDE}" srcOrd="0" destOrd="0" presId="urn:microsoft.com/office/officeart/2005/8/layout/vList6"/>
    <dgm:cxn modelId="{92F7AB07-B6BC-4F94-B25F-B5EC7B8CA3DC}" type="presParOf" srcId="{A73152CD-3E0B-4EC0-AE6F-3ECADDDB1CDE}" destId="{699D15D4-14D0-4EDE-891C-7E451071FA2E}" srcOrd="0" destOrd="0" presId="urn:microsoft.com/office/officeart/2005/8/layout/vList6"/>
    <dgm:cxn modelId="{069F1573-7BAC-4B2E-A657-3767F4A1AE6A}" type="presParOf" srcId="{A73152CD-3E0B-4EC0-AE6F-3ECADDDB1CDE}" destId="{BC6DAC9F-E920-4D66-9890-0597FB1E63E4}" srcOrd="1" destOrd="0" presId="urn:microsoft.com/office/officeart/2005/8/layout/vList6"/>
    <dgm:cxn modelId="{3B6BF4D3-FE9C-41FF-A284-78AE7358F0D3}" type="presParOf" srcId="{669D0077-6B1E-4A85-BA84-4871FAA323FE}" destId="{4A1EB32D-4D7B-4746-91C4-24EB27DF96BF}" srcOrd="1" destOrd="0" presId="urn:microsoft.com/office/officeart/2005/8/layout/vList6"/>
    <dgm:cxn modelId="{E98F94EC-0A42-4397-B535-7DA3DB4B1C25}" type="presParOf" srcId="{669D0077-6B1E-4A85-BA84-4871FAA323FE}" destId="{5D252414-BBDE-4DB8-8F19-9D73183370C3}" srcOrd="2" destOrd="0" presId="urn:microsoft.com/office/officeart/2005/8/layout/vList6"/>
    <dgm:cxn modelId="{CCA194C0-FA01-4745-AFD3-9FF592825E06}" type="presParOf" srcId="{5D252414-BBDE-4DB8-8F19-9D73183370C3}" destId="{CABDC8A8-4E8F-4B82-A02A-E01A02669B2A}" srcOrd="0" destOrd="0" presId="urn:microsoft.com/office/officeart/2005/8/layout/vList6"/>
    <dgm:cxn modelId="{8F0237E3-72ED-48E4-BF9F-E9CBBE5E4103}" type="presParOf" srcId="{5D252414-BBDE-4DB8-8F19-9D73183370C3}" destId="{E9930BE0-119A-4AA7-9D18-209C0D511B93}" srcOrd="1" destOrd="0" presId="urn:microsoft.com/office/officeart/2005/8/layout/vList6"/>
    <dgm:cxn modelId="{0C970EEE-5025-483E-A213-D17D83D3A346}" type="presParOf" srcId="{669D0077-6B1E-4A85-BA84-4871FAA323FE}" destId="{AF93F1EB-B91F-4568-AF2B-01E5983C7700}" srcOrd="3" destOrd="0" presId="urn:microsoft.com/office/officeart/2005/8/layout/vList6"/>
    <dgm:cxn modelId="{42562E14-684A-450E-B36E-98866FF05879}" type="presParOf" srcId="{669D0077-6B1E-4A85-BA84-4871FAA323FE}" destId="{0D955210-269C-4050-8EC9-445986D6BEA1}" srcOrd="4" destOrd="0" presId="urn:microsoft.com/office/officeart/2005/8/layout/vList6"/>
    <dgm:cxn modelId="{769FEF6D-9676-44EF-A842-409E82CE3ED3}" type="presParOf" srcId="{0D955210-269C-4050-8EC9-445986D6BEA1}" destId="{E929B1DD-3913-44C5-9E84-DEEA79D8CB26}" srcOrd="0" destOrd="0" presId="urn:microsoft.com/office/officeart/2005/8/layout/vList6"/>
    <dgm:cxn modelId="{D8A5822B-6F4D-4C43-9ECA-BECF371779FF}" type="presParOf" srcId="{0D955210-269C-4050-8EC9-445986D6BEA1}" destId="{E7A9DA7C-C556-41D1-A6D6-CBEA8F89623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accent6_4" csCatId="accent6" phldr="1"/>
      <dgm:spPr/>
      <dgm:t>
        <a:bodyPr/>
        <a:lstStyle/>
        <a:p>
          <a:endParaRPr lang="tr-TR"/>
        </a:p>
      </dgm:t>
    </dgm:pt>
    <dgm:pt modelId="{AE3E98C7-5FB6-457B-9082-7ECFB4AC49BD}">
      <dgm:prSet phldrT="[Metin]"/>
      <dgm:spPr>
        <a:solidFill>
          <a:schemeClr val="accent5">
            <a:lumMod val="75000"/>
          </a:schemeClr>
        </a:solidFill>
      </dgm:spPr>
      <dgm:t>
        <a:bodyPr/>
        <a:lstStyle/>
        <a:p>
          <a:r>
            <a:rPr lang="tr-TR" b="1" dirty="0" smtClean="0">
              <a:latin typeface="Verdana" pitchFamily="34" charset="0"/>
              <a:ea typeface="MS Gothic" pitchFamily="49" charset="-128"/>
            </a:rPr>
            <a:t>Bildirimde bulunun</a:t>
          </a:r>
          <a:endParaRPr lang="tr-TR" dirty="0"/>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617C222B-6430-4683-B187-D09ADD3395D3}" type="pres">
      <dgm:prSet presAssocID="{AE3E98C7-5FB6-457B-9082-7ECFB4AC49BD}" presName="node" presStyleLbl="node1" presStyleIdx="0" presStyleCnt="1" custRadScaleRad="104351" custRadScaleInc="2326">
        <dgm:presLayoutVars>
          <dgm:bulletEnabled val="1"/>
        </dgm:presLayoutVars>
      </dgm:prSet>
      <dgm:spPr/>
      <dgm:t>
        <a:bodyPr/>
        <a:lstStyle/>
        <a:p>
          <a:endParaRPr lang="tr-TR"/>
        </a:p>
      </dgm:t>
    </dgm:pt>
  </dgm:ptLst>
  <dgm:cxnLst>
    <dgm:cxn modelId="{D6751DF8-8224-4DF9-ACBC-3C9E272DA8BC}" type="presOf" srcId="{AE3E98C7-5FB6-457B-9082-7ECFB4AC49BD}" destId="{617C222B-6430-4683-B187-D09ADD3395D3}" srcOrd="0" destOrd="0" presId="urn:microsoft.com/office/officeart/2005/8/layout/cycle6"/>
    <dgm:cxn modelId="{60A5261B-3495-4C3D-B129-BB79AEB64E5E}" type="presOf" srcId="{B6EE865F-739C-486F-B428-14C21DDB82B1}" destId="{55F81CF6-BBB3-4211-A70F-33A05F9CC2A5}" srcOrd="0" destOrd="0" presId="urn:microsoft.com/office/officeart/2005/8/layout/cycle6"/>
    <dgm:cxn modelId="{FFF2D717-CA0E-41D0-B5D8-093A7C8A91A1}" srcId="{B6EE865F-739C-486F-B428-14C21DDB82B1}" destId="{AE3E98C7-5FB6-457B-9082-7ECFB4AC49BD}" srcOrd="0" destOrd="0" parTransId="{2C38E288-E191-4245-9A39-7186D808B5EE}" sibTransId="{62C5780E-D78D-4A78-B4C2-47ADD4018BF6}"/>
    <dgm:cxn modelId="{EDCAE955-920C-458B-8411-C510181CBC69}" type="presParOf" srcId="{55F81CF6-BBB3-4211-A70F-33A05F9CC2A5}" destId="{617C222B-6430-4683-B187-D09ADD3395D3}"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9BFD29-8772-47E1-B101-FF537490EC89}" type="doc">
      <dgm:prSet loTypeId="urn:microsoft.com/office/officeart/2005/8/layout/pyramid1" loCatId="pyramid" qsTypeId="urn:microsoft.com/office/officeart/2005/8/quickstyle/3d7" qsCatId="3D" csTypeId="urn:microsoft.com/office/officeart/2005/8/colors/colorful2" csCatId="colorful" phldr="1"/>
      <dgm:spPr/>
    </dgm:pt>
    <dgm:pt modelId="{E9DDDACD-D337-4A09-8194-929D112A5746}">
      <dgm:prSet phldrT="[Metin]"/>
      <dgm:spPr/>
      <dgm:t>
        <a:bodyPr/>
        <a:lstStyle/>
        <a:p>
          <a:r>
            <a:rPr lang="tr-TR" dirty="0" smtClean="0"/>
            <a:t>ÖLÜM</a:t>
          </a:r>
          <a:endParaRPr lang="tr-TR" dirty="0"/>
        </a:p>
      </dgm:t>
    </dgm:pt>
    <dgm:pt modelId="{9940E583-25A9-48B4-A463-601DEDF46D4F}" type="parTrans" cxnId="{35A3BBFB-2766-4317-B391-CF83A3A41DB9}">
      <dgm:prSet/>
      <dgm:spPr/>
      <dgm:t>
        <a:bodyPr/>
        <a:lstStyle/>
        <a:p>
          <a:endParaRPr lang="tr-TR"/>
        </a:p>
      </dgm:t>
    </dgm:pt>
    <dgm:pt modelId="{6C4EF6D5-55AE-4371-B9A8-920E105AD8E5}" type="sibTrans" cxnId="{35A3BBFB-2766-4317-B391-CF83A3A41DB9}">
      <dgm:prSet/>
      <dgm:spPr/>
      <dgm:t>
        <a:bodyPr/>
        <a:lstStyle/>
        <a:p>
          <a:endParaRPr lang="tr-TR"/>
        </a:p>
      </dgm:t>
    </dgm:pt>
    <dgm:pt modelId="{1EDA5B71-08F0-418F-8367-520953A7C13B}">
      <dgm:prSet phldrT="[Metin]"/>
      <dgm:spPr/>
      <dgm:t>
        <a:bodyPr/>
        <a:lstStyle/>
        <a:p>
          <a:r>
            <a:rPr lang="tr-TR" dirty="0" smtClean="0"/>
            <a:t>Sosyal, duygusal ve bilişsel bozulma</a:t>
          </a:r>
          <a:endParaRPr lang="tr-TR" dirty="0"/>
        </a:p>
      </dgm:t>
    </dgm:pt>
    <dgm:pt modelId="{09E625CE-1589-4885-9880-E8275A691D40}" type="parTrans" cxnId="{AC57D430-060A-4B0D-A366-A7371238A9F8}">
      <dgm:prSet/>
      <dgm:spPr/>
      <dgm:t>
        <a:bodyPr/>
        <a:lstStyle/>
        <a:p>
          <a:endParaRPr lang="tr-TR"/>
        </a:p>
      </dgm:t>
    </dgm:pt>
    <dgm:pt modelId="{2CDAE03A-2648-4120-80EB-801367255C61}" type="sibTrans" cxnId="{AC57D430-060A-4B0D-A366-A7371238A9F8}">
      <dgm:prSet/>
      <dgm:spPr/>
      <dgm:t>
        <a:bodyPr/>
        <a:lstStyle/>
        <a:p>
          <a:endParaRPr lang="tr-TR"/>
        </a:p>
      </dgm:t>
    </dgm:pt>
    <dgm:pt modelId="{31C6F620-1AFD-411B-9DC4-042CC16EE2EF}">
      <dgm:prSet phldrT="[Metin]"/>
      <dgm:spPr/>
      <dgm:t>
        <a:bodyPr/>
        <a:lstStyle/>
        <a:p>
          <a:r>
            <a:rPr lang="tr-TR" dirty="0" smtClean="0"/>
            <a:t>Çocukluk çağındaki olumsuz deneyimler</a:t>
          </a:r>
          <a:endParaRPr lang="tr-TR" dirty="0"/>
        </a:p>
      </dgm:t>
    </dgm:pt>
    <dgm:pt modelId="{FE320354-7A88-4851-9404-5AF8E77280DE}" type="parTrans" cxnId="{6FDDF7B2-24C2-44D5-ABA3-01FFBA70C2FD}">
      <dgm:prSet/>
      <dgm:spPr/>
      <dgm:t>
        <a:bodyPr/>
        <a:lstStyle/>
        <a:p>
          <a:endParaRPr lang="tr-TR"/>
        </a:p>
      </dgm:t>
    </dgm:pt>
    <dgm:pt modelId="{9874A373-25B7-4E17-91E6-AEE994E4A829}" type="sibTrans" cxnId="{6FDDF7B2-24C2-44D5-ABA3-01FFBA70C2FD}">
      <dgm:prSet/>
      <dgm:spPr/>
      <dgm:t>
        <a:bodyPr/>
        <a:lstStyle/>
        <a:p>
          <a:endParaRPr lang="tr-TR"/>
        </a:p>
      </dgm:t>
    </dgm:pt>
    <dgm:pt modelId="{9B564973-F202-4292-A39B-A66BB403F48C}">
      <dgm:prSet phldrT="[Metin]"/>
      <dgm:spPr/>
      <dgm:t>
        <a:bodyPr/>
        <a:lstStyle/>
        <a:p>
          <a:r>
            <a:rPr lang="tr-TR" dirty="0" smtClean="0"/>
            <a:t>Sağlıkla ilişkili risk taşıyan davranışları benimseme</a:t>
          </a:r>
          <a:endParaRPr lang="tr-TR" dirty="0"/>
        </a:p>
      </dgm:t>
    </dgm:pt>
    <dgm:pt modelId="{59C5AF04-54C9-4A40-9D18-D585343420BC}" type="parTrans" cxnId="{9D415FE9-A1F4-40F5-9E2D-BBD7D4FE9E37}">
      <dgm:prSet/>
      <dgm:spPr/>
      <dgm:t>
        <a:bodyPr/>
        <a:lstStyle/>
        <a:p>
          <a:endParaRPr lang="tr-TR"/>
        </a:p>
      </dgm:t>
    </dgm:pt>
    <dgm:pt modelId="{DD01D9B8-839D-4226-9E19-1592DEC4A535}" type="sibTrans" cxnId="{9D415FE9-A1F4-40F5-9E2D-BBD7D4FE9E37}">
      <dgm:prSet/>
      <dgm:spPr/>
      <dgm:t>
        <a:bodyPr/>
        <a:lstStyle/>
        <a:p>
          <a:endParaRPr lang="tr-TR"/>
        </a:p>
      </dgm:t>
    </dgm:pt>
    <dgm:pt modelId="{DBD73C7F-B115-4787-869E-292700D3C83A}">
      <dgm:prSet phldrT="[Metin]"/>
      <dgm:spPr/>
      <dgm:t>
        <a:bodyPr/>
        <a:lstStyle/>
        <a:p>
          <a:r>
            <a:rPr lang="tr-TR" dirty="0" smtClean="0"/>
            <a:t>Hastalık, sakatlık ve sosyal sorunlar</a:t>
          </a:r>
          <a:endParaRPr lang="tr-TR" dirty="0"/>
        </a:p>
      </dgm:t>
    </dgm:pt>
    <dgm:pt modelId="{229F4759-572F-451F-8471-DA664BDFD40A}" type="parTrans" cxnId="{9FC81C14-8F2D-4FC7-8777-7E7B7F65BB68}">
      <dgm:prSet/>
      <dgm:spPr/>
      <dgm:t>
        <a:bodyPr/>
        <a:lstStyle/>
        <a:p>
          <a:endParaRPr lang="tr-TR"/>
        </a:p>
      </dgm:t>
    </dgm:pt>
    <dgm:pt modelId="{7F154728-28BC-4B3F-B8FE-9F97332E6BCF}" type="sibTrans" cxnId="{9FC81C14-8F2D-4FC7-8777-7E7B7F65BB68}">
      <dgm:prSet/>
      <dgm:spPr/>
      <dgm:t>
        <a:bodyPr/>
        <a:lstStyle/>
        <a:p>
          <a:endParaRPr lang="tr-TR"/>
        </a:p>
      </dgm:t>
    </dgm:pt>
    <dgm:pt modelId="{9D3AE24B-67BD-4720-96FC-1E663A37AA76}" type="pres">
      <dgm:prSet presAssocID="{949BFD29-8772-47E1-B101-FF537490EC89}" presName="Name0" presStyleCnt="0">
        <dgm:presLayoutVars>
          <dgm:dir/>
          <dgm:animLvl val="lvl"/>
          <dgm:resizeHandles val="exact"/>
        </dgm:presLayoutVars>
      </dgm:prSet>
      <dgm:spPr/>
    </dgm:pt>
    <dgm:pt modelId="{DFA4C69F-C6FB-4079-BA24-697B4D9ACF2D}" type="pres">
      <dgm:prSet presAssocID="{E9DDDACD-D337-4A09-8194-929D112A5746}" presName="Name8" presStyleCnt="0"/>
      <dgm:spPr/>
    </dgm:pt>
    <dgm:pt modelId="{269EE693-77F9-47A3-8547-4C8F2B723677}" type="pres">
      <dgm:prSet presAssocID="{E9DDDACD-D337-4A09-8194-929D112A5746}" presName="level" presStyleLbl="node1" presStyleIdx="0" presStyleCnt="5">
        <dgm:presLayoutVars>
          <dgm:chMax val="1"/>
          <dgm:bulletEnabled val="1"/>
        </dgm:presLayoutVars>
      </dgm:prSet>
      <dgm:spPr/>
      <dgm:t>
        <a:bodyPr/>
        <a:lstStyle/>
        <a:p>
          <a:endParaRPr lang="tr-TR"/>
        </a:p>
      </dgm:t>
    </dgm:pt>
    <dgm:pt modelId="{7EB82563-AF95-4EE5-B368-EA8D0EB7C3D0}" type="pres">
      <dgm:prSet presAssocID="{E9DDDACD-D337-4A09-8194-929D112A5746}" presName="levelTx" presStyleLbl="revTx" presStyleIdx="0" presStyleCnt="0">
        <dgm:presLayoutVars>
          <dgm:chMax val="1"/>
          <dgm:bulletEnabled val="1"/>
        </dgm:presLayoutVars>
      </dgm:prSet>
      <dgm:spPr/>
      <dgm:t>
        <a:bodyPr/>
        <a:lstStyle/>
        <a:p>
          <a:endParaRPr lang="tr-TR"/>
        </a:p>
      </dgm:t>
    </dgm:pt>
    <dgm:pt modelId="{FE28DA4E-EC99-4D95-86BF-D5D456078239}" type="pres">
      <dgm:prSet presAssocID="{DBD73C7F-B115-4787-869E-292700D3C83A}" presName="Name8" presStyleCnt="0"/>
      <dgm:spPr/>
    </dgm:pt>
    <dgm:pt modelId="{D1A41310-3A49-4070-A66C-2EB1DBE2F2A6}" type="pres">
      <dgm:prSet presAssocID="{DBD73C7F-B115-4787-869E-292700D3C83A}" presName="level" presStyleLbl="node1" presStyleIdx="1" presStyleCnt="5">
        <dgm:presLayoutVars>
          <dgm:chMax val="1"/>
          <dgm:bulletEnabled val="1"/>
        </dgm:presLayoutVars>
      </dgm:prSet>
      <dgm:spPr/>
      <dgm:t>
        <a:bodyPr/>
        <a:lstStyle/>
        <a:p>
          <a:endParaRPr lang="tr-TR"/>
        </a:p>
      </dgm:t>
    </dgm:pt>
    <dgm:pt modelId="{0E660F2B-9D71-40F5-B05F-7B6EFE4017C3}" type="pres">
      <dgm:prSet presAssocID="{DBD73C7F-B115-4787-869E-292700D3C83A}" presName="levelTx" presStyleLbl="revTx" presStyleIdx="0" presStyleCnt="0">
        <dgm:presLayoutVars>
          <dgm:chMax val="1"/>
          <dgm:bulletEnabled val="1"/>
        </dgm:presLayoutVars>
      </dgm:prSet>
      <dgm:spPr/>
      <dgm:t>
        <a:bodyPr/>
        <a:lstStyle/>
        <a:p>
          <a:endParaRPr lang="tr-TR"/>
        </a:p>
      </dgm:t>
    </dgm:pt>
    <dgm:pt modelId="{AFFC0D8F-902F-4857-B64B-78586AB28ED7}" type="pres">
      <dgm:prSet presAssocID="{9B564973-F202-4292-A39B-A66BB403F48C}" presName="Name8" presStyleCnt="0"/>
      <dgm:spPr/>
    </dgm:pt>
    <dgm:pt modelId="{3F9D3FD6-DE0F-420C-9008-9AE15CBD6CA3}" type="pres">
      <dgm:prSet presAssocID="{9B564973-F202-4292-A39B-A66BB403F48C}" presName="level" presStyleLbl="node1" presStyleIdx="2" presStyleCnt="5">
        <dgm:presLayoutVars>
          <dgm:chMax val="1"/>
          <dgm:bulletEnabled val="1"/>
        </dgm:presLayoutVars>
      </dgm:prSet>
      <dgm:spPr/>
      <dgm:t>
        <a:bodyPr/>
        <a:lstStyle/>
        <a:p>
          <a:endParaRPr lang="tr-TR"/>
        </a:p>
      </dgm:t>
    </dgm:pt>
    <dgm:pt modelId="{93E2659F-C831-4E27-A5D3-D569E4C17BC6}" type="pres">
      <dgm:prSet presAssocID="{9B564973-F202-4292-A39B-A66BB403F48C}" presName="levelTx" presStyleLbl="revTx" presStyleIdx="0" presStyleCnt="0">
        <dgm:presLayoutVars>
          <dgm:chMax val="1"/>
          <dgm:bulletEnabled val="1"/>
        </dgm:presLayoutVars>
      </dgm:prSet>
      <dgm:spPr/>
      <dgm:t>
        <a:bodyPr/>
        <a:lstStyle/>
        <a:p>
          <a:endParaRPr lang="tr-TR"/>
        </a:p>
      </dgm:t>
    </dgm:pt>
    <dgm:pt modelId="{04A04C34-C300-4DF3-A148-06A27B9236E1}" type="pres">
      <dgm:prSet presAssocID="{1EDA5B71-08F0-418F-8367-520953A7C13B}" presName="Name8" presStyleCnt="0"/>
      <dgm:spPr/>
    </dgm:pt>
    <dgm:pt modelId="{F70DE4B6-6358-48BC-A4E8-EAEB8134376B}" type="pres">
      <dgm:prSet presAssocID="{1EDA5B71-08F0-418F-8367-520953A7C13B}" presName="level" presStyleLbl="node1" presStyleIdx="3" presStyleCnt="5">
        <dgm:presLayoutVars>
          <dgm:chMax val="1"/>
          <dgm:bulletEnabled val="1"/>
        </dgm:presLayoutVars>
      </dgm:prSet>
      <dgm:spPr/>
      <dgm:t>
        <a:bodyPr/>
        <a:lstStyle/>
        <a:p>
          <a:endParaRPr lang="tr-TR"/>
        </a:p>
      </dgm:t>
    </dgm:pt>
    <dgm:pt modelId="{ECF73B43-3497-47BC-A270-D4CD26B72C89}" type="pres">
      <dgm:prSet presAssocID="{1EDA5B71-08F0-418F-8367-520953A7C13B}" presName="levelTx" presStyleLbl="revTx" presStyleIdx="0" presStyleCnt="0">
        <dgm:presLayoutVars>
          <dgm:chMax val="1"/>
          <dgm:bulletEnabled val="1"/>
        </dgm:presLayoutVars>
      </dgm:prSet>
      <dgm:spPr/>
      <dgm:t>
        <a:bodyPr/>
        <a:lstStyle/>
        <a:p>
          <a:endParaRPr lang="tr-TR"/>
        </a:p>
      </dgm:t>
    </dgm:pt>
    <dgm:pt modelId="{EE4082B0-8149-4285-816E-87EFA508EEC9}" type="pres">
      <dgm:prSet presAssocID="{31C6F620-1AFD-411B-9DC4-042CC16EE2EF}" presName="Name8" presStyleCnt="0"/>
      <dgm:spPr/>
    </dgm:pt>
    <dgm:pt modelId="{57716BCD-3860-43D2-9506-3B510DE91CD3}" type="pres">
      <dgm:prSet presAssocID="{31C6F620-1AFD-411B-9DC4-042CC16EE2EF}" presName="level" presStyleLbl="node1" presStyleIdx="4" presStyleCnt="5">
        <dgm:presLayoutVars>
          <dgm:chMax val="1"/>
          <dgm:bulletEnabled val="1"/>
        </dgm:presLayoutVars>
      </dgm:prSet>
      <dgm:spPr/>
      <dgm:t>
        <a:bodyPr/>
        <a:lstStyle/>
        <a:p>
          <a:endParaRPr lang="tr-TR"/>
        </a:p>
      </dgm:t>
    </dgm:pt>
    <dgm:pt modelId="{698A6FCD-B3FE-47E8-8EDD-03FC6587C6FA}" type="pres">
      <dgm:prSet presAssocID="{31C6F620-1AFD-411B-9DC4-042CC16EE2EF}" presName="levelTx" presStyleLbl="revTx" presStyleIdx="0" presStyleCnt="0">
        <dgm:presLayoutVars>
          <dgm:chMax val="1"/>
          <dgm:bulletEnabled val="1"/>
        </dgm:presLayoutVars>
      </dgm:prSet>
      <dgm:spPr/>
      <dgm:t>
        <a:bodyPr/>
        <a:lstStyle/>
        <a:p>
          <a:endParaRPr lang="tr-TR"/>
        </a:p>
      </dgm:t>
    </dgm:pt>
  </dgm:ptLst>
  <dgm:cxnLst>
    <dgm:cxn modelId="{AC57D430-060A-4B0D-A366-A7371238A9F8}" srcId="{949BFD29-8772-47E1-B101-FF537490EC89}" destId="{1EDA5B71-08F0-418F-8367-520953A7C13B}" srcOrd="3" destOrd="0" parTransId="{09E625CE-1589-4885-9880-E8275A691D40}" sibTransId="{2CDAE03A-2648-4120-80EB-801367255C61}"/>
    <dgm:cxn modelId="{35A3BBFB-2766-4317-B391-CF83A3A41DB9}" srcId="{949BFD29-8772-47E1-B101-FF537490EC89}" destId="{E9DDDACD-D337-4A09-8194-929D112A5746}" srcOrd="0" destOrd="0" parTransId="{9940E583-25A9-48B4-A463-601DEDF46D4F}" sibTransId="{6C4EF6D5-55AE-4371-B9A8-920E105AD8E5}"/>
    <dgm:cxn modelId="{9D415FE9-A1F4-40F5-9E2D-BBD7D4FE9E37}" srcId="{949BFD29-8772-47E1-B101-FF537490EC89}" destId="{9B564973-F202-4292-A39B-A66BB403F48C}" srcOrd="2" destOrd="0" parTransId="{59C5AF04-54C9-4A40-9D18-D585343420BC}" sibTransId="{DD01D9B8-839D-4226-9E19-1592DEC4A535}"/>
    <dgm:cxn modelId="{309087AA-7659-44FB-A9A3-E91B3CC852C4}" type="presOf" srcId="{1EDA5B71-08F0-418F-8367-520953A7C13B}" destId="{ECF73B43-3497-47BC-A270-D4CD26B72C89}" srcOrd="1" destOrd="0" presId="urn:microsoft.com/office/officeart/2005/8/layout/pyramid1"/>
    <dgm:cxn modelId="{59A3B889-9D6B-4C25-8D28-9D29F2A6AF6B}" type="presOf" srcId="{31C6F620-1AFD-411B-9DC4-042CC16EE2EF}" destId="{57716BCD-3860-43D2-9506-3B510DE91CD3}" srcOrd="0" destOrd="0" presId="urn:microsoft.com/office/officeart/2005/8/layout/pyramid1"/>
    <dgm:cxn modelId="{9FC81C14-8F2D-4FC7-8777-7E7B7F65BB68}" srcId="{949BFD29-8772-47E1-B101-FF537490EC89}" destId="{DBD73C7F-B115-4787-869E-292700D3C83A}" srcOrd="1" destOrd="0" parTransId="{229F4759-572F-451F-8471-DA664BDFD40A}" sibTransId="{7F154728-28BC-4B3F-B8FE-9F97332E6BCF}"/>
    <dgm:cxn modelId="{05AC7EF4-2A6B-43D9-97FC-F78CF6030DAB}" type="presOf" srcId="{9B564973-F202-4292-A39B-A66BB403F48C}" destId="{93E2659F-C831-4E27-A5D3-D569E4C17BC6}" srcOrd="1" destOrd="0" presId="urn:microsoft.com/office/officeart/2005/8/layout/pyramid1"/>
    <dgm:cxn modelId="{BF206064-2B70-4145-B2C7-CA166360692A}" type="presOf" srcId="{9B564973-F202-4292-A39B-A66BB403F48C}" destId="{3F9D3FD6-DE0F-420C-9008-9AE15CBD6CA3}" srcOrd="0" destOrd="0" presId="urn:microsoft.com/office/officeart/2005/8/layout/pyramid1"/>
    <dgm:cxn modelId="{6FDDF7B2-24C2-44D5-ABA3-01FFBA70C2FD}" srcId="{949BFD29-8772-47E1-B101-FF537490EC89}" destId="{31C6F620-1AFD-411B-9DC4-042CC16EE2EF}" srcOrd="4" destOrd="0" parTransId="{FE320354-7A88-4851-9404-5AF8E77280DE}" sibTransId="{9874A373-25B7-4E17-91E6-AEE994E4A829}"/>
    <dgm:cxn modelId="{F6DB7F02-9E4B-43BD-8BF5-4C52F36126D2}" type="presOf" srcId="{949BFD29-8772-47E1-B101-FF537490EC89}" destId="{9D3AE24B-67BD-4720-96FC-1E663A37AA76}" srcOrd="0" destOrd="0" presId="urn:microsoft.com/office/officeart/2005/8/layout/pyramid1"/>
    <dgm:cxn modelId="{475457BB-4B99-424A-8935-8882DA7783D0}" type="presOf" srcId="{E9DDDACD-D337-4A09-8194-929D112A5746}" destId="{7EB82563-AF95-4EE5-B368-EA8D0EB7C3D0}" srcOrd="1" destOrd="0" presId="urn:microsoft.com/office/officeart/2005/8/layout/pyramid1"/>
    <dgm:cxn modelId="{317D4014-D4E2-4038-BD38-141336FC20AA}" type="presOf" srcId="{31C6F620-1AFD-411B-9DC4-042CC16EE2EF}" destId="{698A6FCD-B3FE-47E8-8EDD-03FC6587C6FA}" srcOrd="1" destOrd="0" presId="urn:microsoft.com/office/officeart/2005/8/layout/pyramid1"/>
    <dgm:cxn modelId="{B3CC0453-7CA5-4B14-89F2-D08AAF019965}" type="presOf" srcId="{DBD73C7F-B115-4787-869E-292700D3C83A}" destId="{D1A41310-3A49-4070-A66C-2EB1DBE2F2A6}" srcOrd="0" destOrd="0" presId="urn:microsoft.com/office/officeart/2005/8/layout/pyramid1"/>
    <dgm:cxn modelId="{7226C609-066B-43DB-AB81-DED8C0A9103B}" type="presOf" srcId="{1EDA5B71-08F0-418F-8367-520953A7C13B}" destId="{F70DE4B6-6358-48BC-A4E8-EAEB8134376B}" srcOrd="0" destOrd="0" presId="urn:microsoft.com/office/officeart/2005/8/layout/pyramid1"/>
    <dgm:cxn modelId="{D8FAF784-59B4-4547-8996-048635654C9E}" type="presOf" srcId="{DBD73C7F-B115-4787-869E-292700D3C83A}" destId="{0E660F2B-9D71-40F5-B05F-7B6EFE4017C3}" srcOrd="1" destOrd="0" presId="urn:microsoft.com/office/officeart/2005/8/layout/pyramid1"/>
    <dgm:cxn modelId="{F3CA5AF4-5624-46F8-9CAF-0E554D379343}" type="presOf" srcId="{E9DDDACD-D337-4A09-8194-929D112A5746}" destId="{269EE693-77F9-47A3-8547-4C8F2B723677}" srcOrd="0" destOrd="0" presId="urn:microsoft.com/office/officeart/2005/8/layout/pyramid1"/>
    <dgm:cxn modelId="{41F155D6-DD28-4A86-9065-1E4CC37692CF}" type="presParOf" srcId="{9D3AE24B-67BD-4720-96FC-1E663A37AA76}" destId="{DFA4C69F-C6FB-4079-BA24-697B4D9ACF2D}" srcOrd="0" destOrd="0" presId="urn:microsoft.com/office/officeart/2005/8/layout/pyramid1"/>
    <dgm:cxn modelId="{4793FEB2-2D83-4EE8-82B6-D7DBD020C997}" type="presParOf" srcId="{DFA4C69F-C6FB-4079-BA24-697B4D9ACF2D}" destId="{269EE693-77F9-47A3-8547-4C8F2B723677}" srcOrd="0" destOrd="0" presId="urn:microsoft.com/office/officeart/2005/8/layout/pyramid1"/>
    <dgm:cxn modelId="{4702EB6C-1A20-44A5-BBE6-E6ABED6299A1}" type="presParOf" srcId="{DFA4C69F-C6FB-4079-BA24-697B4D9ACF2D}" destId="{7EB82563-AF95-4EE5-B368-EA8D0EB7C3D0}" srcOrd="1" destOrd="0" presId="urn:microsoft.com/office/officeart/2005/8/layout/pyramid1"/>
    <dgm:cxn modelId="{09E287EE-1F11-469C-B04C-7959B51C0CEE}" type="presParOf" srcId="{9D3AE24B-67BD-4720-96FC-1E663A37AA76}" destId="{FE28DA4E-EC99-4D95-86BF-D5D456078239}" srcOrd="1" destOrd="0" presId="urn:microsoft.com/office/officeart/2005/8/layout/pyramid1"/>
    <dgm:cxn modelId="{E31383D9-A422-4685-8F7B-5EBF5DC2B98F}" type="presParOf" srcId="{FE28DA4E-EC99-4D95-86BF-D5D456078239}" destId="{D1A41310-3A49-4070-A66C-2EB1DBE2F2A6}" srcOrd="0" destOrd="0" presId="urn:microsoft.com/office/officeart/2005/8/layout/pyramid1"/>
    <dgm:cxn modelId="{3E240473-EBE2-42A2-9B3D-71E0AB6A78C3}" type="presParOf" srcId="{FE28DA4E-EC99-4D95-86BF-D5D456078239}" destId="{0E660F2B-9D71-40F5-B05F-7B6EFE4017C3}" srcOrd="1" destOrd="0" presId="urn:microsoft.com/office/officeart/2005/8/layout/pyramid1"/>
    <dgm:cxn modelId="{C65CC52C-2FEA-4082-9344-EDF55CD082C8}" type="presParOf" srcId="{9D3AE24B-67BD-4720-96FC-1E663A37AA76}" destId="{AFFC0D8F-902F-4857-B64B-78586AB28ED7}" srcOrd="2" destOrd="0" presId="urn:microsoft.com/office/officeart/2005/8/layout/pyramid1"/>
    <dgm:cxn modelId="{1AAF9959-8DF1-45A8-8097-0514FDD03E50}" type="presParOf" srcId="{AFFC0D8F-902F-4857-B64B-78586AB28ED7}" destId="{3F9D3FD6-DE0F-420C-9008-9AE15CBD6CA3}" srcOrd="0" destOrd="0" presId="urn:microsoft.com/office/officeart/2005/8/layout/pyramid1"/>
    <dgm:cxn modelId="{1BFA7D98-6D50-4186-90D1-73366B1D3BD3}" type="presParOf" srcId="{AFFC0D8F-902F-4857-B64B-78586AB28ED7}" destId="{93E2659F-C831-4E27-A5D3-D569E4C17BC6}" srcOrd="1" destOrd="0" presId="urn:microsoft.com/office/officeart/2005/8/layout/pyramid1"/>
    <dgm:cxn modelId="{923C5680-4D20-44D7-A243-E78E5518C8A9}" type="presParOf" srcId="{9D3AE24B-67BD-4720-96FC-1E663A37AA76}" destId="{04A04C34-C300-4DF3-A148-06A27B9236E1}" srcOrd="3" destOrd="0" presId="urn:microsoft.com/office/officeart/2005/8/layout/pyramid1"/>
    <dgm:cxn modelId="{1E33D52C-DEF2-454E-B783-2B43A786DEDB}" type="presParOf" srcId="{04A04C34-C300-4DF3-A148-06A27B9236E1}" destId="{F70DE4B6-6358-48BC-A4E8-EAEB8134376B}" srcOrd="0" destOrd="0" presId="urn:microsoft.com/office/officeart/2005/8/layout/pyramid1"/>
    <dgm:cxn modelId="{57B356AC-8BFB-4E86-9489-69352D717AC0}" type="presParOf" srcId="{04A04C34-C300-4DF3-A148-06A27B9236E1}" destId="{ECF73B43-3497-47BC-A270-D4CD26B72C89}" srcOrd="1" destOrd="0" presId="urn:microsoft.com/office/officeart/2005/8/layout/pyramid1"/>
    <dgm:cxn modelId="{AD98A9E3-A3C2-40B2-B752-B40E89DC6BCA}" type="presParOf" srcId="{9D3AE24B-67BD-4720-96FC-1E663A37AA76}" destId="{EE4082B0-8149-4285-816E-87EFA508EEC9}" srcOrd="4" destOrd="0" presId="urn:microsoft.com/office/officeart/2005/8/layout/pyramid1"/>
    <dgm:cxn modelId="{B7BAE488-8B0B-49F0-97EC-C9463927B924}" type="presParOf" srcId="{EE4082B0-8149-4285-816E-87EFA508EEC9}" destId="{57716BCD-3860-43D2-9506-3B510DE91CD3}" srcOrd="0" destOrd="0" presId="urn:microsoft.com/office/officeart/2005/8/layout/pyramid1"/>
    <dgm:cxn modelId="{869BD6ED-EC51-4D88-A5B2-74C6C9F09A78}" type="presParOf" srcId="{EE4082B0-8149-4285-816E-87EFA508EEC9}" destId="{698A6FCD-B3FE-47E8-8EDD-03FC6587C6F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4E39EF8B-1257-42C6-BB5B-F1155D5183D0}">
      <dgm:prSet phldrT="[Metin]" custT="1"/>
      <dgm:spPr>
        <a:solidFill>
          <a:schemeClr val="accent5">
            <a:lumMod val="60000"/>
            <a:lumOff val="40000"/>
          </a:schemeClr>
        </a:solidFill>
        <a:ln>
          <a:solidFill>
            <a:schemeClr val="tx2">
              <a:lumMod val="60000"/>
              <a:lumOff val="40000"/>
            </a:schemeClr>
          </a:solidFill>
        </a:ln>
      </dgm:spPr>
      <dgm:t>
        <a:bodyPr/>
        <a:lstStyle/>
        <a:p>
          <a:r>
            <a:rPr lang="tr-TR" sz="2800" b="1" dirty="0">
              <a:solidFill>
                <a:schemeClr val="tx2"/>
              </a:solidFill>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a:solidFill>
          <a:schemeClr val="accent5">
            <a:lumMod val="20000"/>
            <a:lumOff val="80000"/>
            <a:alpha val="90000"/>
          </a:schemeClr>
        </a:solidFill>
      </dgm:spPr>
      <dgm:t>
        <a:bodyPr/>
        <a:lstStyle/>
        <a:p>
          <a:r>
            <a:rPr lang="tr-TR" sz="2400" b="1" dirty="0">
              <a:solidFill>
                <a:schemeClr val="tx2"/>
              </a:solidFill>
            </a:rPr>
            <a:t>Suçu bildirme</a:t>
          </a:r>
        </a:p>
        <a:p>
          <a:r>
            <a:rPr lang="tr-TR" sz="2400" b="0" dirty="0">
              <a:solidFill>
                <a:schemeClr val="tx2"/>
              </a:solidFill>
            </a:rPr>
            <a:t>TCK 278., 279., 280. maddeler   </a:t>
          </a: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a:solidFill>
          <a:schemeClr val="accent5">
            <a:lumMod val="20000"/>
            <a:lumOff val="80000"/>
            <a:alpha val="90000"/>
          </a:schemeClr>
        </a:solidFill>
      </dgm:spPr>
      <dgm:t>
        <a:bodyPr/>
        <a:lstStyle/>
        <a:p>
          <a:pPr algn="ctr"/>
          <a:r>
            <a:rPr lang="tr-TR" sz="2400" b="1" dirty="0">
              <a:solidFill>
                <a:schemeClr val="tx2"/>
              </a:solidFill>
            </a:rPr>
            <a:t>Korunma gereksinimini bildirme</a:t>
          </a:r>
        </a:p>
        <a:p>
          <a:pPr algn="ctr"/>
          <a:r>
            <a:rPr lang="tr-TR" sz="2400" b="0" dirty="0">
              <a:solidFill>
                <a:schemeClr val="accent1">
                  <a:lumMod val="50000"/>
                </a:schemeClr>
              </a:solidFill>
            </a:rPr>
            <a:t>TCK  98. madde </a:t>
          </a:r>
        </a:p>
        <a:p>
          <a:pPr algn="ctr"/>
          <a:r>
            <a:rPr lang="tr-TR" sz="2400" b="0" dirty="0">
              <a:solidFill>
                <a:schemeClr val="accent1">
                  <a:lumMod val="50000"/>
                </a:schemeClr>
              </a:solidFill>
            </a:rPr>
            <a:t>SHÇEK  Kanunu 21. madde</a:t>
          </a:r>
        </a:p>
        <a:p>
          <a:pPr algn="ctr"/>
          <a:r>
            <a:rPr lang="tr-TR" sz="2400" b="0" dirty="0">
              <a:solidFill>
                <a:schemeClr val="accent1">
                  <a:lumMod val="50000"/>
                </a:schemeClr>
              </a:solidFill>
            </a:rPr>
            <a:t>Çocuk Koruma Kanunu 6. madde</a:t>
          </a: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pt>
    <dgm:pt modelId="{C80BB602-E246-4B5B-9082-2874C6B2F269}" type="pres">
      <dgm:prSet presAssocID="{4E39EF8B-1257-42C6-BB5B-F1155D5183D0}" presName="rootComposite" presStyleCnt="0"/>
      <dgm:spPr/>
    </dgm:pt>
    <dgm:pt modelId="{D1FF99B4-9769-4AD9-B366-A55F3A86B647}" type="pres">
      <dgm:prSet presAssocID="{4E39EF8B-1257-42C6-BB5B-F1155D5183D0}" presName="rootText" presStyleLbl="node1" presStyleIdx="0" presStyleCnt="1" custScaleX="244360"/>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1131" custLinFactNeighborY="80">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dgm:presLayoutVars>
          <dgm:bulletEnabled val="1"/>
        </dgm:presLayoutVars>
      </dgm:prSet>
      <dgm:spPr/>
      <dgm:t>
        <a:bodyPr/>
        <a:lstStyle/>
        <a:p>
          <a:endParaRPr lang="tr-TR"/>
        </a:p>
      </dgm:t>
    </dgm:pt>
  </dgm:ptLst>
  <dgm:cxnLst>
    <dgm:cxn modelId="{AE8E9129-5B79-49CC-A963-83F621A1130C}" srcId="{4E39EF8B-1257-42C6-BB5B-F1155D5183D0}" destId="{8FA1B4CF-C55A-453F-B396-C96548CB60C4}" srcOrd="1" destOrd="0" parTransId="{70241B76-C638-46EF-B338-DD16EFD64CD7}" sibTransId="{5C5EEF9E-A97B-4781-A601-E8F8AD048429}"/>
    <dgm:cxn modelId="{93602895-D99E-4B3F-A4A9-067BB188B4F9}" srcId="{C6E838FF-0785-42F5-ADCD-06A47D10648E}" destId="{4E39EF8B-1257-42C6-BB5B-F1155D5183D0}" srcOrd="0" destOrd="0" parTransId="{257E4051-DC56-444B-B486-4D6CE83CDA9C}" sibTransId="{316C0122-74A0-4AA4-BA32-64F9E7AD79FE}"/>
    <dgm:cxn modelId="{60CE0435-90B2-4F97-A251-322E6D20655E}" type="presOf" srcId="{88FC8249-E62B-4FD2-9FFC-BFB27030109E}" destId="{BE875694-A60A-49F3-BCFD-2CA0987E6FC8}" srcOrd="0" destOrd="0" presId="urn:microsoft.com/office/officeart/2005/8/layout/hierarchy3"/>
    <dgm:cxn modelId="{9CF1F3B9-382C-423A-8E95-EAC16D449F49}" type="presOf" srcId="{C6E838FF-0785-42F5-ADCD-06A47D10648E}" destId="{B7427077-0FC5-486E-96AB-AC89927D124E}" srcOrd="0" destOrd="0" presId="urn:microsoft.com/office/officeart/2005/8/layout/hierarchy3"/>
    <dgm:cxn modelId="{2028B9E3-FAE7-48C8-A075-B022F3E2BBAB}" type="presOf" srcId="{70241B76-C638-46EF-B338-DD16EFD64CD7}" destId="{A997C40A-1BAB-4766-8D10-D4E8FFBEF3E3}" srcOrd="0" destOrd="0" presId="urn:microsoft.com/office/officeart/2005/8/layout/hierarchy3"/>
    <dgm:cxn modelId="{6C4323AA-2398-4152-9192-4FB236D9A648}" type="presOf" srcId="{4E39EF8B-1257-42C6-BB5B-F1155D5183D0}" destId="{D1FF99B4-9769-4AD9-B366-A55F3A86B647}" srcOrd="0" destOrd="0" presId="urn:microsoft.com/office/officeart/2005/8/layout/hierarchy3"/>
    <dgm:cxn modelId="{4F7D5643-4200-437A-BCCC-D2AE49096269}" type="presOf" srcId="{8FA1B4CF-C55A-453F-B396-C96548CB60C4}" destId="{A1132795-E7B1-4334-AECA-8EA6587515ED}" srcOrd="0" destOrd="0" presId="urn:microsoft.com/office/officeart/2005/8/layout/hierarchy3"/>
    <dgm:cxn modelId="{423D6A58-515F-440B-894D-5B1DBEA0F7C5}" srcId="{4E39EF8B-1257-42C6-BB5B-F1155D5183D0}" destId="{88FC8249-E62B-4FD2-9FFC-BFB27030109E}" srcOrd="0" destOrd="0" parTransId="{08503231-1524-4B4C-99B2-A4302DD82AB5}" sibTransId="{7853323F-4D6C-44C3-85FA-8EEDA38638FA}"/>
    <dgm:cxn modelId="{97D526FE-B113-460C-A45B-2AC231317140}" type="presOf" srcId="{08503231-1524-4B4C-99B2-A4302DD82AB5}" destId="{B3D65655-183A-47C6-B1E4-1C7B75E1647D}" srcOrd="0" destOrd="0" presId="urn:microsoft.com/office/officeart/2005/8/layout/hierarchy3"/>
    <dgm:cxn modelId="{F8FE6181-937B-4AD9-BBB4-58A9D68B8D59}" type="presOf" srcId="{4E39EF8B-1257-42C6-BB5B-F1155D5183D0}" destId="{D94B1ADF-0E29-4463-ABFF-9FB8B4EE2DF5}" srcOrd="1" destOrd="0" presId="urn:microsoft.com/office/officeart/2005/8/layout/hierarchy3"/>
    <dgm:cxn modelId="{CF41E1DC-93B5-416F-97F0-4541E72F756D}" type="presParOf" srcId="{B7427077-0FC5-486E-96AB-AC89927D124E}" destId="{1BFC7F33-596C-41D2-96C4-491A92425554}" srcOrd="0" destOrd="0" presId="urn:microsoft.com/office/officeart/2005/8/layout/hierarchy3"/>
    <dgm:cxn modelId="{0EDF4960-52BC-48A7-B6D8-D279372BFFCB}" type="presParOf" srcId="{1BFC7F33-596C-41D2-96C4-491A92425554}" destId="{C80BB602-E246-4B5B-9082-2874C6B2F269}" srcOrd="0" destOrd="0" presId="urn:microsoft.com/office/officeart/2005/8/layout/hierarchy3"/>
    <dgm:cxn modelId="{BC367A6E-7CBB-4242-B806-384F1242CC5F}" type="presParOf" srcId="{C80BB602-E246-4B5B-9082-2874C6B2F269}" destId="{D1FF99B4-9769-4AD9-B366-A55F3A86B647}" srcOrd="0" destOrd="0" presId="urn:microsoft.com/office/officeart/2005/8/layout/hierarchy3"/>
    <dgm:cxn modelId="{3362EBF7-94C2-4EDA-A874-6FB5F88D7D2D}" type="presParOf" srcId="{C80BB602-E246-4B5B-9082-2874C6B2F269}" destId="{D94B1ADF-0E29-4463-ABFF-9FB8B4EE2DF5}" srcOrd="1" destOrd="0" presId="urn:microsoft.com/office/officeart/2005/8/layout/hierarchy3"/>
    <dgm:cxn modelId="{4D955B75-9D2D-4966-927A-6CD35F561605}" type="presParOf" srcId="{1BFC7F33-596C-41D2-96C4-491A92425554}" destId="{D0F97CCF-70D6-4C42-95BA-041602AEF72E}" srcOrd="1" destOrd="0" presId="urn:microsoft.com/office/officeart/2005/8/layout/hierarchy3"/>
    <dgm:cxn modelId="{2A1EBC3E-7567-4794-8371-C354044A0514}" type="presParOf" srcId="{D0F97CCF-70D6-4C42-95BA-041602AEF72E}" destId="{B3D65655-183A-47C6-B1E4-1C7B75E1647D}" srcOrd="0" destOrd="0" presId="urn:microsoft.com/office/officeart/2005/8/layout/hierarchy3"/>
    <dgm:cxn modelId="{627AD19B-C08C-4CB6-997F-B73411D4F986}" type="presParOf" srcId="{D0F97CCF-70D6-4C42-95BA-041602AEF72E}" destId="{BE875694-A60A-49F3-BCFD-2CA0987E6FC8}" srcOrd="1" destOrd="0" presId="urn:microsoft.com/office/officeart/2005/8/layout/hierarchy3"/>
    <dgm:cxn modelId="{B3943CD6-FCF4-4D62-B46E-C501C6735BAE}" type="presParOf" srcId="{D0F97CCF-70D6-4C42-95BA-041602AEF72E}" destId="{A997C40A-1BAB-4766-8D10-D4E8FFBEF3E3}" srcOrd="2" destOrd="0" presId="urn:microsoft.com/office/officeart/2005/8/layout/hierarchy3"/>
    <dgm:cxn modelId="{2353E65E-F1FA-4561-81C2-E3A2A03CDB33}"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B6B13-380A-49A6-9861-DCBC483654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DC41B4-9642-4F4B-9701-68C802941A01}">
      <dgm:prSet phldrT="[Text]"/>
      <dgm:spPr/>
      <dgm:t>
        <a:bodyPr/>
        <a:lstStyle/>
        <a:p>
          <a:r>
            <a:rPr lang="tr-TR" b="1" spc="50" dirty="0">
              <a:ln w="11430"/>
              <a:solidFill>
                <a:schemeClr val="tx2">
                  <a:lumMod val="60000"/>
                  <a:lumOff val="40000"/>
                </a:schemeClr>
              </a:solidFill>
              <a:effectLst>
                <a:outerShdw blurRad="76200" dist="50800" dir="5400000" algn="tl" rotWithShape="0">
                  <a:srgbClr val="000000">
                    <a:alpha val="65000"/>
                  </a:srgbClr>
                </a:outerShdw>
              </a:effectLst>
              <a:latin typeface="+mn-lt"/>
              <a:cs typeface="+mn-cs"/>
            </a:rPr>
            <a:t>BİRLEŞMİŞ MİLLETLER </a:t>
          </a:r>
        </a:p>
        <a:p>
          <a:r>
            <a:rPr lang="tr-TR" b="1" spc="50" dirty="0">
              <a:ln w="11430"/>
              <a:solidFill>
                <a:schemeClr val="tx2">
                  <a:lumMod val="60000"/>
                  <a:lumOff val="40000"/>
                </a:schemeClr>
              </a:solidFill>
              <a:effectLst>
                <a:outerShdw blurRad="76200" dist="50800" dir="5400000" algn="tl" rotWithShape="0">
                  <a:srgbClr val="000000">
                    <a:alpha val="65000"/>
                  </a:srgbClr>
                </a:outerShdw>
              </a:effectLst>
              <a:latin typeface="+mn-lt"/>
              <a:cs typeface="+mn-cs"/>
            </a:rPr>
            <a:t>ÇOCUK HAKLARI SÖZLEŞMESİ</a:t>
          </a:r>
          <a:endParaRPr lang="tr-TR" u="none" dirty="0"/>
        </a:p>
      </dgm:t>
    </dgm:pt>
    <dgm:pt modelId="{546E6932-6529-40C7-A344-1B777091613A}" type="parTrans" cxnId="{D6954A31-8252-49D6-AD75-8B405ED53846}">
      <dgm:prSet/>
      <dgm:spPr/>
      <dgm:t>
        <a:bodyPr/>
        <a:lstStyle/>
        <a:p>
          <a:endParaRPr lang="tr-TR"/>
        </a:p>
      </dgm:t>
    </dgm:pt>
    <dgm:pt modelId="{612AB0ED-22A1-4052-A40C-29DCDE3EB286}" type="sibTrans" cxnId="{D6954A31-8252-49D6-AD75-8B405ED53846}">
      <dgm:prSet/>
      <dgm:spPr/>
      <dgm:t>
        <a:bodyPr/>
        <a:lstStyle/>
        <a:p>
          <a:endParaRPr lang="tr-TR"/>
        </a:p>
      </dgm:t>
    </dgm:pt>
    <dgm:pt modelId="{0D1E8C70-C570-4206-B03D-5E289B4E845E}">
      <dgm:prSet phldrT="[Text]"/>
      <dgm:spPr>
        <a:ln>
          <a:solidFill>
            <a:schemeClr val="accent2">
              <a:lumMod val="60000"/>
              <a:lumOff val="40000"/>
            </a:schemeClr>
          </a:solidFill>
        </a:ln>
      </dgm:spPr>
      <dgm:t>
        <a:bodyPr/>
        <a:lstStyle/>
        <a:p>
          <a:r>
            <a:rPr lang="tr-TR" dirty="0"/>
            <a:t>YAŞAMA</a:t>
          </a:r>
        </a:p>
      </dgm:t>
    </dgm:pt>
    <dgm:pt modelId="{40E833DD-1325-4295-B17E-FA8EDB336CB6}" type="parTrans" cxnId="{65674B74-DD08-424A-B530-B436960E925E}">
      <dgm:prSet/>
      <dgm:spPr/>
      <dgm:t>
        <a:bodyPr/>
        <a:lstStyle/>
        <a:p>
          <a:endParaRPr lang="tr-TR" dirty="0"/>
        </a:p>
      </dgm:t>
    </dgm:pt>
    <dgm:pt modelId="{7260567B-6D57-4C6B-9213-080014D7A213}" type="sibTrans" cxnId="{65674B74-DD08-424A-B530-B436960E925E}">
      <dgm:prSet/>
      <dgm:spPr/>
      <dgm:t>
        <a:bodyPr/>
        <a:lstStyle/>
        <a:p>
          <a:endParaRPr lang="tr-TR"/>
        </a:p>
      </dgm:t>
    </dgm:pt>
    <dgm:pt modelId="{99194254-DE81-43BD-87D9-6DCBD1EF3886}">
      <dgm:prSet phldrT="[Text]"/>
      <dgm:spPr>
        <a:ln>
          <a:solidFill>
            <a:schemeClr val="accent3">
              <a:lumMod val="75000"/>
            </a:schemeClr>
          </a:solidFill>
        </a:ln>
      </dgm:spPr>
      <dgm:t>
        <a:bodyPr/>
        <a:lstStyle/>
        <a:p>
          <a:r>
            <a:rPr lang="tr-TR" dirty="0"/>
            <a:t>GELİŞME</a:t>
          </a:r>
        </a:p>
      </dgm:t>
    </dgm:pt>
    <dgm:pt modelId="{A6465BBA-CF80-4610-93A7-F8DB786C3276}" type="parTrans" cxnId="{CB89E9C5-5711-4F8A-934B-A512FA2EDB5D}">
      <dgm:prSet/>
      <dgm:spPr/>
      <dgm:t>
        <a:bodyPr/>
        <a:lstStyle/>
        <a:p>
          <a:endParaRPr lang="tr-TR" dirty="0"/>
        </a:p>
      </dgm:t>
    </dgm:pt>
    <dgm:pt modelId="{5A1765DD-7E33-4E8A-82B7-20C320FE936D}" type="sibTrans" cxnId="{CB89E9C5-5711-4F8A-934B-A512FA2EDB5D}">
      <dgm:prSet/>
      <dgm:spPr/>
      <dgm:t>
        <a:bodyPr/>
        <a:lstStyle/>
        <a:p>
          <a:endParaRPr lang="tr-TR"/>
        </a:p>
      </dgm:t>
    </dgm:pt>
    <dgm:pt modelId="{2B208B4E-D397-4628-9E68-3E8C3718FB12}">
      <dgm:prSet/>
      <dgm:spPr>
        <a:ln>
          <a:solidFill>
            <a:schemeClr val="accent4">
              <a:lumMod val="60000"/>
              <a:lumOff val="40000"/>
            </a:schemeClr>
          </a:solidFill>
        </a:ln>
      </dgm:spPr>
      <dgm:t>
        <a:bodyPr/>
        <a:lstStyle/>
        <a:p>
          <a:r>
            <a:rPr lang="tr-TR" dirty="0"/>
            <a:t>KORUNMA</a:t>
          </a:r>
        </a:p>
      </dgm:t>
    </dgm:pt>
    <dgm:pt modelId="{D924B656-699B-410B-A5C5-21B0DD377D0B}" type="parTrans" cxnId="{0D6FB0D6-8B08-4571-87B8-2AC752790E93}">
      <dgm:prSet/>
      <dgm:spPr/>
      <dgm:t>
        <a:bodyPr/>
        <a:lstStyle/>
        <a:p>
          <a:endParaRPr lang="tr-TR" dirty="0"/>
        </a:p>
      </dgm:t>
    </dgm:pt>
    <dgm:pt modelId="{0CCDC53D-8D92-4813-9219-82512F51E358}" type="sibTrans" cxnId="{0D6FB0D6-8B08-4571-87B8-2AC752790E93}">
      <dgm:prSet/>
      <dgm:spPr/>
      <dgm:t>
        <a:bodyPr/>
        <a:lstStyle/>
        <a:p>
          <a:endParaRPr lang="tr-TR"/>
        </a:p>
      </dgm:t>
    </dgm:pt>
    <dgm:pt modelId="{8A946EF0-9E8F-4BB2-AC04-F3F8E44089A9}">
      <dgm:prSet/>
      <dgm:spPr>
        <a:ln>
          <a:solidFill>
            <a:schemeClr val="accent6">
              <a:lumMod val="75000"/>
            </a:schemeClr>
          </a:solidFill>
        </a:ln>
      </dgm:spPr>
      <dgm:t>
        <a:bodyPr/>
        <a:lstStyle/>
        <a:p>
          <a:r>
            <a:rPr lang="tr-TR" dirty="0"/>
            <a:t>KATILIM</a:t>
          </a:r>
        </a:p>
      </dgm:t>
    </dgm:pt>
    <dgm:pt modelId="{87AD6A27-EC83-46F2-BE4B-8D0C50FA10E1}" type="parTrans" cxnId="{2F6A296A-A1CA-4EDB-8D4B-0462B0B66FDF}">
      <dgm:prSet/>
      <dgm:spPr/>
      <dgm:t>
        <a:bodyPr/>
        <a:lstStyle/>
        <a:p>
          <a:endParaRPr lang="tr-TR" dirty="0"/>
        </a:p>
      </dgm:t>
    </dgm:pt>
    <dgm:pt modelId="{FA468269-5E4D-401C-A3AB-6F8ECD3D9FE7}" type="sibTrans" cxnId="{2F6A296A-A1CA-4EDB-8D4B-0462B0B66FDF}">
      <dgm:prSet/>
      <dgm:spPr/>
      <dgm:t>
        <a:bodyPr/>
        <a:lstStyle/>
        <a:p>
          <a:endParaRPr lang="tr-TR"/>
        </a:p>
      </dgm:t>
    </dgm:pt>
    <dgm:pt modelId="{BEEA82C4-66CB-4476-8F88-BF860D299252}" type="pres">
      <dgm:prSet presAssocID="{D66B6B13-380A-49A6-9861-DCBC4836546A}" presName="hierChild1" presStyleCnt="0">
        <dgm:presLayoutVars>
          <dgm:chPref val="1"/>
          <dgm:dir/>
          <dgm:animOne val="branch"/>
          <dgm:animLvl val="lvl"/>
          <dgm:resizeHandles/>
        </dgm:presLayoutVars>
      </dgm:prSet>
      <dgm:spPr/>
      <dgm:t>
        <a:bodyPr/>
        <a:lstStyle/>
        <a:p>
          <a:endParaRPr lang="tr-TR"/>
        </a:p>
      </dgm:t>
    </dgm:pt>
    <dgm:pt modelId="{F38C9571-C33A-4D40-8382-C49F1A04BA79}" type="pres">
      <dgm:prSet presAssocID="{8BDC41B4-9642-4F4B-9701-68C802941A01}" presName="hierRoot1" presStyleCnt="0"/>
      <dgm:spPr/>
    </dgm:pt>
    <dgm:pt modelId="{05ADC86D-0C0B-40B2-B0DE-4E9C9C2B32D5}" type="pres">
      <dgm:prSet presAssocID="{8BDC41B4-9642-4F4B-9701-68C802941A01}" presName="composite" presStyleCnt="0"/>
      <dgm:spPr/>
    </dgm:pt>
    <dgm:pt modelId="{365D7DFF-C7E6-4C5F-A879-683E93491CDA}" type="pres">
      <dgm:prSet presAssocID="{8BDC41B4-9642-4F4B-9701-68C802941A01}" presName="background" presStyleLbl="node0" presStyleIdx="0" presStyleCnt="1"/>
      <dgm:spPr/>
    </dgm:pt>
    <dgm:pt modelId="{FC58231B-479B-4CFD-B659-1F504212ED8F}" type="pres">
      <dgm:prSet presAssocID="{8BDC41B4-9642-4F4B-9701-68C802941A01}" presName="text" presStyleLbl="fgAcc0" presStyleIdx="0" presStyleCnt="1" custScaleX="324022">
        <dgm:presLayoutVars>
          <dgm:chPref val="3"/>
        </dgm:presLayoutVars>
      </dgm:prSet>
      <dgm:spPr/>
      <dgm:t>
        <a:bodyPr/>
        <a:lstStyle/>
        <a:p>
          <a:endParaRPr lang="tr-TR"/>
        </a:p>
      </dgm:t>
    </dgm:pt>
    <dgm:pt modelId="{3659AAAB-9343-4A96-8162-7DE13E021488}" type="pres">
      <dgm:prSet presAssocID="{8BDC41B4-9642-4F4B-9701-68C802941A01}" presName="hierChild2" presStyleCnt="0"/>
      <dgm:spPr/>
    </dgm:pt>
    <dgm:pt modelId="{80A1AC2D-1CD2-496E-87CA-9A5C92F78D3B}" type="pres">
      <dgm:prSet presAssocID="{40E833DD-1325-4295-B17E-FA8EDB336CB6}" presName="Name10" presStyleLbl="parChTrans1D2" presStyleIdx="0" presStyleCnt="4"/>
      <dgm:spPr/>
      <dgm:t>
        <a:bodyPr/>
        <a:lstStyle/>
        <a:p>
          <a:endParaRPr lang="tr-TR"/>
        </a:p>
      </dgm:t>
    </dgm:pt>
    <dgm:pt modelId="{EF60029A-9E48-4266-9421-2223006A3B43}" type="pres">
      <dgm:prSet presAssocID="{0D1E8C70-C570-4206-B03D-5E289B4E845E}" presName="hierRoot2" presStyleCnt="0"/>
      <dgm:spPr/>
    </dgm:pt>
    <dgm:pt modelId="{9A39BCE0-114A-4379-A3EE-173FA803C60D}" type="pres">
      <dgm:prSet presAssocID="{0D1E8C70-C570-4206-B03D-5E289B4E845E}" presName="composite2" presStyleCnt="0"/>
      <dgm:spPr/>
    </dgm:pt>
    <dgm:pt modelId="{77A3B3CA-F7EB-4DC4-8F73-19951360C864}" type="pres">
      <dgm:prSet presAssocID="{0D1E8C70-C570-4206-B03D-5E289B4E845E}" presName="background2" presStyleLbl="node2" presStyleIdx="0" presStyleCnt="4"/>
      <dgm:spPr>
        <a:solidFill>
          <a:schemeClr val="accent2">
            <a:lumMod val="60000"/>
            <a:lumOff val="40000"/>
          </a:schemeClr>
        </a:solidFill>
      </dgm:spPr>
    </dgm:pt>
    <dgm:pt modelId="{4FA2484F-090D-4CF3-99FD-66EEAA304701}" type="pres">
      <dgm:prSet presAssocID="{0D1E8C70-C570-4206-B03D-5E289B4E845E}" presName="text2" presStyleLbl="fgAcc2" presStyleIdx="0" presStyleCnt="4">
        <dgm:presLayoutVars>
          <dgm:chPref val="3"/>
        </dgm:presLayoutVars>
      </dgm:prSet>
      <dgm:spPr/>
      <dgm:t>
        <a:bodyPr/>
        <a:lstStyle/>
        <a:p>
          <a:endParaRPr lang="tr-TR"/>
        </a:p>
      </dgm:t>
    </dgm:pt>
    <dgm:pt modelId="{2FE8CDF6-4723-46C6-8566-74A3B09F8CC9}" type="pres">
      <dgm:prSet presAssocID="{0D1E8C70-C570-4206-B03D-5E289B4E845E}" presName="hierChild3" presStyleCnt="0"/>
      <dgm:spPr/>
    </dgm:pt>
    <dgm:pt modelId="{15699D59-4EA1-4B36-BA1C-0DC2AF564E43}" type="pres">
      <dgm:prSet presAssocID="{A6465BBA-CF80-4610-93A7-F8DB786C3276}" presName="Name10" presStyleLbl="parChTrans1D2" presStyleIdx="1" presStyleCnt="4"/>
      <dgm:spPr/>
      <dgm:t>
        <a:bodyPr/>
        <a:lstStyle/>
        <a:p>
          <a:endParaRPr lang="tr-TR"/>
        </a:p>
      </dgm:t>
    </dgm:pt>
    <dgm:pt modelId="{EAE9A571-F278-4C7C-AA8E-4D368872A9A0}" type="pres">
      <dgm:prSet presAssocID="{99194254-DE81-43BD-87D9-6DCBD1EF3886}" presName="hierRoot2" presStyleCnt="0"/>
      <dgm:spPr/>
    </dgm:pt>
    <dgm:pt modelId="{F2100475-AAAD-4B60-B41E-3EFF26F3B70C}" type="pres">
      <dgm:prSet presAssocID="{99194254-DE81-43BD-87D9-6DCBD1EF3886}" presName="composite2" presStyleCnt="0"/>
      <dgm:spPr/>
    </dgm:pt>
    <dgm:pt modelId="{2BD0D202-C7A9-47D6-BE43-6B4D77F5D6A6}" type="pres">
      <dgm:prSet presAssocID="{99194254-DE81-43BD-87D9-6DCBD1EF3886}" presName="background2" presStyleLbl="node2" presStyleIdx="1" presStyleCnt="4"/>
      <dgm:spPr>
        <a:solidFill>
          <a:schemeClr val="accent3">
            <a:lumMod val="60000"/>
            <a:lumOff val="40000"/>
          </a:schemeClr>
        </a:solidFill>
      </dgm:spPr>
    </dgm:pt>
    <dgm:pt modelId="{0C8D4DD1-4E08-4B05-8EFD-265360508A89}" type="pres">
      <dgm:prSet presAssocID="{99194254-DE81-43BD-87D9-6DCBD1EF3886}" presName="text2" presStyleLbl="fgAcc2" presStyleIdx="1" presStyleCnt="4">
        <dgm:presLayoutVars>
          <dgm:chPref val="3"/>
        </dgm:presLayoutVars>
      </dgm:prSet>
      <dgm:spPr/>
      <dgm:t>
        <a:bodyPr/>
        <a:lstStyle/>
        <a:p>
          <a:endParaRPr lang="tr-TR"/>
        </a:p>
      </dgm:t>
    </dgm:pt>
    <dgm:pt modelId="{8BF3B214-D6A9-4559-9D93-A3266731987D}" type="pres">
      <dgm:prSet presAssocID="{99194254-DE81-43BD-87D9-6DCBD1EF3886}" presName="hierChild3" presStyleCnt="0"/>
      <dgm:spPr/>
    </dgm:pt>
    <dgm:pt modelId="{439C18DE-B555-4D59-9442-A2C778CF085E}" type="pres">
      <dgm:prSet presAssocID="{D924B656-699B-410B-A5C5-21B0DD377D0B}" presName="Name10" presStyleLbl="parChTrans1D2" presStyleIdx="2" presStyleCnt="4"/>
      <dgm:spPr/>
      <dgm:t>
        <a:bodyPr/>
        <a:lstStyle/>
        <a:p>
          <a:endParaRPr lang="tr-TR"/>
        </a:p>
      </dgm:t>
    </dgm:pt>
    <dgm:pt modelId="{166A044B-CF79-4DAB-9F7F-A4CEE1DDAC83}" type="pres">
      <dgm:prSet presAssocID="{2B208B4E-D397-4628-9E68-3E8C3718FB12}" presName="hierRoot2" presStyleCnt="0"/>
      <dgm:spPr/>
    </dgm:pt>
    <dgm:pt modelId="{83EE62FE-7508-48F7-A626-3816E4F22CAD}" type="pres">
      <dgm:prSet presAssocID="{2B208B4E-D397-4628-9E68-3E8C3718FB12}" presName="composite2" presStyleCnt="0"/>
      <dgm:spPr/>
    </dgm:pt>
    <dgm:pt modelId="{7B829895-587B-4D92-8225-0FAF5423D7EC}" type="pres">
      <dgm:prSet presAssocID="{2B208B4E-D397-4628-9E68-3E8C3718FB12}" presName="background2" presStyleLbl="node2" presStyleIdx="2" presStyleCnt="4"/>
      <dgm:spPr>
        <a:solidFill>
          <a:schemeClr val="accent4">
            <a:lumMod val="60000"/>
            <a:lumOff val="40000"/>
          </a:schemeClr>
        </a:solidFill>
      </dgm:spPr>
    </dgm:pt>
    <dgm:pt modelId="{905F4B93-39EA-4D6E-BB5E-169B0C8FD661}" type="pres">
      <dgm:prSet presAssocID="{2B208B4E-D397-4628-9E68-3E8C3718FB12}" presName="text2" presStyleLbl="fgAcc2" presStyleIdx="2" presStyleCnt="4">
        <dgm:presLayoutVars>
          <dgm:chPref val="3"/>
        </dgm:presLayoutVars>
      </dgm:prSet>
      <dgm:spPr/>
      <dgm:t>
        <a:bodyPr/>
        <a:lstStyle/>
        <a:p>
          <a:endParaRPr lang="tr-TR"/>
        </a:p>
      </dgm:t>
    </dgm:pt>
    <dgm:pt modelId="{1528A6D9-46AC-4AF0-80AE-3B5ADCAE71B9}" type="pres">
      <dgm:prSet presAssocID="{2B208B4E-D397-4628-9E68-3E8C3718FB12}" presName="hierChild3" presStyleCnt="0"/>
      <dgm:spPr/>
    </dgm:pt>
    <dgm:pt modelId="{B6CE2FE8-32C1-4E03-9C8B-C8BE16B65778}" type="pres">
      <dgm:prSet presAssocID="{87AD6A27-EC83-46F2-BE4B-8D0C50FA10E1}" presName="Name10" presStyleLbl="parChTrans1D2" presStyleIdx="3" presStyleCnt="4"/>
      <dgm:spPr/>
      <dgm:t>
        <a:bodyPr/>
        <a:lstStyle/>
        <a:p>
          <a:endParaRPr lang="tr-TR"/>
        </a:p>
      </dgm:t>
    </dgm:pt>
    <dgm:pt modelId="{582A7027-B363-4030-84DE-A7158D5E9221}" type="pres">
      <dgm:prSet presAssocID="{8A946EF0-9E8F-4BB2-AC04-F3F8E44089A9}" presName="hierRoot2" presStyleCnt="0"/>
      <dgm:spPr/>
    </dgm:pt>
    <dgm:pt modelId="{AACDF551-F05C-49CB-903D-4AE74D2869A0}" type="pres">
      <dgm:prSet presAssocID="{8A946EF0-9E8F-4BB2-AC04-F3F8E44089A9}" presName="composite2" presStyleCnt="0"/>
      <dgm:spPr/>
    </dgm:pt>
    <dgm:pt modelId="{8A429ACC-FC11-43DC-910D-B60216DFC1C1}" type="pres">
      <dgm:prSet presAssocID="{8A946EF0-9E8F-4BB2-AC04-F3F8E44089A9}" presName="background2" presStyleLbl="node2" presStyleIdx="3" presStyleCnt="4"/>
      <dgm:spPr>
        <a:solidFill>
          <a:schemeClr val="accent6">
            <a:lumMod val="60000"/>
            <a:lumOff val="40000"/>
          </a:schemeClr>
        </a:solidFill>
      </dgm:spPr>
    </dgm:pt>
    <dgm:pt modelId="{41BD16C2-20D0-4045-9B77-C151032696B6}" type="pres">
      <dgm:prSet presAssocID="{8A946EF0-9E8F-4BB2-AC04-F3F8E44089A9}" presName="text2" presStyleLbl="fgAcc2" presStyleIdx="3" presStyleCnt="4">
        <dgm:presLayoutVars>
          <dgm:chPref val="3"/>
        </dgm:presLayoutVars>
      </dgm:prSet>
      <dgm:spPr/>
      <dgm:t>
        <a:bodyPr/>
        <a:lstStyle/>
        <a:p>
          <a:endParaRPr lang="tr-TR"/>
        </a:p>
      </dgm:t>
    </dgm:pt>
    <dgm:pt modelId="{AA40AE56-B6D1-4FBD-830F-9DD4BB0D4628}" type="pres">
      <dgm:prSet presAssocID="{8A946EF0-9E8F-4BB2-AC04-F3F8E44089A9}" presName="hierChild3" presStyleCnt="0"/>
      <dgm:spPr/>
    </dgm:pt>
  </dgm:ptLst>
  <dgm:cxnLst>
    <dgm:cxn modelId="{2F6A296A-A1CA-4EDB-8D4B-0462B0B66FDF}" srcId="{8BDC41B4-9642-4F4B-9701-68C802941A01}" destId="{8A946EF0-9E8F-4BB2-AC04-F3F8E44089A9}" srcOrd="3" destOrd="0" parTransId="{87AD6A27-EC83-46F2-BE4B-8D0C50FA10E1}" sibTransId="{FA468269-5E4D-401C-A3AB-6F8ECD3D9FE7}"/>
    <dgm:cxn modelId="{EAA22D09-3155-48A3-BF62-5A74BADA2D38}" type="presOf" srcId="{99194254-DE81-43BD-87D9-6DCBD1EF3886}" destId="{0C8D4DD1-4E08-4B05-8EFD-265360508A89}" srcOrd="0" destOrd="0" presId="urn:microsoft.com/office/officeart/2005/8/layout/hierarchy1"/>
    <dgm:cxn modelId="{E84F1EAD-EDBD-49F7-85BB-67029A3183AE}" type="presOf" srcId="{8BDC41B4-9642-4F4B-9701-68C802941A01}" destId="{FC58231B-479B-4CFD-B659-1F504212ED8F}" srcOrd="0" destOrd="0" presId="urn:microsoft.com/office/officeart/2005/8/layout/hierarchy1"/>
    <dgm:cxn modelId="{1BE3D584-1C32-4A6D-957B-9317CE574E61}" type="presOf" srcId="{40E833DD-1325-4295-B17E-FA8EDB336CB6}" destId="{80A1AC2D-1CD2-496E-87CA-9A5C92F78D3B}" srcOrd="0" destOrd="0" presId="urn:microsoft.com/office/officeart/2005/8/layout/hierarchy1"/>
    <dgm:cxn modelId="{CB89E9C5-5711-4F8A-934B-A512FA2EDB5D}" srcId="{8BDC41B4-9642-4F4B-9701-68C802941A01}" destId="{99194254-DE81-43BD-87D9-6DCBD1EF3886}" srcOrd="1" destOrd="0" parTransId="{A6465BBA-CF80-4610-93A7-F8DB786C3276}" sibTransId="{5A1765DD-7E33-4E8A-82B7-20C320FE936D}"/>
    <dgm:cxn modelId="{E71A3D3A-0044-4394-91C4-8B232E350B80}" type="presOf" srcId="{8A946EF0-9E8F-4BB2-AC04-F3F8E44089A9}" destId="{41BD16C2-20D0-4045-9B77-C151032696B6}" srcOrd="0" destOrd="0" presId="urn:microsoft.com/office/officeart/2005/8/layout/hierarchy1"/>
    <dgm:cxn modelId="{D6954A31-8252-49D6-AD75-8B405ED53846}" srcId="{D66B6B13-380A-49A6-9861-DCBC4836546A}" destId="{8BDC41B4-9642-4F4B-9701-68C802941A01}" srcOrd="0" destOrd="0" parTransId="{546E6932-6529-40C7-A344-1B777091613A}" sibTransId="{612AB0ED-22A1-4052-A40C-29DCDE3EB286}"/>
    <dgm:cxn modelId="{BFC8AB2B-4206-46AE-870F-1D83D172435D}" type="presOf" srcId="{2B208B4E-D397-4628-9E68-3E8C3718FB12}" destId="{905F4B93-39EA-4D6E-BB5E-169B0C8FD661}" srcOrd="0" destOrd="0" presId="urn:microsoft.com/office/officeart/2005/8/layout/hierarchy1"/>
    <dgm:cxn modelId="{0B5E83A9-4031-4ACE-A905-BDD32E236B5A}" type="presOf" srcId="{87AD6A27-EC83-46F2-BE4B-8D0C50FA10E1}" destId="{B6CE2FE8-32C1-4E03-9C8B-C8BE16B65778}" srcOrd="0" destOrd="0" presId="urn:microsoft.com/office/officeart/2005/8/layout/hierarchy1"/>
    <dgm:cxn modelId="{6F9B61CA-67BA-4102-A9CE-7A9029AC2A18}" type="presOf" srcId="{A6465BBA-CF80-4610-93A7-F8DB786C3276}" destId="{15699D59-4EA1-4B36-BA1C-0DC2AF564E43}" srcOrd="0" destOrd="0" presId="urn:microsoft.com/office/officeart/2005/8/layout/hierarchy1"/>
    <dgm:cxn modelId="{87302E79-E689-4668-ABC4-3CD9E8BCA9A3}" type="presOf" srcId="{D924B656-699B-410B-A5C5-21B0DD377D0B}" destId="{439C18DE-B555-4D59-9442-A2C778CF085E}" srcOrd="0" destOrd="0" presId="urn:microsoft.com/office/officeart/2005/8/layout/hierarchy1"/>
    <dgm:cxn modelId="{131F24A1-ACD4-45F6-B97B-FC2AFA24D762}" type="presOf" srcId="{D66B6B13-380A-49A6-9861-DCBC4836546A}" destId="{BEEA82C4-66CB-4476-8F88-BF860D299252}" srcOrd="0" destOrd="0" presId="urn:microsoft.com/office/officeart/2005/8/layout/hierarchy1"/>
    <dgm:cxn modelId="{65674B74-DD08-424A-B530-B436960E925E}" srcId="{8BDC41B4-9642-4F4B-9701-68C802941A01}" destId="{0D1E8C70-C570-4206-B03D-5E289B4E845E}" srcOrd="0" destOrd="0" parTransId="{40E833DD-1325-4295-B17E-FA8EDB336CB6}" sibTransId="{7260567B-6D57-4C6B-9213-080014D7A213}"/>
    <dgm:cxn modelId="{0D6FB0D6-8B08-4571-87B8-2AC752790E93}" srcId="{8BDC41B4-9642-4F4B-9701-68C802941A01}" destId="{2B208B4E-D397-4628-9E68-3E8C3718FB12}" srcOrd="2" destOrd="0" parTransId="{D924B656-699B-410B-A5C5-21B0DD377D0B}" sibTransId="{0CCDC53D-8D92-4813-9219-82512F51E358}"/>
    <dgm:cxn modelId="{24BDD028-F375-4E41-9FC5-B25DED375C0C}" type="presOf" srcId="{0D1E8C70-C570-4206-B03D-5E289B4E845E}" destId="{4FA2484F-090D-4CF3-99FD-66EEAA304701}" srcOrd="0" destOrd="0" presId="urn:microsoft.com/office/officeart/2005/8/layout/hierarchy1"/>
    <dgm:cxn modelId="{AA659F24-47FB-47E6-B9E5-1739F3F7C8F2}" type="presParOf" srcId="{BEEA82C4-66CB-4476-8F88-BF860D299252}" destId="{F38C9571-C33A-4D40-8382-C49F1A04BA79}" srcOrd="0" destOrd="0" presId="urn:microsoft.com/office/officeart/2005/8/layout/hierarchy1"/>
    <dgm:cxn modelId="{F04505FC-F45C-4690-B893-D2FA35172593}" type="presParOf" srcId="{F38C9571-C33A-4D40-8382-C49F1A04BA79}" destId="{05ADC86D-0C0B-40B2-B0DE-4E9C9C2B32D5}" srcOrd="0" destOrd="0" presId="urn:microsoft.com/office/officeart/2005/8/layout/hierarchy1"/>
    <dgm:cxn modelId="{BBC6AB93-2FA4-44F4-B567-5EAFA02CAD83}" type="presParOf" srcId="{05ADC86D-0C0B-40B2-B0DE-4E9C9C2B32D5}" destId="{365D7DFF-C7E6-4C5F-A879-683E93491CDA}" srcOrd="0" destOrd="0" presId="urn:microsoft.com/office/officeart/2005/8/layout/hierarchy1"/>
    <dgm:cxn modelId="{CC9AA81E-7E78-4BA4-8D72-5B329FD50AF5}" type="presParOf" srcId="{05ADC86D-0C0B-40B2-B0DE-4E9C9C2B32D5}" destId="{FC58231B-479B-4CFD-B659-1F504212ED8F}" srcOrd="1" destOrd="0" presId="urn:microsoft.com/office/officeart/2005/8/layout/hierarchy1"/>
    <dgm:cxn modelId="{3CB5243E-4EB8-43F6-B5FA-9B7583DF60BF}" type="presParOf" srcId="{F38C9571-C33A-4D40-8382-C49F1A04BA79}" destId="{3659AAAB-9343-4A96-8162-7DE13E021488}" srcOrd="1" destOrd="0" presId="urn:microsoft.com/office/officeart/2005/8/layout/hierarchy1"/>
    <dgm:cxn modelId="{7B469E5C-39C2-4691-9B70-9F05800670EF}" type="presParOf" srcId="{3659AAAB-9343-4A96-8162-7DE13E021488}" destId="{80A1AC2D-1CD2-496E-87CA-9A5C92F78D3B}" srcOrd="0" destOrd="0" presId="urn:microsoft.com/office/officeart/2005/8/layout/hierarchy1"/>
    <dgm:cxn modelId="{F2C0A177-B578-4B12-851C-8AF039A541ED}" type="presParOf" srcId="{3659AAAB-9343-4A96-8162-7DE13E021488}" destId="{EF60029A-9E48-4266-9421-2223006A3B43}" srcOrd="1" destOrd="0" presId="urn:microsoft.com/office/officeart/2005/8/layout/hierarchy1"/>
    <dgm:cxn modelId="{A1E2F122-C689-4718-9BF4-1065C6DD214C}" type="presParOf" srcId="{EF60029A-9E48-4266-9421-2223006A3B43}" destId="{9A39BCE0-114A-4379-A3EE-173FA803C60D}" srcOrd="0" destOrd="0" presId="urn:microsoft.com/office/officeart/2005/8/layout/hierarchy1"/>
    <dgm:cxn modelId="{4CAF19B6-3C9B-411A-9CEF-45A6371B626B}" type="presParOf" srcId="{9A39BCE0-114A-4379-A3EE-173FA803C60D}" destId="{77A3B3CA-F7EB-4DC4-8F73-19951360C864}" srcOrd="0" destOrd="0" presId="urn:microsoft.com/office/officeart/2005/8/layout/hierarchy1"/>
    <dgm:cxn modelId="{59B25EC0-4CAB-40E8-9B23-7FB24DF33409}" type="presParOf" srcId="{9A39BCE0-114A-4379-A3EE-173FA803C60D}" destId="{4FA2484F-090D-4CF3-99FD-66EEAA304701}" srcOrd="1" destOrd="0" presId="urn:microsoft.com/office/officeart/2005/8/layout/hierarchy1"/>
    <dgm:cxn modelId="{E04CB2BC-49B6-4140-953F-6FBA52D60C2E}" type="presParOf" srcId="{EF60029A-9E48-4266-9421-2223006A3B43}" destId="{2FE8CDF6-4723-46C6-8566-74A3B09F8CC9}" srcOrd="1" destOrd="0" presId="urn:microsoft.com/office/officeart/2005/8/layout/hierarchy1"/>
    <dgm:cxn modelId="{DFC953B8-76A0-4E5A-9A49-B4064524BF8C}" type="presParOf" srcId="{3659AAAB-9343-4A96-8162-7DE13E021488}" destId="{15699D59-4EA1-4B36-BA1C-0DC2AF564E43}" srcOrd="2" destOrd="0" presId="urn:microsoft.com/office/officeart/2005/8/layout/hierarchy1"/>
    <dgm:cxn modelId="{EE8AF99A-7136-4EDD-B51D-A42C82E11B4F}" type="presParOf" srcId="{3659AAAB-9343-4A96-8162-7DE13E021488}" destId="{EAE9A571-F278-4C7C-AA8E-4D368872A9A0}" srcOrd="3" destOrd="0" presId="urn:microsoft.com/office/officeart/2005/8/layout/hierarchy1"/>
    <dgm:cxn modelId="{DD3C0C62-E27B-4DFE-8FD1-FC4D32F8DF14}" type="presParOf" srcId="{EAE9A571-F278-4C7C-AA8E-4D368872A9A0}" destId="{F2100475-AAAD-4B60-B41E-3EFF26F3B70C}" srcOrd="0" destOrd="0" presId="urn:microsoft.com/office/officeart/2005/8/layout/hierarchy1"/>
    <dgm:cxn modelId="{44D02079-A09E-4541-9249-6287D41EC76F}" type="presParOf" srcId="{F2100475-AAAD-4B60-B41E-3EFF26F3B70C}" destId="{2BD0D202-C7A9-47D6-BE43-6B4D77F5D6A6}" srcOrd="0" destOrd="0" presId="urn:microsoft.com/office/officeart/2005/8/layout/hierarchy1"/>
    <dgm:cxn modelId="{12A0C7D8-7C1A-4B7D-A432-16EFB4B2D0E9}" type="presParOf" srcId="{F2100475-AAAD-4B60-B41E-3EFF26F3B70C}" destId="{0C8D4DD1-4E08-4B05-8EFD-265360508A89}" srcOrd="1" destOrd="0" presId="urn:microsoft.com/office/officeart/2005/8/layout/hierarchy1"/>
    <dgm:cxn modelId="{A73E674B-2757-4A85-9AB0-C523D6912CB8}" type="presParOf" srcId="{EAE9A571-F278-4C7C-AA8E-4D368872A9A0}" destId="{8BF3B214-D6A9-4559-9D93-A3266731987D}" srcOrd="1" destOrd="0" presId="urn:microsoft.com/office/officeart/2005/8/layout/hierarchy1"/>
    <dgm:cxn modelId="{7A7BBF43-4B1E-4F52-AC6E-B5A6E9C84B4E}" type="presParOf" srcId="{3659AAAB-9343-4A96-8162-7DE13E021488}" destId="{439C18DE-B555-4D59-9442-A2C778CF085E}" srcOrd="4" destOrd="0" presId="urn:microsoft.com/office/officeart/2005/8/layout/hierarchy1"/>
    <dgm:cxn modelId="{9088717C-FF50-46B0-8650-EF1D2238730B}" type="presParOf" srcId="{3659AAAB-9343-4A96-8162-7DE13E021488}" destId="{166A044B-CF79-4DAB-9F7F-A4CEE1DDAC83}" srcOrd="5" destOrd="0" presId="urn:microsoft.com/office/officeart/2005/8/layout/hierarchy1"/>
    <dgm:cxn modelId="{847151A9-DC65-45B5-840F-44F2A47EE96F}" type="presParOf" srcId="{166A044B-CF79-4DAB-9F7F-A4CEE1DDAC83}" destId="{83EE62FE-7508-48F7-A626-3816E4F22CAD}" srcOrd="0" destOrd="0" presId="urn:microsoft.com/office/officeart/2005/8/layout/hierarchy1"/>
    <dgm:cxn modelId="{45CA236F-7699-442D-9089-91F2E2DE95D8}" type="presParOf" srcId="{83EE62FE-7508-48F7-A626-3816E4F22CAD}" destId="{7B829895-587B-4D92-8225-0FAF5423D7EC}" srcOrd="0" destOrd="0" presId="urn:microsoft.com/office/officeart/2005/8/layout/hierarchy1"/>
    <dgm:cxn modelId="{0A614C72-13BE-4CF7-AA3A-4AEF6798F48F}" type="presParOf" srcId="{83EE62FE-7508-48F7-A626-3816E4F22CAD}" destId="{905F4B93-39EA-4D6E-BB5E-169B0C8FD661}" srcOrd="1" destOrd="0" presId="urn:microsoft.com/office/officeart/2005/8/layout/hierarchy1"/>
    <dgm:cxn modelId="{8DD3B824-CF9F-4EF2-845C-B51B4B5C614A}" type="presParOf" srcId="{166A044B-CF79-4DAB-9F7F-A4CEE1DDAC83}" destId="{1528A6D9-46AC-4AF0-80AE-3B5ADCAE71B9}" srcOrd="1" destOrd="0" presId="urn:microsoft.com/office/officeart/2005/8/layout/hierarchy1"/>
    <dgm:cxn modelId="{ECE0EC93-75F1-4215-8AFB-99CD40607164}" type="presParOf" srcId="{3659AAAB-9343-4A96-8162-7DE13E021488}" destId="{B6CE2FE8-32C1-4E03-9C8B-C8BE16B65778}" srcOrd="6" destOrd="0" presId="urn:microsoft.com/office/officeart/2005/8/layout/hierarchy1"/>
    <dgm:cxn modelId="{BC0BC456-E8FA-4043-A689-0D4B334692B0}" type="presParOf" srcId="{3659AAAB-9343-4A96-8162-7DE13E021488}" destId="{582A7027-B363-4030-84DE-A7158D5E9221}" srcOrd="7" destOrd="0" presId="urn:microsoft.com/office/officeart/2005/8/layout/hierarchy1"/>
    <dgm:cxn modelId="{3BCFD296-0DE0-4ABA-91C5-46759EFBF569}" type="presParOf" srcId="{582A7027-B363-4030-84DE-A7158D5E9221}" destId="{AACDF551-F05C-49CB-903D-4AE74D2869A0}" srcOrd="0" destOrd="0" presId="urn:microsoft.com/office/officeart/2005/8/layout/hierarchy1"/>
    <dgm:cxn modelId="{7717FE7A-BC4D-41A9-9822-FAFDB02E39E0}" type="presParOf" srcId="{AACDF551-F05C-49CB-903D-4AE74D2869A0}" destId="{8A429ACC-FC11-43DC-910D-B60216DFC1C1}" srcOrd="0" destOrd="0" presId="urn:microsoft.com/office/officeart/2005/8/layout/hierarchy1"/>
    <dgm:cxn modelId="{29CB27BC-4587-4DE4-B7F5-930C9795C5BF}" type="presParOf" srcId="{AACDF551-F05C-49CB-903D-4AE74D2869A0}" destId="{41BD16C2-20D0-4045-9B77-C151032696B6}" srcOrd="1" destOrd="0" presId="urn:microsoft.com/office/officeart/2005/8/layout/hierarchy1"/>
    <dgm:cxn modelId="{31389432-C309-4B7A-A7B4-10B4DD56628D}" type="presParOf" srcId="{582A7027-B363-4030-84DE-A7158D5E9221}" destId="{AA40AE56-B6D1-4FBD-830F-9DD4BB0D462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5CEBF-5016-49FD-866A-B9AF8CA3A70C}"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tr-TR"/>
        </a:p>
      </dgm:t>
    </dgm:pt>
    <dgm:pt modelId="{F96E226B-AF34-42F1-AF91-D59789F6EE2B}">
      <dgm:prSet phldrT="[Text]"/>
      <dgm:spPr/>
      <dgm:t>
        <a:bodyPr/>
        <a:lstStyle/>
        <a:p>
          <a:r>
            <a:rPr lang="tr-TR" dirty="0"/>
            <a:t>Fiziksel İstismar</a:t>
          </a:r>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8FFDBCF5-7FAF-497F-8395-A68A1B981C94}">
      <dgm:prSet phldrT="[Text]"/>
      <dgm:spPr/>
      <dgm:t>
        <a:bodyPr/>
        <a:lstStyle/>
        <a:p>
          <a:r>
            <a:rPr lang="tr-TR" dirty="0"/>
            <a:t>Cinsel İstismar</a:t>
          </a:r>
        </a:p>
      </dgm:t>
    </dgm:pt>
    <dgm:pt modelId="{03FF63A7-7CF2-42AD-A032-A503251AEE77}" type="parTrans" cxnId="{08A1AE60-0043-4063-B330-F4D486C7219B}">
      <dgm:prSet/>
      <dgm:spPr/>
      <dgm:t>
        <a:bodyPr/>
        <a:lstStyle/>
        <a:p>
          <a:endParaRPr lang="tr-TR"/>
        </a:p>
      </dgm:t>
    </dgm:pt>
    <dgm:pt modelId="{BCF0228F-9999-4FA0-84CE-1FE27E3B1F3A}" type="sibTrans" cxnId="{08A1AE60-0043-4063-B330-F4D486C7219B}">
      <dgm:prSet/>
      <dgm:spPr/>
      <dgm:t>
        <a:bodyPr/>
        <a:lstStyle/>
        <a:p>
          <a:endParaRPr lang="tr-TR"/>
        </a:p>
      </dgm:t>
    </dgm:pt>
    <dgm:pt modelId="{E4B71180-4CC9-4C23-8B1E-41964117A149}">
      <dgm:prSet phldrT="[Text]"/>
      <dgm:spPr/>
      <dgm:t>
        <a:bodyPr/>
        <a:lstStyle/>
        <a:p>
          <a:r>
            <a:rPr lang="tr-TR" dirty="0"/>
            <a:t>Duygusal İstismar</a:t>
          </a:r>
        </a:p>
      </dgm:t>
    </dgm:pt>
    <dgm:pt modelId="{DF3A67F5-0E99-4F86-9EE0-1EDE28A64B18}" type="parTrans" cxnId="{8664AC49-D039-4932-A5D3-ECA1E205AF4A}">
      <dgm:prSet/>
      <dgm:spPr/>
      <dgm:t>
        <a:bodyPr/>
        <a:lstStyle/>
        <a:p>
          <a:endParaRPr lang="tr-TR"/>
        </a:p>
      </dgm:t>
    </dgm:pt>
    <dgm:pt modelId="{25FBFEDE-A8AB-4BC0-AB57-E102555736E0}" type="sibTrans" cxnId="{8664AC49-D039-4932-A5D3-ECA1E205AF4A}">
      <dgm:prSet/>
      <dgm:spPr/>
      <dgm:t>
        <a:bodyPr/>
        <a:lstStyle/>
        <a:p>
          <a:endParaRPr lang="tr-TR"/>
        </a:p>
      </dgm:t>
    </dgm:pt>
    <dgm:pt modelId="{0ABB146B-4790-4F90-8D25-26DCC5071BF4}">
      <dgm:prSet/>
      <dgm:spPr/>
      <dgm:t>
        <a:bodyPr/>
        <a:lstStyle/>
        <a:p>
          <a:r>
            <a:rPr lang="tr-TR" dirty="0"/>
            <a:t>İhmal</a:t>
          </a:r>
        </a:p>
      </dgm:t>
    </dgm:pt>
    <dgm:pt modelId="{5AE41863-8DB7-4B16-B311-3D4C39719B59}" type="parTrans" cxnId="{009E87AD-43B2-4F7B-90E8-A70631165116}">
      <dgm:prSet/>
      <dgm:spPr/>
      <dgm:t>
        <a:bodyPr/>
        <a:lstStyle/>
        <a:p>
          <a:endParaRPr lang="tr-TR"/>
        </a:p>
      </dgm:t>
    </dgm:pt>
    <dgm:pt modelId="{1E3BE41A-2C11-4265-8327-F27729E70277}" type="sibTrans" cxnId="{009E87AD-43B2-4F7B-90E8-A70631165116}">
      <dgm:prSet/>
      <dgm:spPr/>
      <dgm:t>
        <a:bodyPr/>
        <a:lstStyle/>
        <a:p>
          <a:endParaRPr lang="tr-TR"/>
        </a:p>
      </dgm:t>
    </dgm:pt>
    <dgm:pt modelId="{258F1539-F0A2-4B64-BB27-1FBA00273AF2}" type="pres">
      <dgm:prSet presAssocID="{7555CEBF-5016-49FD-866A-B9AF8CA3A70C}" presName="Name0" presStyleCnt="0">
        <dgm:presLayoutVars>
          <dgm:dir/>
          <dgm:animLvl val="lvl"/>
          <dgm:resizeHandles val="exact"/>
        </dgm:presLayoutVars>
      </dgm:prSet>
      <dgm:spPr/>
      <dgm:t>
        <a:bodyPr/>
        <a:lstStyle/>
        <a:p>
          <a:endParaRPr lang="tr-TR"/>
        </a:p>
      </dgm:t>
    </dgm:pt>
    <dgm:pt modelId="{9B3BAB7C-6014-4587-B162-086922473765}" type="pres">
      <dgm:prSet presAssocID="{F96E226B-AF34-42F1-AF91-D59789F6EE2B}" presName="linNode" presStyleCnt="0"/>
      <dgm:spPr/>
    </dgm:pt>
    <dgm:pt modelId="{7EB13FB9-25CC-4285-BB6E-ABB138ED5EA3}" type="pres">
      <dgm:prSet presAssocID="{F96E226B-AF34-42F1-AF91-D59789F6EE2B}" presName="parentText" presStyleLbl="node1" presStyleIdx="0" presStyleCnt="4">
        <dgm:presLayoutVars>
          <dgm:chMax val="1"/>
          <dgm:bulletEnabled val="1"/>
        </dgm:presLayoutVars>
      </dgm:prSet>
      <dgm:spPr/>
      <dgm:t>
        <a:bodyPr/>
        <a:lstStyle/>
        <a:p>
          <a:endParaRPr lang="tr-TR"/>
        </a:p>
      </dgm:t>
    </dgm:pt>
    <dgm:pt modelId="{E6E7E326-DB7D-41B3-963C-4332C809938A}" type="pres">
      <dgm:prSet presAssocID="{6E7C5DC2-A67A-42C6-BF4C-A4111A34DA18}" presName="sp" presStyleCnt="0"/>
      <dgm:spPr/>
    </dgm:pt>
    <dgm:pt modelId="{C82CA8D3-DB62-4333-A96F-C568801DB121}" type="pres">
      <dgm:prSet presAssocID="{8FFDBCF5-7FAF-497F-8395-A68A1B981C94}" presName="linNode" presStyleCnt="0"/>
      <dgm:spPr/>
    </dgm:pt>
    <dgm:pt modelId="{FDD19A64-6C39-4C80-BCF1-D84B00CF4E56}" type="pres">
      <dgm:prSet presAssocID="{8FFDBCF5-7FAF-497F-8395-A68A1B981C94}" presName="parentText" presStyleLbl="node1" presStyleIdx="1" presStyleCnt="4">
        <dgm:presLayoutVars>
          <dgm:chMax val="1"/>
          <dgm:bulletEnabled val="1"/>
        </dgm:presLayoutVars>
      </dgm:prSet>
      <dgm:spPr/>
      <dgm:t>
        <a:bodyPr/>
        <a:lstStyle/>
        <a:p>
          <a:endParaRPr lang="tr-TR"/>
        </a:p>
      </dgm:t>
    </dgm:pt>
    <dgm:pt modelId="{28309323-53B9-4623-9563-266562B8D948}" type="pres">
      <dgm:prSet presAssocID="{BCF0228F-9999-4FA0-84CE-1FE27E3B1F3A}" presName="sp" presStyleCnt="0"/>
      <dgm:spPr/>
    </dgm:pt>
    <dgm:pt modelId="{25C35DDB-0110-48F0-97B3-C7928EB47243}" type="pres">
      <dgm:prSet presAssocID="{E4B71180-4CC9-4C23-8B1E-41964117A149}" presName="linNode" presStyleCnt="0"/>
      <dgm:spPr/>
    </dgm:pt>
    <dgm:pt modelId="{6A3C2917-C910-453A-87AD-D9DFA3C24787}" type="pres">
      <dgm:prSet presAssocID="{E4B71180-4CC9-4C23-8B1E-41964117A149}" presName="parentText" presStyleLbl="node1" presStyleIdx="2" presStyleCnt="4">
        <dgm:presLayoutVars>
          <dgm:chMax val="1"/>
          <dgm:bulletEnabled val="1"/>
        </dgm:presLayoutVars>
      </dgm:prSet>
      <dgm:spPr/>
      <dgm:t>
        <a:bodyPr/>
        <a:lstStyle/>
        <a:p>
          <a:endParaRPr lang="tr-TR"/>
        </a:p>
      </dgm:t>
    </dgm:pt>
    <dgm:pt modelId="{CCDA03E6-8171-438F-9D82-73DB571A3B74}" type="pres">
      <dgm:prSet presAssocID="{25FBFEDE-A8AB-4BC0-AB57-E102555736E0}" presName="sp" presStyleCnt="0"/>
      <dgm:spPr/>
    </dgm:pt>
    <dgm:pt modelId="{989FDD6F-0363-4D46-89D5-0AB1D683EAF7}" type="pres">
      <dgm:prSet presAssocID="{0ABB146B-4790-4F90-8D25-26DCC5071BF4}" presName="linNode" presStyleCnt="0"/>
      <dgm:spPr/>
    </dgm:pt>
    <dgm:pt modelId="{979697C7-E99E-4482-8F41-64156BA665DB}" type="pres">
      <dgm:prSet presAssocID="{0ABB146B-4790-4F90-8D25-26DCC5071BF4}" presName="parentText" presStyleLbl="node1" presStyleIdx="3" presStyleCnt="4">
        <dgm:presLayoutVars>
          <dgm:chMax val="1"/>
          <dgm:bulletEnabled val="1"/>
        </dgm:presLayoutVars>
      </dgm:prSet>
      <dgm:spPr/>
      <dgm:t>
        <a:bodyPr/>
        <a:lstStyle/>
        <a:p>
          <a:endParaRPr lang="tr-TR"/>
        </a:p>
      </dgm:t>
    </dgm:pt>
  </dgm:ptLst>
  <dgm:cxnLst>
    <dgm:cxn modelId="{67173681-2215-4E8C-AFD7-F2F01BDCEFA7}" type="presOf" srcId="{E4B71180-4CC9-4C23-8B1E-41964117A149}" destId="{6A3C2917-C910-453A-87AD-D9DFA3C24787}" srcOrd="0" destOrd="0" presId="urn:microsoft.com/office/officeart/2005/8/layout/vList5"/>
    <dgm:cxn modelId="{F2C6E1DC-4C22-4D5A-9FD1-26A101FF112A}" type="presOf" srcId="{F96E226B-AF34-42F1-AF91-D59789F6EE2B}" destId="{7EB13FB9-25CC-4285-BB6E-ABB138ED5EA3}" srcOrd="0" destOrd="0" presId="urn:microsoft.com/office/officeart/2005/8/layout/vList5"/>
    <dgm:cxn modelId="{8664AC49-D039-4932-A5D3-ECA1E205AF4A}" srcId="{7555CEBF-5016-49FD-866A-B9AF8CA3A70C}" destId="{E4B71180-4CC9-4C23-8B1E-41964117A149}" srcOrd="2" destOrd="0" parTransId="{DF3A67F5-0E99-4F86-9EE0-1EDE28A64B18}" sibTransId="{25FBFEDE-A8AB-4BC0-AB57-E102555736E0}"/>
    <dgm:cxn modelId="{08A1AE60-0043-4063-B330-F4D486C7219B}" srcId="{7555CEBF-5016-49FD-866A-B9AF8CA3A70C}" destId="{8FFDBCF5-7FAF-497F-8395-A68A1B981C94}" srcOrd="1" destOrd="0" parTransId="{03FF63A7-7CF2-42AD-A032-A503251AEE77}" sibTransId="{BCF0228F-9999-4FA0-84CE-1FE27E3B1F3A}"/>
    <dgm:cxn modelId="{5B0B0185-2DB2-4163-893B-F1B05DDDD9BA}" type="presOf" srcId="{8FFDBCF5-7FAF-497F-8395-A68A1B981C94}" destId="{FDD19A64-6C39-4C80-BCF1-D84B00CF4E56}" srcOrd="0" destOrd="0" presId="urn:microsoft.com/office/officeart/2005/8/layout/vList5"/>
    <dgm:cxn modelId="{393B0EE9-8E8C-4A85-98EC-5058944C2C9B}" type="presOf" srcId="{0ABB146B-4790-4F90-8D25-26DCC5071BF4}" destId="{979697C7-E99E-4482-8F41-64156BA665DB}" srcOrd="0" destOrd="0" presId="urn:microsoft.com/office/officeart/2005/8/layout/vList5"/>
    <dgm:cxn modelId="{8DA80466-09ED-49C6-B7DD-7C710485EB93}" srcId="{7555CEBF-5016-49FD-866A-B9AF8CA3A70C}" destId="{F96E226B-AF34-42F1-AF91-D59789F6EE2B}" srcOrd="0" destOrd="0" parTransId="{6BB2D5E7-8632-4103-881D-E9C3EB3619E1}" sibTransId="{6E7C5DC2-A67A-42C6-BF4C-A4111A34DA18}"/>
    <dgm:cxn modelId="{009E87AD-43B2-4F7B-90E8-A70631165116}" srcId="{7555CEBF-5016-49FD-866A-B9AF8CA3A70C}" destId="{0ABB146B-4790-4F90-8D25-26DCC5071BF4}" srcOrd="3" destOrd="0" parTransId="{5AE41863-8DB7-4B16-B311-3D4C39719B59}" sibTransId="{1E3BE41A-2C11-4265-8327-F27729E70277}"/>
    <dgm:cxn modelId="{A6259A77-EBF3-4D6C-A3E8-4AA7DE1C5AC3}" type="presOf" srcId="{7555CEBF-5016-49FD-866A-B9AF8CA3A70C}" destId="{258F1539-F0A2-4B64-BB27-1FBA00273AF2}" srcOrd="0" destOrd="0" presId="urn:microsoft.com/office/officeart/2005/8/layout/vList5"/>
    <dgm:cxn modelId="{782F562A-6439-4205-80A9-5020597FB2B6}" type="presParOf" srcId="{258F1539-F0A2-4B64-BB27-1FBA00273AF2}" destId="{9B3BAB7C-6014-4587-B162-086922473765}" srcOrd="0" destOrd="0" presId="urn:microsoft.com/office/officeart/2005/8/layout/vList5"/>
    <dgm:cxn modelId="{0E05B35C-A9AE-4638-A95D-90FC2D3E067D}" type="presParOf" srcId="{9B3BAB7C-6014-4587-B162-086922473765}" destId="{7EB13FB9-25CC-4285-BB6E-ABB138ED5EA3}" srcOrd="0" destOrd="0" presId="urn:microsoft.com/office/officeart/2005/8/layout/vList5"/>
    <dgm:cxn modelId="{DE51B1FE-34AC-44D0-9CFF-082E6C0FCE73}" type="presParOf" srcId="{258F1539-F0A2-4B64-BB27-1FBA00273AF2}" destId="{E6E7E326-DB7D-41B3-963C-4332C809938A}" srcOrd="1" destOrd="0" presId="urn:microsoft.com/office/officeart/2005/8/layout/vList5"/>
    <dgm:cxn modelId="{9EDBCCD8-37BC-4889-8652-04CD50E3A353}" type="presParOf" srcId="{258F1539-F0A2-4B64-BB27-1FBA00273AF2}" destId="{C82CA8D3-DB62-4333-A96F-C568801DB121}" srcOrd="2" destOrd="0" presId="urn:microsoft.com/office/officeart/2005/8/layout/vList5"/>
    <dgm:cxn modelId="{E18E104E-2F4A-4783-BA06-474EE3509FC1}" type="presParOf" srcId="{C82CA8D3-DB62-4333-A96F-C568801DB121}" destId="{FDD19A64-6C39-4C80-BCF1-D84B00CF4E56}" srcOrd="0" destOrd="0" presId="urn:microsoft.com/office/officeart/2005/8/layout/vList5"/>
    <dgm:cxn modelId="{B3AA0539-4614-409D-A9BB-FE5E90112C51}" type="presParOf" srcId="{258F1539-F0A2-4B64-BB27-1FBA00273AF2}" destId="{28309323-53B9-4623-9563-266562B8D948}" srcOrd="3" destOrd="0" presId="urn:microsoft.com/office/officeart/2005/8/layout/vList5"/>
    <dgm:cxn modelId="{117B8915-9D25-4EB2-8217-0F0E1FE57884}" type="presParOf" srcId="{258F1539-F0A2-4B64-BB27-1FBA00273AF2}" destId="{25C35DDB-0110-48F0-97B3-C7928EB47243}" srcOrd="4" destOrd="0" presId="urn:microsoft.com/office/officeart/2005/8/layout/vList5"/>
    <dgm:cxn modelId="{B28266BB-CBD4-437F-BC1E-3C1DC1C206CE}" type="presParOf" srcId="{25C35DDB-0110-48F0-97B3-C7928EB47243}" destId="{6A3C2917-C910-453A-87AD-D9DFA3C24787}" srcOrd="0" destOrd="0" presId="urn:microsoft.com/office/officeart/2005/8/layout/vList5"/>
    <dgm:cxn modelId="{BDD7F40A-78E3-434F-B1F9-43CBF71E9934}" type="presParOf" srcId="{258F1539-F0A2-4B64-BB27-1FBA00273AF2}" destId="{CCDA03E6-8171-438F-9D82-73DB571A3B74}" srcOrd="5" destOrd="0" presId="urn:microsoft.com/office/officeart/2005/8/layout/vList5"/>
    <dgm:cxn modelId="{51944463-BC71-4416-BBAF-4139FCF23287}" type="presParOf" srcId="{258F1539-F0A2-4B64-BB27-1FBA00273AF2}" destId="{989FDD6F-0363-4D46-89D5-0AB1D683EAF7}" srcOrd="6" destOrd="0" presId="urn:microsoft.com/office/officeart/2005/8/layout/vList5"/>
    <dgm:cxn modelId="{915F7DAE-DF71-4C98-B776-386E087BD97E}" type="presParOf" srcId="{989FDD6F-0363-4D46-89D5-0AB1D683EAF7}" destId="{979697C7-E99E-4482-8F41-64156BA665D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8C2AFF-9194-46C1-B159-9C3ED8932B22}"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tr-TR"/>
        </a:p>
      </dgm:t>
    </dgm:pt>
    <dgm:pt modelId="{4C0AA5DB-BD2C-461F-82F4-2F014EF0DAE7}">
      <dgm:prSet phldrT="[Metin]"/>
      <dgm:spPr/>
      <dgm:t>
        <a:bodyPr/>
        <a:lstStyle/>
        <a:p>
          <a:r>
            <a:rPr lang="tr-TR" dirty="0"/>
            <a:t>Toplumsal</a:t>
          </a:r>
        </a:p>
      </dgm:t>
    </dgm:pt>
    <dgm:pt modelId="{CCB20562-9B9F-4700-A065-FC3C1D86ACFF}" type="parTrans" cxnId="{81B17EE5-3F1E-4A94-85B1-281773C06413}">
      <dgm:prSet/>
      <dgm:spPr/>
      <dgm:t>
        <a:bodyPr/>
        <a:lstStyle/>
        <a:p>
          <a:endParaRPr lang="tr-TR"/>
        </a:p>
      </dgm:t>
    </dgm:pt>
    <dgm:pt modelId="{E4B2EF67-B4B4-4754-9D7F-F24C5E353B66}" type="sibTrans" cxnId="{81B17EE5-3F1E-4A94-85B1-281773C06413}">
      <dgm:prSet/>
      <dgm:spPr/>
      <dgm:t>
        <a:bodyPr/>
        <a:lstStyle/>
        <a:p>
          <a:endParaRPr lang="tr-TR"/>
        </a:p>
      </dgm:t>
    </dgm:pt>
    <dgm:pt modelId="{8945FEAB-E102-4F04-9E14-FB3A92127972}">
      <dgm:prSet phldrT="[Metin]"/>
      <dgm:spPr/>
      <dgm:t>
        <a:bodyPr/>
        <a:lstStyle/>
        <a:p>
          <a:r>
            <a:rPr lang="tr-TR" dirty="0"/>
            <a:t>Çevresel</a:t>
          </a:r>
        </a:p>
      </dgm:t>
    </dgm:pt>
    <dgm:pt modelId="{0E471635-5AB7-437D-B401-5DCCE16B00E2}" type="parTrans" cxnId="{A32087DD-BB9B-43D1-BCF4-FD6D50F19D6E}">
      <dgm:prSet/>
      <dgm:spPr/>
      <dgm:t>
        <a:bodyPr/>
        <a:lstStyle/>
        <a:p>
          <a:endParaRPr lang="tr-TR"/>
        </a:p>
      </dgm:t>
    </dgm:pt>
    <dgm:pt modelId="{FB0BC304-B1DE-42A3-A9DA-6F74475A3409}" type="sibTrans" cxnId="{A32087DD-BB9B-43D1-BCF4-FD6D50F19D6E}">
      <dgm:prSet/>
      <dgm:spPr/>
      <dgm:t>
        <a:bodyPr/>
        <a:lstStyle/>
        <a:p>
          <a:endParaRPr lang="tr-TR"/>
        </a:p>
      </dgm:t>
    </dgm:pt>
    <dgm:pt modelId="{C65E88D9-F124-4543-BD66-10FC92501FD1}">
      <dgm:prSet phldrT="[Metin]"/>
      <dgm:spPr/>
      <dgm:t>
        <a:bodyPr/>
        <a:lstStyle/>
        <a:p>
          <a:r>
            <a:rPr lang="tr-TR" dirty="0"/>
            <a:t>İlişkisel</a:t>
          </a:r>
        </a:p>
      </dgm:t>
    </dgm:pt>
    <dgm:pt modelId="{7FAAADF2-FFB1-4747-8E65-1775547B6EA6}" type="parTrans" cxnId="{5F7801ED-C37F-4FF7-9EB2-C5A966CD1E64}">
      <dgm:prSet/>
      <dgm:spPr/>
      <dgm:t>
        <a:bodyPr/>
        <a:lstStyle/>
        <a:p>
          <a:endParaRPr lang="tr-TR"/>
        </a:p>
      </dgm:t>
    </dgm:pt>
    <dgm:pt modelId="{3B7EAFD1-80F9-4BFD-B729-BC6B78909AE5}" type="sibTrans" cxnId="{5F7801ED-C37F-4FF7-9EB2-C5A966CD1E64}">
      <dgm:prSet/>
      <dgm:spPr/>
      <dgm:t>
        <a:bodyPr/>
        <a:lstStyle/>
        <a:p>
          <a:endParaRPr lang="tr-TR"/>
        </a:p>
      </dgm:t>
    </dgm:pt>
    <dgm:pt modelId="{2BE5C280-44CE-4910-B3E2-C88306CD6B9C}">
      <dgm:prSet phldrT="[Metin]"/>
      <dgm:spPr/>
      <dgm:t>
        <a:bodyPr/>
        <a:lstStyle/>
        <a:p>
          <a:r>
            <a:rPr lang="tr-TR" dirty="0"/>
            <a:t>Kişisel</a:t>
          </a:r>
        </a:p>
      </dgm:t>
    </dgm:pt>
    <dgm:pt modelId="{E13AE089-49A7-4CCC-8B0E-580AC593DFD5}" type="parTrans" cxnId="{94BBBC17-ED29-4B7D-8712-1CE0B55A9AD5}">
      <dgm:prSet/>
      <dgm:spPr/>
      <dgm:t>
        <a:bodyPr/>
        <a:lstStyle/>
        <a:p>
          <a:endParaRPr lang="tr-TR"/>
        </a:p>
      </dgm:t>
    </dgm:pt>
    <dgm:pt modelId="{15998F91-341F-45AE-8307-2AC23F6E30EB}" type="sibTrans" cxnId="{94BBBC17-ED29-4B7D-8712-1CE0B55A9AD5}">
      <dgm:prSet/>
      <dgm:spPr/>
      <dgm:t>
        <a:bodyPr/>
        <a:lstStyle/>
        <a:p>
          <a:endParaRPr lang="tr-TR"/>
        </a:p>
      </dgm:t>
    </dgm:pt>
    <dgm:pt modelId="{456D2237-1F1F-4581-9C15-587DD77D1CFC}" type="pres">
      <dgm:prSet presAssocID="{538C2AFF-9194-46C1-B159-9C3ED8932B22}" presName="Name0" presStyleCnt="0">
        <dgm:presLayoutVars>
          <dgm:chMax val="7"/>
          <dgm:resizeHandles val="exact"/>
        </dgm:presLayoutVars>
      </dgm:prSet>
      <dgm:spPr/>
      <dgm:t>
        <a:bodyPr/>
        <a:lstStyle/>
        <a:p>
          <a:endParaRPr lang="tr-TR"/>
        </a:p>
      </dgm:t>
    </dgm:pt>
    <dgm:pt modelId="{F0F6F35D-AA1C-458E-8FE5-42B5E692DC72}" type="pres">
      <dgm:prSet presAssocID="{538C2AFF-9194-46C1-B159-9C3ED8932B22}" presName="comp1" presStyleCnt="0"/>
      <dgm:spPr/>
    </dgm:pt>
    <dgm:pt modelId="{83BBD6FF-F3F1-4C14-AEED-0A2CA349601D}" type="pres">
      <dgm:prSet presAssocID="{538C2AFF-9194-46C1-B159-9C3ED8932B22}" presName="circle1" presStyleLbl="node1" presStyleIdx="0" presStyleCnt="4"/>
      <dgm:spPr/>
      <dgm:t>
        <a:bodyPr/>
        <a:lstStyle/>
        <a:p>
          <a:endParaRPr lang="tr-TR"/>
        </a:p>
      </dgm:t>
    </dgm:pt>
    <dgm:pt modelId="{96E2B501-62E0-46A0-9AA4-44E5F5A52789}" type="pres">
      <dgm:prSet presAssocID="{538C2AFF-9194-46C1-B159-9C3ED8932B22}" presName="c1text" presStyleLbl="node1" presStyleIdx="0" presStyleCnt="4">
        <dgm:presLayoutVars>
          <dgm:bulletEnabled val="1"/>
        </dgm:presLayoutVars>
      </dgm:prSet>
      <dgm:spPr/>
      <dgm:t>
        <a:bodyPr/>
        <a:lstStyle/>
        <a:p>
          <a:endParaRPr lang="tr-TR"/>
        </a:p>
      </dgm:t>
    </dgm:pt>
    <dgm:pt modelId="{534C7C6F-6CFE-4EFD-9ABA-8FC948CE41EB}" type="pres">
      <dgm:prSet presAssocID="{538C2AFF-9194-46C1-B159-9C3ED8932B22}" presName="comp2" presStyleCnt="0"/>
      <dgm:spPr/>
    </dgm:pt>
    <dgm:pt modelId="{AFBF0409-5858-42B5-9920-83AFF5B64D85}" type="pres">
      <dgm:prSet presAssocID="{538C2AFF-9194-46C1-B159-9C3ED8932B22}" presName="circle2" presStyleLbl="node1" presStyleIdx="1" presStyleCnt="4"/>
      <dgm:spPr/>
      <dgm:t>
        <a:bodyPr/>
        <a:lstStyle/>
        <a:p>
          <a:endParaRPr lang="tr-TR"/>
        </a:p>
      </dgm:t>
    </dgm:pt>
    <dgm:pt modelId="{FB1F63CD-09D8-4BFF-998B-72FE8A3459AD}" type="pres">
      <dgm:prSet presAssocID="{538C2AFF-9194-46C1-B159-9C3ED8932B22}" presName="c2text" presStyleLbl="node1" presStyleIdx="1" presStyleCnt="4">
        <dgm:presLayoutVars>
          <dgm:bulletEnabled val="1"/>
        </dgm:presLayoutVars>
      </dgm:prSet>
      <dgm:spPr/>
      <dgm:t>
        <a:bodyPr/>
        <a:lstStyle/>
        <a:p>
          <a:endParaRPr lang="tr-TR"/>
        </a:p>
      </dgm:t>
    </dgm:pt>
    <dgm:pt modelId="{10A8A3D2-D65D-4909-9B31-EA9E40E49D6C}" type="pres">
      <dgm:prSet presAssocID="{538C2AFF-9194-46C1-B159-9C3ED8932B22}" presName="comp3" presStyleCnt="0"/>
      <dgm:spPr/>
    </dgm:pt>
    <dgm:pt modelId="{42166177-025E-48DD-9A70-8DB319A1EC7A}" type="pres">
      <dgm:prSet presAssocID="{538C2AFF-9194-46C1-B159-9C3ED8932B22}" presName="circle3" presStyleLbl="node1" presStyleIdx="2" presStyleCnt="4"/>
      <dgm:spPr/>
      <dgm:t>
        <a:bodyPr/>
        <a:lstStyle/>
        <a:p>
          <a:endParaRPr lang="tr-TR"/>
        </a:p>
      </dgm:t>
    </dgm:pt>
    <dgm:pt modelId="{1AAC367F-9D31-4B97-81D7-F13C30E61E77}" type="pres">
      <dgm:prSet presAssocID="{538C2AFF-9194-46C1-B159-9C3ED8932B22}" presName="c3text" presStyleLbl="node1" presStyleIdx="2" presStyleCnt="4">
        <dgm:presLayoutVars>
          <dgm:bulletEnabled val="1"/>
        </dgm:presLayoutVars>
      </dgm:prSet>
      <dgm:spPr/>
      <dgm:t>
        <a:bodyPr/>
        <a:lstStyle/>
        <a:p>
          <a:endParaRPr lang="tr-TR"/>
        </a:p>
      </dgm:t>
    </dgm:pt>
    <dgm:pt modelId="{578AFE56-C81A-4DD3-95CA-51A7CBEA1ECC}" type="pres">
      <dgm:prSet presAssocID="{538C2AFF-9194-46C1-B159-9C3ED8932B22}" presName="comp4" presStyleCnt="0"/>
      <dgm:spPr/>
    </dgm:pt>
    <dgm:pt modelId="{E5B11AD2-9403-4F9D-A14E-26F11551B6C5}" type="pres">
      <dgm:prSet presAssocID="{538C2AFF-9194-46C1-B159-9C3ED8932B22}" presName="circle4" presStyleLbl="node1" presStyleIdx="3" presStyleCnt="4"/>
      <dgm:spPr/>
      <dgm:t>
        <a:bodyPr/>
        <a:lstStyle/>
        <a:p>
          <a:endParaRPr lang="tr-TR"/>
        </a:p>
      </dgm:t>
    </dgm:pt>
    <dgm:pt modelId="{59B070A0-7DF7-4F91-BB82-1C2693F99EA1}" type="pres">
      <dgm:prSet presAssocID="{538C2AFF-9194-46C1-B159-9C3ED8932B22}" presName="c4text" presStyleLbl="node1" presStyleIdx="3" presStyleCnt="4">
        <dgm:presLayoutVars>
          <dgm:bulletEnabled val="1"/>
        </dgm:presLayoutVars>
      </dgm:prSet>
      <dgm:spPr/>
      <dgm:t>
        <a:bodyPr/>
        <a:lstStyle/>
        <a:p>
          <a:endParaRPr lang="tr-TR"/>
        </a:p>
      </dgm:t>
    </dgm:pt>
  </dgm:ptLst>
  <dgm:cxnLst>
    <dgm:cxn modelId="{7CA5F4DD-8069-4E8A-96DB-BC048C7CFB06}" type="presOf" srcId="{8945FEAB-E102-4F04-9E14-FB3A92127972}" destId="{AFBF0409-5858-42B5-9920-83AFF5B64D85}" srcOrd="0" destOrd="0" presId="urn:microsoft.com/office/officeart/2005/8/layout/venn2"/>
    <dgm:cxn modelId="{21B7E01C-0D73-41D2-8EA1-7E9C66F87880}" type="presOf" srcId="{C65E88D9-F124-4543-BD66-10FC92501FD1}" destId="{42166177-025E-48DD-9A70-8DB319A1EC7A}" srcOrd="0" destOrd="0" presId="urn:microsoft.com/office/officeart/2005/8/layout/venn2"/>
    <dgm:cxn modelId="{82156685-71BA-4C37-BBCD-729C80796E35}" type="presOf" srcId="{4C0AA5DB-BD2C-461F-82F4-2F014EF0DAE7}" destId="{96E2B501-62E0-46A0-9AA4-44E5F5A52789}" srcOrd="1" destOrd="0" presId="urn:microsoft.com/office/officeart/2005/8/layout/venn2"/>
    <dgm:cxn modelId="{0FC19528-DC29-4F87-8066-0528874AA4F0}" type="presOf" srcId="{4C0AA5DB-BD2C-461F-82F4-2F014EF0DAE7}" destId="{83BBD6FF-F3F1-4C14-AEED-0A2CA349601D}" srcOrd="0" destOrd="0" presId="urn:microsoft.com/office/officeart/2005/8/layout/venn2"/>
    <dgm:cxn modelId="{89D19C6C-C027-4C7D-A802-6BDD442FB07A}" type="presOf" srcId="{2BE5C280-44CE-4910-B3E2-C88306CD6B9C}" destId="{59B070A0-7DF7-4F91-BB82-1C2693F99EA1}" srcOrd="1" destOrd="0" presId="urn:microsoft.com/office/officeart/2005/8/layout/venn2"/>
    <dgm:cxn modelId="{F0BE9405-09EE-4A2D-A28E-C1C1AC92D89C}" type="presOf" srcId="{2BE5C280-44CE-4910-B3E2-C88306CD6B9C}" destId="{E5B11AD2-9403-4F9D-A14E-26F11551B6C5}" srcOrd="0" destOrd="0" presId="urn:microsoft.com/office/officeart/2005/8/layout/venn2"/>
    <dgm:cxn modelId="{29B734C0-7BB5-4EA3-B34B-9239CD595F79}" type="presOf" srcId="{C65E88D9-F124-4543-BD66-10FC92501FD1}" destId="{1AAC367F-9D31-4B97-81D7-F13C30E61E77}" srcOrd="1" destOrd="0" presId="urn:microsoft.com/office/officeart/2005/8/layout/venn2"/>
    <dgm:cxn modelId="{A32087DD-BB9B-43D1-BCF4-FD6D50F19D6E}" srcId="{538C2AFF-9194-46C1-B159-9C3ED8932B22}" destId="{8945FEAB-E102-4F04-9E14-FB3A92127972}" srcOrd="1" destOrd="0" parTransId="{0E471635-5AB7-437D-B401-5DCCE16B00E2}" sibTransId="{FB0BC304-B1DE-42A3-A9DA-6F74475A3409}"/>
    <dgm:cxn modelId="{42EB3C7A-6B30-4C6B-B5AE-7F4546149D1E}" type="presOf" srcId="{8945FEAB-E102-4F04-9E14-FB3A92127972}" destId="{FB1F63CD-09D8-4BFF-998B-72FE8A3459AD}" srcOrd="1" destOrd="0" presId="urn:microsoft.com/office/officeart/2005/8/layout/venn2"/>
    <dgm:cxn modelId="{94BBBC17-ED29-4B7D-8712-1CE0B55A9AD5}" srcId="{538C2AFF-9194-46C1-B159-9C3ED8932B22}" destId="{2BE5C280-44CE-4910-B3E2-C88306CD6B9C}" srcOrd="3" destOrd="0" parTransId="{E13AE089-49A7-4CCC-8B0E-580AC593DFD5}" sibTransId="{15998F91-341F-45AE-8307-2AC23F6E30EB}"/>
    <dgm:cxn modelId="{A2EE898E-361F-42F4-AB86-A3AD21829F96}" type="presOf" srcId="{538C2AFF-9194-46C1-B159-9C3ED8932B22}" destId="{456D2237-1F1F-4581-9C15-587DD77D1CFC}" srcOrd="0" destOrd="0" presId="urn:microsoft.com/office/officeart/2005/8/layout/venn2"/>
    <dgm:cxn modelId="{81B17EE5-3F1E-4A94-85B1-281773C06413}" srcId="{538C2AFF-9194-46C1-B159-9C3ED8932B22}" destId="{4C0AA5DB-BD2C-461F-82F4-2F014EF0DAE7}" srcOrd="0" destOrd="0" parTransId="{CCB20562-9B9F-4700-A065-FC3C1D86ACFF}" sibTransId="{E4B2EF67-B4B4-4754-9D7F-F24C5E353B66}"/>
    <dgm:cxn modelId="{5F7801ED-C37F-4FF7-9EB2-C5A966CD1E64}" srcId="{538C2AFF-9194-46C1-B159-9C3ED8932B22}" destId="{C65E88D9-F124-4543-BD66-10FC92501FD1}" srcOrd="2" destOrd="0" parTransId="{7FAAADF2-FFB1-4747-8E65-1775547B6EA6}" sibTransId="{3B7EAFD1-80F9-4BFD-B729-BC6B78909AE5}"/>
    <dgm:cxn modelId="{39454139-0CE7-40FE-85F8-A8E30813C0F0}" type="presParOf" srcId="{456D2237-1F1F-4581-9C15-587DD77D1CFC}" destId="{F0F6F35D-AA1C-458E-8FE5-42B5E692DC72}" srcOrd="0" destOrd="0" presId="urn:microsoft.com/office/officeart/2005/8/layout/venn2"/>
    <dgm:cxn modelId="{C5742AA6-8329-4202-A955-284421E8A006}" type="presParOf" srcId="{F0F6F35D-AA1C-458E-8FE5-42B5E692DC72}" destId="{83BBD6FF-F3F1-4C14-AEED-0A2CA349601D}" srcOrd="0" destOrd="0" presId="urn:microsoft.com/office/officeart/2005/8/layout/venn2"/>
    <dgm:cxn modelId="{5AA2845F-EAA7-4311-8299-C76A7BED6148}" type="presParOf" srcId="{F0F6F35D-AA1C-458E-8FE5-42B5E692DC72}" destId="{96E2B501-62E0-46A0-9AA4-44E5F5A52789}" srcOrd="1" destOrd="0" presId="urn:microsoft.com/office/officeart/2005/8/layout/venn2"/>
    <dgm:cxn modelId="{F6216876-38A8-4C11-A737-707F62927A05}" type="presParOf" srcId="{456D2237-1F1F-4581-9C15-587DD77D1CFC}" destId="{534C7C6F-6CFE-4EFD-9ABA-8FC948CE41EB}" srcOrd="1" destOrd="0" presId="urn:microsoft.com/office/officeart/2005/8/layout/venn2"/>
    <dgm:cxn modelId="{14E88A51-F2FF-4FC1-9DAA-A8EF7D11F314}" type="presParOf" srcId="{534C7C6F-6CFE-4EFD-9ABA-8FC948CE41EB}" destId="{AFBF0409-5858-42B5-9920-83AFF5B64D85}" srcOrd="0" destOrd="0" presId="urn:microsoft.com/office/officeart/2005/8/layout/venn2"/>
    <dgm:cxn modelId="{35624566-BAFD-4ED8-B327-5E1616133874}" type="presParOf" srcId="{534C7C6F-6CFE-4EFD-9ABA-8FC948CE41EB}" destId="{FB1F63CD-09D8-4BFF-998B-72FE8A3459AD}" srcOrd="1" destOrd="0" presId="urn:microsoft.com/office/officeart/2005/8/layout/venn2"/>
    <dgm:cxn modelId="{9B561BDD-68AD-4F26-9F80-DC81056DEF51}" type="presParOf" srcId="{456D2237-1F1F-4581-9C15-587DD77D1CFC}" destId="{10A8A3D2-D65D-4909-9B31-EA9E40E49D6C}" srcOrd="2" destOrd="0" presId="urn:microsoft.com/office/officeart/2005/8/layout/venn2"/>
    <dgm:cxn modelId="{7FC035A2-9B9C-43C2-88F2-6E5BB3B99785}" type="presParOf" srcId="{10A8A3D2-D65D-4909-9B31-EA9E40E49D6C}" destId="{42166177-025E-48DD-9A70-8DB319A1EC7A}" srcOrd="0" destOrd="0" presId="urn:microsoft.com/office/officeart/2005/8/layout/venn2"/>
    <dgm:cxn modelId="{F235F1F3-9237-4A57-A86B-919A5E7C462B}" type="presParOf" srcId="{10A8A3D2-D65D-4909-9B31-EA9E40E49D6C}" destId="{1AAC367F-9D31-4B97-81D7-F13C30E61E77}" srcOrd="1" destOrd="0" presId="urn:microsoft.com/office/officeart/2005/8/layout/venn2"/>
    <dgm:cxn modelId="{765F8CD9-3CFF-4C06-AEAE-13FAD4A78F63}" type="presParOf" srcId="{456D2237-1F1F-4581-9C15-587DD77D1CFC}" destId="{578AFE56-C81A-4DD3-95CA-51A7CBEA1ECC}" srcOrd="3" destOrd="0" presId="urn:microsoft.com/office/officeart/2005/8/layout/venn2"/>
    <dgm:cxn modelId="{90F1AF12-7C42-4754-9C8B-FDF85719DC57}" type="presParOf" srcId="{578AFE56-C81A-4DD3-95CA-51A7CBEA1ECC}" destId="{E5B11AD2-9403-4F9D-A14E-26F11551B6C5}" srcOrd="0" destOrd="0" presId="urn:microsoft.com/office/officeart/2005/8/layout/venn2"/>
    <dgm:cxn modelId="{272FDE02-1687-4BA1-BC70-19AD70C5BE3F}" type="presParOf" srcId="{578AFE56-C81A-4DD3-95CA-51A7CBEA1ECC}" destId="{59B070A0-7DF7-4F91-BB82-1C2693F99EA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D7B8E-94C4-44B3-A2C2-90A09E00E1F7}" type="doc">
      <dgm:prSet loTypeId="urn:microsoft.com/office/officeart/2005/8/layout/hList3" loCatId="list" qsTypeId="urn:microsoft.com/office/officeart/2005/8/quickstyle/simple3" qsCatId="simple" csTypeId="urn:microsoft.com/office/officeart/2005/8/colors/accent2_5" csCatId="accent2" phldr="1"/>
      <dgm:spPr/>
      <dgm:t>
        <a:bodyPr/>
        <a:lstStyle/>
        <a:p>
          <a:endParaRPr lang="tr-TR"/>
        </a:p>
      </dgm:t>
    </dgm:pt>
    <dgm:pt modelId="{A8B2FE7D-CB28-46D9-9105-18C82332B01B}">
      <dgm:prSet/>
      <dgm:spPr/>
      <dgm:t>
        <a:bodyPr/>
        <a:lstStyle/>
        <a:p>
          <a:r>
            <a:rPr lang="tr-TR">
              <a:solidFill>
                <a:schemeClr val="bg1"/>
              </a:solidFill>
              <a:latin typeface="+mn-lt"/>
              <a:ea typeface="+mn-ea"/>
              <a:cs typeface="+mn-cs"/>
            </a:rPr>
            <a:t>Çocuk istismarı ve ihmali farklı alanlardaki pek çok faktörün karmaşık etkileşiminin sonucu olarak ortaya çıkmaktadır. </a:t>
          </a:r>
          <a:endParaRPr lang="tr-TR" dirty="0">
            <a:solidFill>
              <a:schemeClr val="bg1"/>
            </a:solidFill>
          </a:endParaRPr>
        </a:p>
      </dgm:t>
    </dgm:pt>
    <dgm:pt modelId="{56CBD9CC-728B-46C5-808B-F7E9E60170C8}" type="sibTrans" cxnId="{59E19118-5638-4F1C-8993-A589B5D3ED7C}">
      <dgm:prSet/>
      <dgm:spPr/>
      <dgm:t>
        <a:bodyPr/>
        <a:lstStyle/>
        <a:p>
          <a:endParaRPr lang="tr-TR"/>
        </a:p>
      </dgm:t>
    </dgm:pt>
    <dgm:pt modelId="{BCDB9462-42BA-48DE-8EE4-EDF8FD05F89D}" type="parTrans" cxnId="{59E19118-5638-4F1C-8993-A589B5D3ED7C}">
      <dgm:prSet/>
      <dgm:spPr/>
      <dgm:t>
        <a:bodyPr/>
        <a:lstStyle/>
        <a:p>
          <a:endParaRPr lang="tr-TR"/>
        </a:p>
      </dgm:t>
    </dgm:pt>
    <dgm:pt modelId="{A836CF09-F427-486A-BA65-088B02D42D56}">
      <dgm:prSet custT="1"/>
      <dgm:spPr/>
      <dgm:t>
        <a:bodyPr/>
        <a:lstStyle/>
        <a:p>
          <a:r>
            <a:rPr lang="tr-TR" sz="4000" dirty="0">
              <a:solidFill>
                <a:schemeClr val="tx1"/>
              </a:solidFill>
              <a:latin typeface="+mn-lt"/>
              <a:ea typeface="+mn-ea"/>
              <a:cs typeface="+mn-cs"/>
            </a:rPr>
            <a:t>Risk faktörü olarak kabul edilen durumlar hizmet ve müdahale için öncelik taşır. </a:t>
          </a:r>
          <a:endParaRPr lang="tr-TR" sz="4000" dirty="0"/>
        </a:p>
      </dgm:t>
    </dgm:pt>
    <dgm:pt modelId="{761DF3E8-4F76-4F8F-A1DA-98883CEB9EB1}" type="parTrans" cxnId="{8BF5B4E7-1030-4458-8114-37EDCE0E118F}">
      <dgm:prSet/>
      <dgm:spPr/>
    </dgm:pt>
    <dgm:pt modelId="{D064873C-9632-4A45-A749-C683B5192696}" type="sibTrans" cxnId="{8BF5B4E7-1030-4458-8114-37EDCE0E118F}">
      <dgm:prSet/>
      <dgm:spPr/>
    </dgm:pt>
    <dgm:pt modelId="{5C394B83-DABA-4522-A1D2-F1CE1E6F6F79}" type="pres">
      <dgm:prSet presAssocID="{F0DD7B8E-94C4-44B3-A2C2-90A09E00E1F7}" presName="composite" presStyleCnt="0">
        <dgm:presLayoutVars>
          <dgm:chMax val="1"/>
          <dgm:dir/>
          <dgm:resizeHandles val="exact"/>
        </dgm:presLayoutVars>
      </dgm:prSet>
      <dgm:spPr/>
      <dgm:t>
        <a:bodyPr/>
        <a:lstStyle/>
        <a:p>
          <a:endParaRPr lang="tr-TR"/>
        </a:p>
      </dgm:t>
    </dgm:pt>
    <dgm:pt modelId="{F0446C51-A6CF-4A48-8027-A937B7DF6D53}" type="pres">
      <dgm:prSet presAssocID="{A8B2FE7D-CB28-46D9-9105-18C82332B01B}" presName="roof" presStyleLbl="dkBgShp" presStyleIdx="0" presStyleCnt="2"/>
      <dgm:spPr/>
      <dgm:t>
        <a:bodyPr/>
        <a:lstStyle/>
        <a:p>
          <a:endParaRPr lang="tr-TR"/>
        </a:p>
      </dgm:t>
    </dgm:pt>
    <dgm:pt modelId="{ABD158FB-8349-41F1-85D5-84012BE5CFFD}" type="pres">
      <dgm:prSet presAssocID="{A8B2FE7D-CB28-46D9-9105-18C82332B01B}" presName="pillars" presStyleCnt="0"/>
      <dgm:spPr/>
    </dgm:pt>
    <dgm:pt modelId="{484EAF94-6654-42A3-8698-965B77FC46B8}" type="pres">
      <dgm:prSet presAssocID="{A8B2FE7D-CB28-46D9-9105-18C82332B01B}" presName="pillar1" presStyleLbl="node1" presStyleIdx="0" presStyleCnt="1" custScaleY="103762">
        <dgm:presLayoutVars>
          <dgm:bulletEnabled val="1"/>
        </dgm:presLayoutVars>
      </dgm:prSet>
      <dgm:spPr/>
      <dgm:t>
        <a:bodyPr/>
        <a:lstStyle/>
        <a:p>
          <a:endParaRPr lang="tr-TR"/>
        </a:p>
      </dgm:t>
    </dgm:pt>
    <dgm:pt modelId="{FC918354-CB4E-4931-B482-F78155D4444F}" type="pres">
      <dgm:prSet presAssocID="{A8B2FE7D-CB28-46D9-9105-18C82332B01B}" presName="base" presStyleLbl="dkBgShp" presStyleIdx="1" presStyleCnt="2" custFlipVert="1" custScaleY="16928"/>
      <dgm:spPr/>
    </dgm:pt>
  </dgm:ptLst>
  <dgm:cxnLst>
    <dgm:cxn modelId="{59E19118-5638-4F1C-8993-A589B5D3ED7C}" srcId="{F0DD7B8E-94C4-44B3-A2C2-90A09E00E1F7}" destId="{A8B2FE7D-CB28-46D9-9105-18C82332B01B}" srcOrd="0" destOrd="0" parTransId="{BCDB9462-42BA-48DE-8EE4-EDF8FD05F89D}" sibTransId="{56CBD9CC-728B-46C5-808B-F7E9E60170C8}"/>
    <dgm:cxn modelId="{AFF2BC14-47AB-4741-983F-E07AA6A23001}" type="presOf" srcId="{F0DD7B8E-94C4-44B3-A2C2-90A09E00E1F7}" destId="{5C394B83-DABA-4522-A1D2-F1CE1E6F6F79}" srcOrd="0" destOrd="0" presId="urn:microsoft.com/office/officeart/2005/8/layout/hList3"/>
    <dgm:cxn modelId="{6A0162CC-C6BA-4886-80AF-C6B64CCB4AB6}" type="presOf" srcId="{A8B2FE7D-CB28-46D9-9105-18C82332B01B}" destId="{F0446C51-A6CF-4A48-8027-A937B7DF6D53}" srcOrd="0" destOrd="0" presId="urn:microsoft.com/office/officeart/2005/8/layout/hList3"/>
    <dgm:cxn modelId="{9F26BB9C-5D94-463E-910C-2D2D5A97826F}" type="presOf" srcId="{A836CF09-F427-486A-BA65-088B02D42D56}" destId="{484EAF94-6654-42A3-8698-965B77FC46B8}" srcOrd="0" destOrd="0" presId="urn:microsoft.com/office/officeart/2005/8/layout/hList3"/>
    <dgm:cxn modelId="{8BF5B4E7-1030-4458-8114-37EDCE0E118F}" srcId="{A8B2FE7D-CB28-46D9-9105-18C82332B01B}" destId="{A836CF09-F427-486A-BA65-088B02D42D56}" srcOrd="0" destOrd="0" parTransId="{761DF3E8-4F76-4F8F-A1DA-98883CEB9EB1}" sibTransId="{D064873C-9632-4A45-A749-C683B5192696}"/>
    <dgm:cxn modelId="{05776855-A0D7-4152-B900-AEA242540186}" type="presParOf" srcId="{5C394B83-DABA-4522-A1D2-F1CE1E6F6F79}" destId="{F0446C51-A6CF-4A48-8027-A937B7DF6D53}" srcOrd="0" destOrd="0" presId="urn:microsoft.com/office/officeart/2005/8/layout/hList3"/>
    <dgm:cxn modelId="{9120260A-D3CD-4899-B287-B651A476188C}" type="presParOf" srcId="{5C394B83-DABA-4522-A1D2-F1CE1E6F6F79}" destId="{ABD158FB-8349-41F1-85D5-84012BE5CFFD}" srcOrd="1" destOrd="0" presId="urn:microsoft.com/office/officeart/2005/8/layout/hList3"/>
    <dgm:cxn modelId="{A4A76202-5825-4367-A145-36256C1C64B4}" type="presParOf" srcId="{ABD158FB-8349-41F1-85D5-84012BE5CFFD}" destId="{484EAF94-6654-42A3-8698-965B77FC46B8}" srcOrd="0" destOrd="0" presId="urn:microsoft.com/office/officeart/2005/8/layout/hList3"/>
    <dgm:cxn modelId="{AABB02CD-0DEE-4984-BCF3-E40202787496}" type="presParOf" srcId="{5C394B83-DABA-4522-A1D2-F1CE1E6F6F79}" destId="{FC918354-CB4E-4931-B482-F78155D444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55CEBF-5016-49FD-866A-B9AF8CA3A70C}"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tr-TR"/>
        </a:p>
      </dgm:t>
    </dgm:pt>
    <dgm:pt modelId="{F96E226B-AF34-42F1-AF91-D59789F6EE2B}">
      <dgm:prSet phldrT="[Text]"/>
      <dgm:spPr/>
      <dgm:t>
        <a:bodyPr/>
        <a:lstStyle/>
        <a:p>
          <a:r>
            <a:rPr lang="tr-TR" dirty="0" smtClean="0"/>
            <a:t>Cinsel İstismar</a:t>
          </a:r>
          <a:endParaRPr lang="tr-TR" dirty="0"/>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EC79C346-3B5B-4A35-A14B-A3B7350B907E}">
      <dgm:prSet phldrT="[Text]"/>
      <dgm:spPr/>
      <dgm:t>
        <a:bodyPr/>
        <a:lstStyle/>
        <a:p>
          <a:r>
            <a:rPr lang="tr-TR" dirty="0" smtClean="0"/>
            <a:t>Çocuğun tam olarak anlayamadığı,  onay vermesinin mümkün olamayacağı,  gelişimsel olarak hazır olmadığı ya da  toplumun yasalarına, sosyal normlarına aykırı olacak şekilde bir cinsel etkinliğe dahil edilmesidir. </a:t>
          </a:r>
          <a:endParaRPr lang="tr-TR" dirty="0"/>
        </a:p>
      </dgm:t>
    </dgm:pt>
    <dgm:pt modelId="{A1BFDDC5-5868-4B4B-9EF7-AC13B4DA4854}" type="parTrans" cxnId="{F495830E-2639-4BFA-93F1-E8E8C43FAE61}">
      <dgm:prSet/>
      <dgm:spPr/>
      <dgm:t>
        <a:bodyPr/>
        <a:lstStyle/>
        <a:p>
          <a:endParaRPr lang="tr-TR"/>
        </a:p>
      </dgm:t>
    </dgm:pt>
    <dgm:pt modelId="{CC85129E-F6B8-4329-906C-650F360AEA7E}" type="sibTrans" cxnId="{F495830E-2639-4BFA-93F1-E8E8C43FAE61}">
      <dgm:prSet/>
      <dgm:spPr/>
      <dgm:t>
        <a:bodyPr/>
        <a:lstStyle/>
        <a:p>
          <a:endParaRPr lang="tr-TR"/>
        </a:p>
      </dgm:t>
    </dgm:pt>
    <dgm:pt modelId="{258F1539-F0A2-4B64-BB27-1FBA00273AF2}" type="pres">
      <dgm:prSet presAssocID="{7555CEBF-5016-49FD-866A-B9AF8CA3A70C}" presName="Name0" presStyleCnt="0">
        <dgm:presLayoutVars>
          <dgm:dir/>
          <dgm:animLvl val="lvl"/>
          <dgm:resizeHandles val="exact"/>
        </dgm:presLayoutVars>
      </dgm:prSet>
      <dgm:spPr/>
      <dgm:t>
        <a:bodyPr/>
        <a:lstStyle/>
        <a:p>
          <a:endParaRPr lang="tr-TR"/>
        </a:p>
      </dgm:t>
    </dgm:pt>
    <dgm:pt modelId="{9B3BAB7C-6014-4587-B162-086922473765}" type="pres">
      <dgm:prSet presAssocID="{F96E226B-AF34-42F1-AF91-D59789F6EE2B}" presName="linNode" presStyleCnt="0"/>
      <dgm:spPr/>
      <dgm:t>
        <a:bodyPr/>
        <a:lstStyle/>
        <a:p>
          <a:endParaRPr lang="tr-TR"/>
        </a:p>
      </dgm:t>
    </dgm:pt>
    <dgm:pt modelId="{7EB13FB9-25CC-4285-BB6E-ABB138ED5EA3}" type="pres">
      <dgm:prSet presAssocID="{F96E226B-AF34-42F1-AF91-D59789F6EE2B}" presName="parentText" presStyleLbl="node1" presStyleIdx="0" presStyleCnt="1" custScaleX="100000" custLinFactNeighborY="-13002">
        <dgm:presLayoutVars>
          <dgm:chMax val="1"/>
          <dgm:bulletEnabled val="1"/>
        </dgm:presLayoutVars>
      </dgm:prSet>
      <dgm:spPr/>
      <dgm:t>
        <a:bodyPr/>
        <a:lstStyle/>
        <a:p>
          <a:endParaRPr lang="tr-TR"/>
        </a:p>
      </dgm:t>
    </dgm:pt>
    <dgm:pt modelId="{9E3EEC56-4206-4CEC-BD72-A7482BFCDAF6}" type="pres">
      <dgm:prSet presAssocID="{F96E226B-AF34-42F1-AF91-D59789F6EE2B}" presName="descendantText" presStyleLbl="alignAccFollowNode1" presStyleIdx="0" presStyleCnt="1">
        <dgm:presLayoutVars>
          <dgm:bulletEnabled val="1"/>
        </dgm:presLayoutVars>
      </dgm:prSet>
      <dgm:spPr/>
      <dgm:t>
        <a:bodyPr/>
        <a:lstStyle/>
        <a:p>
          <a:endParaRPr lang="tr-TR"/>
        </a:p>
      </dgm:t>
    </dgm:pt>
  </dgm:ptLst>
  <dgm:cxnLst>
    <dgm:cxn modelId="{8DA80466-09ED-49C6-B7DD-7C710485EB93}" srcId="{7555CEBF-5016-49FD-866A-B9AF8CA3A70C}" destId="{F96E226B-AF34-42F1-AF91-D59789F6EE2B}" srcOrd="0" destOrd="0" parTransId="{6BB2D5E7-8632-4103-881D-E9C3EB3619E1}" sibTransId="{6E7C5DC2-A67A-42C6-BF4C-A4111A34DA18}"/>
    <dgm:cxn modelId="{F495830E-2639-4BFA-93F1-E8E8C43FAE61}" srcId="{F96E226B-AF34-42F1-AF91-D59789F6EE2B}" destId="{EC79C346-3B5B-4A35-A14B-A3B7350B907E}" srcOrd="0" destOrd="0" parTransId="{A1BFDDC5-5868-4B4B-9EF7-AC13B4DA4854}" sibTransId="{CC85129E-F6B8-4329-906C-650F360AEA7E}"/>
    <dgm:cxn modelId="{074FCFE3-A0B9-4500-BC5D-50A02089F27D}" type="presOf" srcId="{7555CEBF-5016-49FD-866A-B9AF8CA3A70C}" destId="{258F1539-F0A2-4B64-BB27-1FBA00273AF2}" srcOrd="0" destOrd="0" presId="urn:microsoft.com/office/officeart/2005/8/layout/vList5"/>
    <dgm:cxn modelId="{746BA36A-2E9D-41AD-B004-F77123D60A7B}" type="presOf" srcId="{F96E226B-AF34-42F1-AF91-D59789F6EE2B}" destId="{7EB13FB9-25CC-4285-BB6E-ABB138ED5EA3}" srcOrd="0" destOrd="0" presId="urn:microsoft.com/office/officeart/2005/8/layout/vList5"/>
    <dgm:cxn modelId="{B4F55A36-0EDC-488F-9F41-C53C361427F5}" type="presOf" srcId="{EC79C346-3B5B-4A35-A14B-A3B7350B907E}" destId="{9E3EEC56-4206-4CEC-BD72-A7482BFCDAF6}" srcOrd="0" destOrd="0" presId="urn:microsoft.com/office/officeart/2005/8/layout/vList5"/>
    <dgm:cxn modelId="{D2466989-9A03-4E86-9081-4CB82E86848C}" type="presParOf" srcId="{258F1539-F0A2-4B64-BB27-1FBA00273AF2}" destId="{9B3BAB7C-6014-4587-B162-086922473765}" srcOrd="0" destOrd="0" presId="urn:microsoft.com/office/officeart/2005/8/layout/vList5"/>
    <dgm:cxn modelId="{27947B25-B331-447C-9B61-9CF7C6C39A8D}" type="presParOf" srcId="{9B3BAB7C-6014-4587-B162-086922473765}" destId="{7EB13FB9-25CC-4285-BB6E-ABB138ED5EA3}" srcOrd="0" destOrd="0" presId="urn:microsoft.com/office/officeart/2005/8/layout/vList5"/>
    <dgm:cxn modelId="{79D83644-1AF7-49A5-AB56-972DC6DBE559}" type="presParOf" srcId="{9B3BAB7C-6014-4587-B162-086922473765}" destId="{9E3EEC56-4206-4CEC-BD72-A7482BFCDA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colorful2" csCatId="colorful" phldr="1"/>
      <dgm:spPr/>
      <dgm:t>
        <a:bodyPr/>
        <a:lstStyle/>
        <a:p>
          <a:endParaRPr lang="tr-TR"/>
        </a:p>
      </dgm:t>
    </dgm:pt>
    <dgm:pt modelId="{9D342F42-D647-4F33-A4DD-A47AF23CE9DD}">
      <dgm:prSet phldrT="[Metin]"/>
      <dgm:spPr>
        <a:solidFill>
          <a:schemeClr val="accent5">
            <a:lumMod val="75000"/>
          </a:schemeClr>
        </a:solidFill>
      </dgm:spPr>
      <dgm:t>
        <a:bodyPr/>
        <a:lstStyle/>
        <a:p>
          <a:r>
            <a:rPr lang="tr-TR" b="1" dirty="0" smtClean="0">
              <a:latin typeface="Verdana" pitchFamily="34" charset="0"/>
              <a:ea typeface="MS Gothic" pitchFamily="49" charset="-128"/>
            </a:rPr>
            <a:t>Bildirimde bulunun</a:t>
          </a:r>
          <a:endParaRPr lang="tr-TR" dirty="0"/>
        </a:p>
      </dgm:t>
    </dgm:pt>
    <dgm:pt modelId="{28344BB2-EBB5-4D62-9F26-4589BFDFEEDF}" type="parTrans" cxnId="{D1BA87BC-0953-4F16-83C9-53C98BE6741B}">
      <dgm:prSet/>
      <dgm:spPr/>
      <dgm:t>
        <a:bodyPr/>
        <a:lstStyle/>
        <a:p>
          <a:endParaRPr lang="tr-TR"/>
        </a:p>
      </dgm:t>
    </dgm:pt>
    <dgm:pt modelId="{02994E82-B8E6-4371-81BB-03A9714949E5}" type="sibTrans" cxnId="{D1BA87BC-0953-4F16-83C9-53C98BE6741B}">
      <dgm:prSet/>
      <dgm:spPr>
        <a:ln w="25400"/>
      </dgm:spPr>
      <dgm:t>
        <a:bodyPr/>
        <a:lstStyle/>
        <a:p>
          <a:endParaRPr lang="tr-TR"/>
        </a:p>
      </dgm:t>
    </dgm:pt>
    <dgm:pt modelId="{AE3E98C7-5FB6-457B-9082-7ECFB4AC49BD}">
      <dgm:prSet phldrT="[Metin]"/>
      <dgm:spPr/>
      <dgm:t>
        <a:bodyPr/>
        <a:lstStyle/>
        <a:p>
          <a:r>
            <a:rPr lang="tr-TR" b="1" dirty="0" smtClean="0">
              <a:latin typeface="Verdana" pitchFamily="34" charset="0"/>
              <a:ea typeface="MS Gothic" pitchFamily="49" charset="-128"/>
            </a:rPr>
            <a:t>Çocuğa yardım edin</a:t>
          </a:r>
          <a:endParaRPr lang="tr-TR" dirty="0"/>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a:ln w="25400"/>
      </dgm:spPr>
      <dgm:t>
        <a:bodyPr/>
        <a:lstStyle/>
        <a:p>
          <a:endParaRPr lang="tr-TR"/>
        </a:p>
      </dgm:t>
    </dgm:pt>
    <dgm:pt modelId="{8B9D4261-3293-4CDA-8448-EF7F315FFE37}">
      <dgm:prSet phldrT="[Metin]" custT="1"/>
      <dgm:spPr/>
      <dgm:t>
        <a:bodyPr/>
        <a:lstStyle/>
        <a:p>
          <a:r>
            <a:rPr lang="tr-TR" sz="2400" b="1" dirty="0" smtClean="0">
              <a:latin typeface="Verdana" pitchFamily="34" charset="0"/>
              <a:ea typeface="MS Gothic" pitchFamily="49" charset="-128"/>
            </a:rPr>
            <a:t>Çocuğu istismar ortamından en kısa sürede uzaklaştırın</a:t>
          </a:r>
          <a:endParaRPr lang="tr-TR" sz="2400" dirty="0"/>
        </a:p>
      </dgm:t>
    </dgm:pt>
    <dgm:pt modelId="{261ED561-30B6-420D-9FB9-B393F9F87E83}" type="sibTrans" cxnId="{04A385DE-A4EC-40A0-9B0B-335957222034}">
      <dgm:prSet/>
      <dgm:spPr>
        <a:ln w="25400"/>
      </dgm:spPr>
      <dgm:t>
        <a:bodyPr/>
        <a:lstStyle/>
        <a:p>
          <a:endParaRPr lang="tr-TR"/>
        </a:p>
      </dgm:t>
    </dgm:pt>
    <dgm:pt modelId="{333E6497-4ACF-48B9-972A-A8E3AABC064A}" type="parTrans" cxnId="{04A385DE-A4EC-40A0-9B0B-335957222034}">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3" custScaleX="150773" custScaleY="95716">
        <dgm:presLayoutVars>
          <dgm:bulletEnabled val="1"/>
        </dgm:presLayoutVars>
      </dgm:prSet>
      <dgm:spPr/>
      <dgm:t>
        <a:bodyPr/>
        <a:lstStyle/>
        <a:p>
          <a:endParaRPr lang="tr-TR"/>
        </a:p>
      </dgm:t>
    </dgm:pt>
    <dgm:pt modelId="{8546FAC3-B975-4F24-B038-FBD85D8D6B92}" type="pres">
      <dgm:prSet presAssocID="{8B9D4261-3293-4CDA-8448-EF7F315FFE37}" presName="spNode" presStyleCnt="0"/>
      <dgm:spPr/>
    </dgm:pt>
    <dgm:pt modelId="{D3DE421C-29C4-42C7-BF8D-E05302643A1F}" type="pres">
      <dgm:prSet presAssocID="{261ED561-30B6-420D-9FB9-B393F9F87E83}" presName="sibTrans" presStyleLbl="sibTrans1D1" presStyleIdx="0" presStyleCnt="3"/>
      <dgm:spPr/>
      <dgm:t>
        <a:bodyPr/>
        <a:lstStyle/>
        <a:p>
          <a:endParaRPr lang="tr-TR"/>
        </a:p>
      </dgm:t>
    </dgm:pt>
    <dgm:pt modelId="{F25C9740-731A-4EC1-9E72-BB022ED09B83}" type="pres">
      <dgm:prSet presAssocID="{9D342F42-D647-4F33-A4DD-A47AF23CE9DD}" presName="node" presStyleLbl="node1" presStyleIdx="1" presStyleCnt="3" custRadScaleRad="98864" custRadScaleInc="-2844">
        <dgm:presLayoutVars>
          <dgm:bulletEnabled val="1"/>
        </dgm:presLayoutVars>
      </dgm:prSet>
      <dgm:spPr/>
      <dgm:t>
        <a:bodyPr/>
        <a:lstStyle/>
        <a:p>
          <a:endParaRPr lang="tr-TR"/>
        </a:p>
      </dgm:t>
    </dgm:pt>
    <dgm:pt modelId="{01BF8F20-9410-43EE-AEC8-0B62399A764F}" type="pres">
      <dgm:prSet presAssocID="{9D342F42-D647-4F33-A4DD-A47AF23CE9DD}" presName="spNode" presStyleCnt="0"/>
      <dgm:spPr/>
    </dgm:pt>
    <dgm:pt modelId="{BFBA1957-9D86-4DE0-8F28-D467CF866564}" type="pres">
      <dgm:prSet presAssocID="{02994E82-B8E6-4371-81BB-03A9714949E5}" presName="sibTrans" presStyleLbl="sibTrans1D1" presStyleIdx="1" presStyleCnt="3"/>
      <dgm:spPr/>
      <dgm:t>
        <a:bodyPr/>
        <a:lstStyle/>
        <a:p>
          <a:endParaRPr lang="tr-TR"/>
        </a:p>
      </dgm:t>
    </dgm:pt>
    <dgm:pt modelId="{617C222B-6430-4683-B187-D09ADD3395D3}" type="pres">
      <dgm:prSet presAssocID="{AE3E98C7-5FB6-457B-9082-7ECFB4AC49BD}" presName="node" presStyleLbl="node1" presStyleIdx="2" presStyleCnt="3">
        <dgm:presLayoutVars>
          <dgm:bulletEnabled val="1"/>
        </dgm:presLayoutVars>
      </dgm:prSet>
      <dgm:spPr/>
      <dgm:t>
        <a:bodyPr/>
        <a:lstStyle/>
        <a:p>
          <a:endParaRPr lang="tr-TR"/>
        </a:p>
      </dgm:t>
    </dgm:pt>
    <dgm:pt modelId="{6CE030A7-7BBD-4AEA-930B-842C903F357E}" type="pres">
      <dgm:prSet presAssocID="{AE3E98C7-5FB6-457B-9082-7ECFB4AC49BD}" presName="spNode" presStyleCnt="0"/>
      <dgm:spPr/>
    </dgm:pt>
    <dgm:pt modelId="{1DB34AFF-D252-4DF5-A956-831D9AACBC08}" type="pres">
      <dgm:prSet presAssocID="{62C5780E-D78D-4A78-B4C2-47ADD4018BF6}" presName="sibTrans" presStyleLbl="sibTrans1D1" presStyleIdx="2" presStyleCnt="3"/>
      <dgm:spPr/>
      <dgm:t>
        <a:bodyPr/>
        <a:lstStyle/>
        <a:p>
          <a:endParaRPr lang="tr-TR"/>
        </a:p>
      </dgm:t>
    </dgm:pt>
  </dgm:ptLst>
  <dgm:cxnLst>
    <dgm:cxn modelId="{1E066EB7-8ACF-41EE-919F-257594E99142}" type="presOf" srcId="{02994E82-B8E6-4371-81BB-03A9714949E5}" destId="{BFBA1957-9D86-4DE0-8F28-D467CF866564}" srcOrd="0" destOrd="0" presId="urn:microsoft.com/office/officeart/2005/8/layout/cycle6"/>
    <dgm:cxn modelId="{890F77F9-91CA-4CE0-B0B1-6EDBE9E31359}" type="presOf" srcId="{9D342F42-D647-4F33-A4DD-A47AF23CE9DD}" destId="{F25C9740-731A-4EC1-9E72-BB022ED09B83}" srcOrd="0" destOrd="0" presId="urn:microsoft.com/office/officeart/2005/8/layout/cycle6"/>
    <dgm:cxn modelId="{21FD4151-FA0F-48AA-9630-295452F1830D}" type="presOf" srcId="{62C5780E-D78D-4A78-B4C2-47ADD4018BF6}" destId="{1DB34AFF-D252-4DF5-A956-831D9AACBC08}" srcOrd="0" destOrd="0" presId="urn:microsoft.com/office/officeart/2005/8/layout/cycle6"/>
    <dgm:cxn modelId="{B9324C9C-A256-43B5-975E-5F00B67EA6EB}" type="presOf" srcId="{8B9D4261-3293-4CDA-8448-EF7F315FFE37}" destId="{C105AF42-80BE-497E-B69E-EC41536708F9}" srcOrd="0" destOrd="0" presId="urn:microsoft.com/office/officeart/2005/8/layout/cycle6"/>
    <dgm:cxn modelId="{04A385DE-A4EC-40A0-9B0B-335957222034}" srcId="{B6EE865F-739C-486F-B428-14C21DDB82B1}" destId="{8B9D4261-3293-4CDA-8448-EF7F315FFE37}" srcOrd="0" destOrd="0" parTransId="{333E6497-4ACF-48B9-972A-A8E3AABC064A}" sibTransId="{261ED561-30B6-420D-9FB9-B393F9F87E83}"/>
    <dgm:cxn modelId="{D1BA87BC-0953-4F16-83C9-53C98BE6741B}" srcId="{B6EE865F-739C-486F-B428-14C21DDB82B1}" destId="{9D342F42-D647-4F33-A4DD-A47AF23CE9DD}" srcOrd="1" destOrd="0" parTransId="{28344BB2-EBB5-4D62-9F26-4589BFDFEEDF}" sibTransId="{02994E82-B8E6-4371-81BB-03A9714949E5}"/>
    <dgm:cxn modelId="{FFF2D717-CA0E-41D0-B5D8-093A7C8A91A1}" srcId="{B6EE865F-739C-486F-B428-14C21DDB82B1}" destId="{AE3E98C7-5FB6-457B-9082-7ECFB4AC49BD}" srcOrd="2" destOrd="0" parTransId="{2C38E288-E191-4245-9A39-7186D808B5EE}" sibTransId="{62C5780E-D78D-4A78-B4C2-47ADD4018BF6}"/>
    <dgm:cxn modelId="{2CD551D0-7C3E-4F99-9818-A1B72A84C407}" type="presOf" srcId="{AE3E98C7-5FB6-457B-9082-7ECFB4AC49BD}" destId="{617C222B-6430-4683-B187-D09ADD3395D3}" srcOrd="0" destOrd="0" presId="urn:microsoft.com/office/officeart/2005/8/layout/cycle6"/>
    <dgm:cxn modelId="{BA962B3F-9A67-4951-8F65-75863C5126B7}" type="presOf" srcId="{261ED561-30B6-420D-9FB9-B393F9F87E83}" destId="{D3DE421C-29C4-42C7-BF8D-E05302643A1F}" srcOrd="0" destOrd="0" presId="urn:microsoft.com/office/officeart/2005/8/layout/cycle6"/>
    <dgm:cxn modelId="{CA06A4F2-9F57-4FEB-BBB5-25826C8F19E6}" type="presOf" srcId="{B6EE865F-739C-486F-B428-14C21DDB82B1}" destId="{55F81CF6-BBB3-4211-A70F-33A05F9CC2A5}" srcOrd="0" destOrd="0" presId="urn:microsoft.com/office/officeart/2005/8/layout/cycle6"/>
    <dgm:cxn modelId="{99F92558-C239-44CB-BD47-AF5F970A5328}" type="presParOf" srcId="{55F81CF6-BBB3-4211-A70F-33A05F9CC2A5}" destId="{C105AF42-80BE-497E-B69E-EC41536708F9}" srcOrd="0" destOrd="0" presId="urn:microsoft.com/office/officeart/2005/8/layout/cycle6"/>
    <dgm:cxn modelId="{760D37CD-E689-48B1-BCC8-38F383E261DD}" type="presParOf" srcId="{55F81CF6-BBB3-4211-A70F-33A05F9CC2A5}" destId="{8546FAC3-B975-4F24-B038-FBD85D8D6B92}" srcOrd="1" destOrd="0" presId="urn:microsoft.com/office/officeart/2005/8/layout/cycle6"/>
    <dgm:cxn modelId="{F7C4D9E1-6A75-4E5E-BEBF-28F68A0159EB}" type="presParOf" srcId="{55F81CF6-BBB3-4211-A70F-33A05F9CC2A5}" destId="{D3DE421C-29C4-42C7-BF8D-E05302643A1F}" srcOrd="2" destOrd="0" presId="urn:microsoft.com/office/officeart/2005/8/layout/cycle6"/>
    <dgm:cxn modelId="{ABA42062-CA8D-451F-B4A3-4B259E3C8326}" type="presParOf" srcId="{55F81CF6-BBB3-4211-A70F-33A05F9CC2A5}" destId="{F25C9740-731A-4EC1-9E72-BB022ED09B83}" srcOrd="3" destOrd="0" presId="urn:microsoft.com/office/officeart/2005/8/layout/cycle6"/>
    <dgm:cxn modelId="{710FD267-505F-453A-9FE1-068A60253457}" type="presParOf" srcId="{55F81CF6-BBB3-4211-A70F-33A05F9CC2A5}" destId="{01BF8F20-9410-43EE-AEC8-0B62399A764F}" srcOrd="4" destOrd="0" presId="urn:microsoft.com/office/officeart/2005/8/layout/cycle6"/>
    <dgm:cxn modelId="{4DE12C1A-DC20-4BF0-B61F-7A04F0DE6BB5}" type="presParOf" srcId="{55F81CF6-BBB3-4211-A70F-33A05F9CC2A5}" destId="{BFBA1957-9D86-4DE0-8F28-D467CF866564}" srcOrd="5" destOrd="0" presId="urn:microsoft.com/office/officeart/2005/8/layout/cycle6"/>
    <dgm:cxn modelId="{18AA20C5-6774-4954-B5B1-DC79C362C0AC}" type="presParOf" srcId="{55F81CF6-BBB3-4211-A70F-33A05F9CC2A5}" destId="{617C222B-6430-4683-B187-D09ADD3395D3}" srcOrd="6" destOrd="0" presId="urn:microsoft.com/office/officeart/2005/8/layout/cycle6"/>
    <dgm:cxn modelId="{3CE529CC-D063-4697-AF7A-89181DE1B0E6}" type="presParOf" srcId="{55F81CF6-BBB3-4211-A70F-33A05F9CC2A5}" destId="{6CE030A7-7BBD-4AEA-930B-842C903F357E}" srcOrd="7" destOrd="0" presId="urn:microsoft.com/office/officeart/2005/8/layout/cycle6"/>
    <dgm:cxn modelId="{7049ACF0-F4E7-4AC3-97FE-8C668CA18F5A}" type="presParOf" srcId="{55F81CF6-BBB3-4211-A70F-33A05F9CC2A5}" destId="{1DB34AFF-D252-4DF5-A956-831D9AACBC0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colorful2" csCatId="colorful" phldr="1"/>
      <dgm:spPr/>
      <dgm:t>
        <a:bodyPr/>
        <a:lstStyle/>
        <a:p>
          <a:endParaRPr lang="tr-TR"/>
        </a:p>
      </dgm:t>
    </dgm:pt>
    <dgm:pt modelId="{8B9D4261-3293-4CDA-8448-EF7F315FFE37}">
      <dgm:prSet phldrT="[Metin]"/>
      <dgm:spPr/>
      <dgm:t>
        <a:bodyPr/>
        <a:lstStyle/>
        <a:p>
          <a:r>
            <a:rPr lang="tr-TR" b="1" dirty="0" smtClean="0">
              <a:latin typeface="Verdana" pitchFamily="34" charset="0"/>
              <a:ea typeface="MS Gothic" pitchFamily="49" charset="-128"/>
            </a:rPr>
            <a:t>Çocuğu istismar ortamından en kısa sürede uzaklaştırın</a:t>
          </a:r>
          <a:endParaRPr lang="tr-TR" dirty="0"/>
        </a:p>
      </dgm:t>
    </dgm:pt>
    <dgm:pt modelId="{333E6497-4ACF-48B9-972A-A8E3AABC064A}" type="parTrans" cxnId="{04A385DE-A4EC-40A0-9B0B-335957222034}">
      <dgm:prSet/>
      <dgm:spPr/>
      <dgm:t>
        <a:bodyPr/>
        <a:lstStyle/>
        <a:p>
          <a:endParaRPr lang="tr-TR"/>
        </a:p>
      </dgm:t>
    </dgm:pt>
    <dgm:pt modelId="{261ED561-30B6-420D-9FB9-B393F9F87E83}" type="sibTrans" cxnId="{04A385DE-A4EC-40A0-9B0B-335957222034}">
      <dgm:prSet/>
      <dgm:spPr>
        <a:ln w="25400"/>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1" custScaleX="100000" custScaleY="109738" custRadScaleRad="107409" custRadScaleInc="1151">
        <dgm:presLayoutVars>
          <dgm:bulletEnabled val="1"/>
        </dgm:presLayoutVars>
      </dgm:prSet>
      <dgm:spPr/>
      <dgm:t>
        <a:bodyPr/>
        <a:lstStyle/>
        <a:p>
          <a:endParaRPr lang="tr-TR"/>
        </a:p>
      </dgm:t>
    </dgm:pt>
  </dgm:ptLst>
  <dgm:cxnLst>
    <dgm:cxn modelId="{E18037AC-17E9-4757-A25D-BE5B8F302A5D}" type="presOf" srcId="{B6EE865F-739C-486F-B428-14C21DDB82B1}" destId="{55F81CF6-BBB3-4211-A70F-33A05F9CC2A5}" srcOrd="0" destOrd="0" presId="urn:microsoft.com/office/officeart/2005/8/layout/cycle6"/>
    <dgm:cxn modelId="{1997A45D-1D71-4C40-B6C8-E5A4B0BB5ED9}" type="presOf" srcId="{8B9D4261-3293-4CDA-8448-EF7F315FFE37}" destId="{C105AF42-80BE-497E-B69E-EC41536708F9}" srcOrd="0" destOrd="0" presId="urn:microsoft.com/office/officeart/2005/8/layout/cycle6"/>
    <dgm:cxn modelId="{04A385DE-A4EC-40A0-9B0B-335957222034}" srcId="{B6EE865F-739C-486F-B428-14C21DDB82B1}" destId="{8B9D4261-3293-4CDA-8448-EF7F315FFE37}" srcOrd="0" destOrd="0" parTransId="{333E6497-4ACF-48B9-972A-A8E3AABC064A}" sibTransId="{261ED561-30B6-420D-9FB9-B393F9F87E83}"/>
    <dgm:cxn modelId="{C2EA498F-E813-4C32-8259-5A671A710D5E}" type="presParOf" srcId="{55F81CF6-BBB3-4211-A70F-33A05F9CC2A5}" destId="{C105AF42-80BE-497E-B69E-EC41536708F9}"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accent3_2" csCatId="accent3" phldr="1"/>
      <dgm:spPr/>
      <dgm:t>
        <a:bodyPr/>
        <a:lstStyle/>
        <a:p>
          <a:endParaRPr lang="tr-TR"/>
        </a:p>
      </dgm:t>
    </dgm:pt>
    <dgm:pt modelId="{AE3E98C7-5FB6-457B-9082-7ECFB4AC49BD}">
      <dgm:prSet phldrT="[Metin]"/>
      <dgm:spPr/>
      <dgm:t>
        <a:bodyPr/>
        <a:lstStyle/>
        <a:p>
          <a:r>
            <a:rPr lang="tr-TR" b="1" dirty="0" smtClean="0">
              <a:latin typeface="Verdana" pitchFamily="34" charset="0"/>
              <a:ea typeface="MS Gothic" pitchFamily="49" charset="-128"/>
            </a:rPr>
            <a:t>Çocuğa yardım edin</a:t>
          </a:r>
          <a:endParaRPr lang="tr-TR" dirty="0"/>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617C222B-6430-4683-B187-D09ADD3395D3}" type="pres">
      <dgm:prSet presAssocID="{AE3E98C7-5FB6-457B-9082-7ECFB4AC49BD}" presName="node" presStyleLbl="node1" presStyleIdx="0" presStyleCnt="1">
        <dgm:presLayoutVars>
          <dgm:bulletEnabled val="1"/>
        </dgm:presLayoutVars>
      </dgm:prSet>
      <dgm:spPr/>
      <dgm:t>
        <a:bodyPr/>
        <a:lstStyle/>
        <a:p>
          <a:endParaRPr lang="tr-TR"/>
        </a:p>
      </dgm:t>
    </dgm:pt>
  </dgm:ptLst>
  <dgm:cxnLst>
    <dgm:cxn modelId="{FD4FA68A-AEDE-4DF8-BED2-3261A4029544}" type="presOf" srcId="{B6EE865F-739C-486F-B428-14C21DDB82B1}" destId="{55F81CF6-BBB3-4211-A70F-33A05F9CC2A5}" srcOrd="0" destOrd="0" presId="urn:microsoft.com/office/officeart/2005/8/layout/cycle6"/>
    <dgm:cxn modelId="{FFF2D717-CA0E-41D0-B5D8-093A7C8A91A1}" srcId="{B6EE865F-739C-486F-B428-14C21DDB82B1}" destId="{AE3E98C7-5FB6-457B-9082-7ECFB4AC49BD}" srcOrd="0" destOrd="0" parTransId="{2C38E288-E191-4245-9A39-7186D808B5EE}" sibTransId="{62C5780E-D78D-4A78-B4C2-47ADD4018BF6}"/>
    <dgm:cxn modelId="{27BEF55B-03E4-4D3B-BEA8-8276B6643596}" type="presOf" srcId="{AE3E98C7-5FB6-457B-9082-7ECFB4AC49BD}" destId="{617C222B-6430-4683-B187-D09ADD3395D3}" srcOrd="0" destOrd="0" presId="urn:microsoft.com/office/officeart/2005/8/layout/cycle6"/>
    <dgm:cxn modelId="{22956747-5EAC-4621-9ED4-4D8EA2A52024}" type="presParOf" srcId="{55F81CF6-BBB3-4211-A70F-33A05F9CC2A5}" destId="{617C222B-6430-4683-B187-D09ADD3395D3}"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AC9F-E920-4D66-9890-0597FB1E63E4}">
      <dsp:nvSpPr>
        <dsp:cNvPr id="0" name=""/>
        <dsp:cNvSpPr/>
      </dsp:nvSpPr>
      <dsp:spPr>
        <a:xfrm>
          <a:off x="3209930" y="0"/>
          <a:ext cx="4814895" cy="11360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1.Madde: 18 yaşından küçük her insan çocuk sayılır.</a:t>
          </a:r>
        </a:p>
      </dsp:txBody>
      <dsp:txXfrm>
        <a:off x="3209930" y="142008"/>
        <a:ext cx="4388872" cy="852045"/>
      </dsp:txXfrm>
    </dsp:sp>
    <dsp:sp modelId="{699D15D4-14D0-4EDE-891C-7E451071FA2E}">
      <dsp:nvSpPr>
        <dsp:cNvPr id="0" name=""/>
        <dsp:cNvSpPr/>
      </dsp:nvSpPr>
      <dsp:spPr>
        <a:xfrm>
          <a:off x="0" y="0"/>
          <a:ext cx="3209930" cy="1136061"/>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kern="1200" dirty="0"/>
            <a:t>Çocuk Hakları Sözleşmesi</a:t>
          </a:r>
        </a:p>
      </dsp:txBody>
      <dsp:txXfrm>
        <a:off x="55458" y="55458"/>
        <a:ext cx="3099014" cy="1025145"/>
      </dsp:txXfrm>
    </dsp:sp>
    <dsp:sp modelId="{E9930BE0-119A-4AA7-9D18-209C0D511B93}">
      <dsp:nvSpPr>
        <dsp:cNvPr id="0" name=""/>
        <dsp:cNvSpPr/>
      </dsp:nvSpPr>
      <dsp:spPr>
        <a:xfrm>
          <a:off x="3209930" y="1249667"/>
          <a:ext cx="4814895" cy="11360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3. Madde:  Daha erken  ergin (reşit) olsa bile 18 yaşını doldurmamış kimse çocuk sayılır</a:t>
          </a:r>
        </a:p>
      </dsp:txBody>
      <dsp:txXfrm>
        <a:off x="3209930" y="1391675"/>
        <a:ext cx="4388872" cy="852045"/>
      </dsp:txXfrm>
    </dsp:sp>
    <dsp:sp modelId="{CABDC8A8-4E8F-4B82-A02A-E01A02669B2A}">
      <dsp:nvSpPr>
        <dsp:cNvPr id="0" name=""/>
        <dsp:cNvSpPr/>
      </dsp:nvSpPr>
      <dsp:spPr>
        <a:xfrm>
          <a:off x="0" y="1249667"/>
          <a:ext cx="3209930" cy="1136061"/>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a:t>5395 Sayılı Çocuk Koruma Kanunu </a:t>
          </a:r>
        </a:p>
      </dsp:txBody>
      <dsp:txXfrm>
        <a:off x="55458" y="1305125"/>
        <a:ext cx="3099014" cy="1025145"/>
      </dsp:txXfrm>
    </dsp:sp>
    <dsp:sp modelId="{E7A9DA7C-C556-41D1-A6D6-CBEA8F89623D}">
      <dsp:nvSpPr>
        <dsp:cNvPr id="0" name=""/>
        <dsp:cNvSpPr/>
      </dsp:nvSpPr>
      <dsp:spPr>
        <a:xfrm>
          <a:off x="3209930" y="2499334"/>
          <a:ext cx="4814895" cy="11360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6. Madde:  Çocuk deyiminden 18 yaşını doldurmamış kişi anlaşılır.</a:t>
          </a:r>
        </a:p>
      </dsp:txBody>
      <dsp:txXfrm>
        <a:off x="3209930" y="2641342"/>
        <a:ext cx="4388872" cy="852045"/>
      </dsp:txXfrm>
    </dsp:sp>
    <dsp:sp modelId="{E929B1DD-3913-44C5-9E84-DEEA79D8CB26}">
      <dsp:nvSpPr>
        <dsp:cNvPr id="0" name=""/>
        <dsp:cNvSpPr/>
      </dsp:nvSpPr>
      <dsp:spPr>
        <a:xfrm>
          <a:off x="0" y="2499334"/>
          <a:ext cx="3209930" cy="1136061"/>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kern="1200" dirty="0"/>
            <a:t>5237 sayılı Türk Ceza Kanunu</a:t>
          </a:r>
        </a:p>
      </dsp:txBody>
      <dsp:txXfrm>
        <a:off x="55458" y="2554792"/>
        <a:ext cx="3099014" cy="10251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222B-6430-4683-B187-D09ADD3395D3}">
      <dsp:nvSpPr>
        <dsp:cNvPr id="0" name=""/>
        <dsp:cNvSpPr/>
      </dsp:nvSpPr>
      <dsp:spPr>
        <a:xfrm>
          <a:off x="0" y="0"/>
          <a:ext cx="2664295" cy="1731792"/>
        </a:xfrm>
        <a:prstGeom prst="roundRect">
          <a:avLst/>
        </a:prstGeom>
        <a:solidFill>
          <a:schemeClr val="accent5">
            <a:lumMod val="7500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b="1" kern="1200" dirty="0" smtClean="0">
              <a:latin typeface="Verdana" pitchFamily="34" charset="0"/>
              <a:ea typeface="MS Gothic" pitchFamily="49" charset="-128"/>
            </a:rPr>
            <a:t>Bildirimde bulunun</a:t>
          </a:r>
          <a:endParaRPr lang="tr-TR" sz="3000" kern="1200" dirty="0"/>
        </a:p>
      </dsp:txBody>
      <dsp:txXfrm>
        <a:off x="84539" y="84539"/>
        <a:ext cx="2495217" cy="15627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EE693-77F9-47A3-8547-4C8F2B723677}">
      <dsp:nvSpPr>
        <dsp:cNvPr id="0" name=""/>
        <dsp:cNvSpPr/>
      </dsp:nvSpPr>
      <dsp:spPr>
        <a:xfrm>
          <a:off x="2630556" y="0"/>
          <a:ext cx="1315278" cy="939259"/>
        </a:xfrm>
        <a:prstGeom prst="trapezoid">
          <a:avLst>
            <a:gd name="adj" fmla="val 70017"/>
          </a:avLst>
        </a:prstGeom>
        <a:solidFill>
          <a:schemeClr val="accent2">
            <a:hueOff val="0"/>
            <a:satOff val="0"/>
            <a:lumOff val="0"/>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ÖLÜM</a:t>
          </a:r>
          <a:endParaRPr lang="tr-TR" sz="2100" kern="1200" dirty="0"/>
        </a:p>
      </dsp:txBody>
      <dsp:txXfrm>
        <a:off x="2630556" y="0"/>
        <a:ext cx="1315278" cy="939259"/>
      </dsp:txXfrm>
    </dsp:sp>
    <dsp:sp modelId="{D1A41310-3A49-4070-A66C-2EB1DBE2F2A6}">
      <dsp:nvSpPr>
        <dsp:cNvPr id="0" name=""/>
        <dsp:cNvSpPr/>
      </dsp:nvSpPr>
      <dsp:spPr>
        <a:xfrm>
          <a:off x="1972917" y="939259"/>
          <a:ext cx="2630556" cy="939259"/>
        </a:xfrm>
        <a:prstGeom prst="trapezoid">
          <a:avLst>
            <a:gd name="adj" fmla="val 70017"/>
          </a:avLst>
        </a:prstGeom>
        <a:solidFill>
          <a:schemeClr val="accent2">
            <a:hueOff val="1170380"/>
            <a:satOff val="-1460"/>
            <a:lumOff val="343"/>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Hastalık, sakatlık ve sosyal sorunlar</a:t>
          </a:r>
          <a:endParaRPr lang="tr-TR" sz="2100" kern="1200" dirty="0"/>
        </a:p>
      </dsp:txBody>
      <dsp:txXfrm>
        <a:off x="2433265" y="939259"/>
        <a:ext cx="1709861" cy="939259"/>
      </dsp:txXfrm>
    </dsp:sp>
    <dsp:sp modelId="{3F9D3FD6-DE0F-420C-9008-9AE15CBD6CA3}">
      <dsp:nvSpPr>
        <dsp:cNvPr id="0" name=""/>
        <dsp:cNvSpPr/>
      </dsp:nvSpPr>
      <dsp:spPr>
        <a:xfrm>
          <a:off x="1315278" y="1878518"/>
          <a:ext cx="3945835" cy="939259"/>
        </a:xfrm>
        <a:prstGeom prst="trapezoid">
          <a:avLst>
            <a:gd name="adj" fmla="val 70017"/>
          </a:avLst>
        </a:prstGeom>
        <a:solidFill>
          <a:schemeClr val="accent2">
            <a:hueOff val="2340759"/>
            <a:satOff val="-2919"/>
            <a:lumOff val="686"/>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Sağlıkla ilişkili risk taşıyan davranışları benimseme</a:t>
          </a:r>
          <a:endParaRPr lang="tr-TR" sz="2100" kern="1200" dirty="0"/>
        </a:p>
      </dsp:txBody>
      <dsp:txXfrm>
        <a:off x="2005799" y="1878518"/>
        <a:ext cx="2564792" cy="939259"/>
      </dsp:txXfrm>
    </dsp:sp>
    <dsp:sp modelId="{F70DE4B6-6358-48BC-A4E8-EAEB8134376B}">
      <dsp:nvSpPr>
        <dsp:cNvPr id="0" name=""/>
        <dsp:cNvSpPr/>
      </dsp:nvSpPr>
      <dsp:spPr>
        <a:xfrm>
          <a:off x="657639" y="2817777"/>
          <a:ext cx="5261113" cy="939259"/>
        </a:xfrm>
        <a:prstGeom prst="trapezoid">
          <a:avLst>
            <a:gd name="adj" fmla="val 70017"/>
          </a:avLst>
        </a:prstGeom>
        <a:solidFill>
          <a:schemeClr val="accent2">
            <a:hueOff val="3511139"/>
            <a:satOff val="-4379"/>
            <a:lumOff val="1030"/>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Sosyal, duygusal ve bilişsel bozulma</a:t>
          </a:r>
          <a:endParaRPr lang="tr-TR" sz="2100" kern="1200" dirty="0"/>
        </a:p>
      </dsp:txBody>
      <dsp:txXfrm>
        <a:off x="1578334" y="2817777"/>
        <a:ext cx="3419723" cy="939259"/>
      </dsp:txXfrm>
    </dsp:sp>
    <dsp:sp modelId="{57716BCD-3860-43D2-9506-3B510DE91CD3}">
      <dsp:nvSpPr>
        <dsp:cNvPr id="0" name=""/>
        <dsp:cNvSpPr/>
      </dsp:nvSpPr>
      <dsp:spPr>
        <a:xfrm>
          <a:off x="0" y="3757036"/>
          <a:ext cx="6576392" cy="939259"/>
        </a:xfrm>
        <a:prstGeom prst="trapezoid">
          <a:avLst>
            <a:gd name="adj" fmla="val 70017"/>
          </a:avLst>
        </a:prstGeom>
        <a:solidFill>
          <a:schemeClr val="accent2">
            <a:hueOff val="4681519"/>
            <a:satOff val="-5839"/>
            <a:lumOff val="1373"/>
            <a:alphaOff val="0"/>
          </a:schemeClr>
        </a:solidFill>
        <a:ln>
          <a:noFill/>
        </a:ln>
        <a:effectLst>
          <a:outerShdw blurRad="130000" dist="101600" dir="2700000" algn="tl"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Çocukluk çağındaki olumsuz deneyimler</a:t>
          </a:r>
          <a:endParaRPr lang="tr-TR" sz="2100" kern="1200" dirty="0"/>
        </a:p>
      </dsp:txBody>
      <dsp:txXfrm>
        <a:off x="1150868" y="3757036"/>
        <a:ext cx="4274654" cy="9392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99B4-9769-4AD9-B366-A55F3A86B647}">
      <dsp:nvSpPr>
        <dsp:cNvPr id="0" name=""/>
        <dsp:cNvSpPr/>
      </dsp:nvSpPr>
      <dsp:spPr>
        <a:xfrm>
          <a:off x="297449" y="468"/>
          <a:ext cx="7840380" cy="1604268"/>
        </a:xfrm>
        <a:prstGeom prst="roundRect">
          <a:avLst>
            <a:gd name="adj" fmla="val 10000"/>
          </a:avLst>
        </a:prstGeom>
        <a:solidFill>
          <a:schemeClr val="accent5">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a:solidFill>
                <a:schemeClr val="tx2"/>
              </a:solidFill>
            </a:rPr>
            <a:t>BİLDİRİM YÜKÜMLÜLÜĞÜ</a:t>
          </a:r>
        </a:p>
      </dsp:txBody>
      <dsp:txXfrm>
        <a:off x="344436" y="47455"/>
        <a:ext cx="7746406" cy="1510294"/>
      </dsp:txXfrm>
    </dsp:sp>
    <dsp:sp modelId="{B3D65655-183A-47C6-B1E4-1C7B75E1647D}">
      <dsp:nvSpPr>
        <dsp:cNvPr id="0" name=""/>
        <dsp:cNvSpPr/>
      </dsp:nvSpPr>
      <dsp:spPr>
        <a:xfrm>
          <a:off x="1081487" y="1604736"/>
          <a:ext cx="813068" cy="1204484"/>
        </a:xfrm>
        <a:custGeom>
          <a:avLst/>
          <a:gdLst/>
          <a:ahLst/>
          <a:cxnLst/>
          <a:rect l="0" t="0" r="0" b="0"/>
          <a:pathLst>
            <a:path>
              <a:moveTo>
                <a:pt x="0" y="0"/>
              </a:moveTo>
              <a:lnTo>
                <a:pt x="0" y="1204484"/>
              </a:lnTo>
              <a:lnTo>
                <a:pt x="813068" y="1204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5694-A60A-49F3-BCFD-2CA0987E6FC8}">
      <dsp:nvSpPr>
        <dsp:cNvPr id="0" name=""/>
        <dsp:cNvSpPr/>
      </dsp:nvSpPr>
      <dsp:spPr>
        <a:xfrm>
          <a:off x="1894556" y="2007087"/>
          <a:ext cx="5273576" cy="160426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2"/>
              </a:solidFill>
            </a:rPr>
            <a:t>Suçu bildirme</a:t>
          </a:r>
        </a:p>
        <a:p>
          <a:pPr lvl="0" algn="ctr" defTabSz="1066800">
            <a:lnSpc>
              <a:spcPct val="90000"/>
            </a:lnSpc>
            <a:spcBef>
              <a:spcPct val="0"/>
            </a:spcBef>
            <a:spcAft>
              <a:spcPct val="35000"/>
            </a:spcAft>
          </a:pPr>
          <a:r>
            <a:rPr lang="tr-TR" sz="2400" b="0" kern="1200" dirty="0">
              <a:solidFill>
                <a:schemeClr val="tx2"/>
              </a:solidFill>
            </a:rPr>
            <a:t>TCK 278., 279., 280. maddeler   </a:t>
          </a:r>
        </a:p>
      </dsp:txBody>
      <dsp:txXfrm>
        <a:off x="1941543" y="2054074"/>
        <a:ext cx="5179602" cy="1510294"/>
      </dsp:txXfrm>
    </dsp:sp>
    <dsp:sp modelId="{A997C40A-1BAB-4766-8D10-D4E8FFBEF3E3}">
      <dsp:nvSpPr>
        <dsp:cNvPr id="0" name=""/>
        <dsp:cNvSpPr/>
      </dsp:nvSpPr>
      <dsp:spPr>
        <a:xfrm>
          <a:off x="1081487" y="1604736"/>
          <a:ext cx="784038" cy="3412679"/>
        </a:xfrm>
        <a:custGeom>
          <a:avLst/>
          <a:gdLst/>
          <a:ahLst/>
          <a:cxnLst/>
          <a:rect l="0" t="0" r="0" b="0"/>
          <a:pathLst>
            <a:path>
              <a:moveTo>
                <a:pt x="0" y="0"/>
              </a:moveTo>
              <a:lnTo>
                <a:pt x="0" y="3412679"/>
              </a:lnTo>
              <a:lnTo>
                <a:pt x="784038" y="3412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32795-E7B1-4334-AECA-8EA6587515ED}">
      <dsp:nvSpPr>
        <dsp:cNvPr id="0" name=""/>
        <dsp:cNvSpPr/>
      </dsp:nvSpPr>
      <dsp:spPr>
        <a:xfrm>
          <a:off x="1865525" y="4011139"/>
          <a:ext cx="5284562" cy="2012554"/>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2"/>
              </a:solidFill>
            </a:rPr>
            <a:t>Korunma gereksinimini bildirme</a:t>
          </a:r>
        </a:p>
        <a:p>
          <a:pPr lvl="0" algn="ctr" defTabSz="1066800">
            <a:lnSpc>
              <a:spcPct val="90000"/>
            </a:lnSpc>
            <a:spcBef>
              <a:spcPct val="0"/>
            </a:spcBef>
            <a:spcAft>
              <a:spcPct val="35000"/>
            </a:spcAft>
          </a:pPr>
          <a:r>
            <a:rPr lang="tr-TR" sz="2400" b="0" kern="1200" dirty="0">
              <a:solidFill>
                <a:schemeClr val="accent1">
                  <a:lumMod val="50000"/>
                </a:schemeClr>
              </a:solidFill>
            </a:rPr>
            <a:t>TCK  98. madde </a:t>
          </a:r>
        </a:p>
        <a:p>
          <a:pPr lvl="0" algn="ctr" defTabSz="1066800">
            <a:lnSpc>
              <a:spcPct val="90000"/>
            </a:lnSpc>
            <a:spcBef>
              <a:spcPct val="0"/>
            </a:spcBef>
            <a:spcAft>
              <a:spcPct val="35000"/>
            </a:spcAft>
          </a:pPr>
          <a:r>
            <a:rPr lang="tr-TR" sz="2400" b="0" kern="1200" dirty="0">
              <a:solidFill>
                <a:schemeClr val="accent1">
                  <a:lumMod val="50000"/>
                </a:schemeClr>
              </a:solidFill>
            </a:rPr>
            <a:t>SHÇEK  Kanunu 21. madde</a:t>
          </a:r>
        </a:p>
        <a:p>
          <a:pPr lvl="0" algn="ctr" defTabSz="1066800">
            <a:lnSpc>
              <a:spcPct val="90000"/>
            </a:lnSpc>
            <a:spcBef>
              <a:spcPct val="0"/>
            </a:spcBef>
            <a:spcAft>
              <a:spcPct val="35000"/>
            </a:spcAft>
          </a:pPr>
          <a:r>
            <a:rPr lang="tr-TR" sz="2400" b="0" kern="1200" dirty="0">
              <a:solidFill>
                <a:schemeClr val="accent1">
                  <a:lumMod val="50000"/>
                </a:schemeClr>
              </a:solidFill>
            </a:rPr>
            <a:t>Çocuk Koruma Kanunu 6. madde</a:t>
          </a:r>
        </a:p>
      </dsp:txBody>
      <dsp:txXfrm>
        <a:off x="1924471" y="4070085"/>
        <a:ext cx="5166670" cy="1894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E2FE8-32C1-4E03-9C8B-C8BE16B65778}">
      <dsp:nvSpPr>
        <dsp:cNvPr id="0" name=""/>
        <dsp:cNvSpPr/>
      </dsp:nvSpPr>
      <dsp:spPr>
        <a:xfrm>
          <a:off x="4255229" y="2483091"/>
          <a:ext cx="3341389" cy="530065"/>
        </a:xfrm>
        <a:custGeom>
          <a:avLst/>
          <a:gdLst/>
          <a:ahLst/>
          <a:cxnLst/>
          <a:rect l="0" t="0" r="0" b="0"/>
          <a:pathLst>
            <a:path>
              <a:moveTo>
                <a:pt x="0" y="0"/>
              </a:moveTo>
              <a:lnTo>
                <a:pt x="0" y="361224"/>
              </a:lnTo>
              <a:lnTo>
                <a:pt x="3341389" y="361224"/>
              </a:lnTo>
              <a:lnTo>
                <a:pt x="3341389" y="530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C18DE-B555-4D59-9442-A2C778CF085E}">
      <dsp:nvSpPr>
        <dsp:cNvPr id="0" name=""/>
        <dsp:cNvSpPr/>
      </dsp:nvSpPr>
      <dsp:spPr>
        <a:xfrm>
          <a:off x="4255229" y="2483091"/>
          <a:ext cx="1113796" cy="530065"/>
        </a:xfrm>
        <a:custGeom>
          <a:avLst/>
          <a:gdLst/>
          <a:ahLst/>
          <a:cxnLst/>
          <a:rect l="0" t="0" r="0" b="0"/>
          <a:pathLst>
            <a:path>
              <a:moveTo>
                <a:pt x="0" y="0"/>
              </a:moveTo>
              <a:lnTo>
                <a:pt x="0" y="361224"/>
              </a:lnTo>
              <a:lnTo>
                <a:pt x="1113796" y="361224"/>
              </a:lnTo>
              <a:lnTo>
                <a:pt x="1113796" y="530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99D59-4EA1-4B36-BA1C-0DC2AF564E43}">
      <dsp:nvSpPr>
        <dsp:cNvPr id="0" name=""/>
        <dsp:cNvSpPr/>
      </dsp:nvSpPr>
      <dsp:spPr>
        <a:xfrm>
          <a:off x="3141433" y="2483091"/>
          <a:ext cx="1113796" cy="530065"/>
        </a:xfrm>
        <a:custGeom>
          <a:avLst/>
          <a:gdLst/>
          <a:ahLst/>
          <a:cxnLst/>
          <a:rect l="0" t="0" r="0" b="0"/>
          <a:pathLst>
            <a:path>
              <a:moveTo>
                <a:pt x="1113796" y="0"/>
              </a:moveTo>
              <a:lnTo>
                <a:pt x="1113796" y="361224"/>
              </a:lnTo>
              <a:lnTo>
                <a:pt x="0" y="361224"/>
              </a:lnTo>
              <a:lnTo>
                <a:pt x="0" y="530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1AC2D-1CD2-496E-87CA-9A5C92F78D3B}">
      <dsp:nvSpPr>
        <dsp:cNvPr id="0" name=""/>
        <dsp:cNvSpPr/>
      </dsp:nvSpPr>
      <dsp:spPr>
        <a:xfrm>
          <a:off x="913840" y="2483091"/>
          <a:ext cx="3341389" cy="530065"/>
        </a:xfrm>
        <a:custGeom>
          <a:avLst/>
          <a:gdLst/>
          <a:ahLst/>
          <a:cxnLst/>
          <a:rect l="0" t="0" r="0" b="0"/>
          <a:pathLst>
            <a:path>
              <a:moveTo>
                <a:pt x="3341389" y="0"/>
              </a:moveTo>
              <a:lnTo>
                <a:pt x="3341389" y="361224"/>
              </a:lnTo>
              <a:lnTo>
                <a:pt x="0" y="361224"/>
              </a:lnTo>
              <a:lnTo>
                <a:pt x="0" y="530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5D7DFF-C7E6-4C5F-A879-683E93491CDA}">
      <dsp:nvSpPr>
        <dsp:cNvPr id="0" name=""/>
        <dsp:cNvSpPr/>
      </dsp:nvSpPr>
      <dsp:spPr>
        <a:xfrm>
          <a:off x="1302456" y="1325755"/>
          <a:ext cx="5905546" cy="1157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8231B-479B-4CFD-B659-1F504212ED8F}">
      <dsp:nvSpPr>
        <dsp:cNvPr id="0" name=""/>
        <dsp:cNvSpPr/>
      </dsp:nvSpPr>
      <dsp:spPr>
        <a:xfrm>
          <a:off x="1504964" y="1518138"/>
          <a:ext cx="5905546" cy="11573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spc="50" dirty="0">
              <a:ln w="11430"/>
              <a:solidFill>
                <a:schemeClr val="tx2">
                  <a:lumMod val="60000"/>
                  <a:lumOff val="40000"/>
                </a:schemeClr>
              </a:solidFill>
              <a:effectLst>
                <a:outerShdw blurRad="76200" dist="50800" dir="5400000" algn="tl" rotWithShape="0">
                  <a:srgbClr val="000000">
                    <a:alpha val="65000"/>
                  </a:srgbClr>
                </a:outerShdw>
              </a:effectLst>
              <a:latin typeface="+mn-lt"/>
              <a:cs typeface="+mn-cs"/>
            </a:rPr>
            <a:t>BİRLEŞMİŞ MİLLETLER </a:t>
          </a:r>
        </a:p>
        <a:p>
          <a:pPr lvl="0" algn="ctr" defTabSz="1155700">
            <a:lnSpc>
              <a:spcPct val="90000"/>
            </a:lnSpc>
            <a:spcBef>
              <a:spcPct val="0"/>
            </a:spcBef>
            <a:spcAft>
              <a:spcPct val="35000"/>
            </a:spcAft>
          </a:pPr>
          <a:r>
            <a:rPr lang="tr-TR" sz="2600" b="1" kern="1200" spc="50" dirty="0">
              <a:ln w="11430"/>
              <a:solidFill>
                <a:schemeClr val="tx2">
                  <a:lumMod val="60000"/>
                  <a:lumOff val="40000"/>
                </a:schemeClr>
              </a:solidFill>
              <a:effectLst>
                <a:outerShdw blurRad="76200" dist="50800" dir="5400000" algn="tl" rotWithShape="0">
                  <a:srgbClr val="000000">
                    <a:alpha val="65000"/>
                  </a:srgbClr>
                </a:outerShdw>
              </a:effectLst>
              <a:latin typeface="+mn-lt"/>
              <a:cs typeface="+mn-cs"/>
            </a:rPr>
            <a:t>ÇOCUK HAKLARI SÖZLEŞMESİ</a:t>
          </a:r>
          <a:endParaRPr lang="tr-TR" sz="2600" u="none" kern="1200" dirty="0"/>
        </a:p>
      </dsp:txBody>
      <dsp:txXfrm>
        <a:off x="1538861" y="1552035"/>
        <a:ext cx="5837752" cy="1089541"/>
      </dsp:txXfrm>
    </dsp:sp>
    <dsp:sp modelId="{77A3B3CA-F7EB-4DC4-8F73-19951360C864}">
      <dsp:nvSpPr>
        <dsp:cNvPr id="0" name=""/>
        <dsp:cNvSpPr/>
      </dsp:nvSpPr>
      <dsp:spPr>
        <a:xfrm>
          <a:off x="2552" y="3013157"/>
          <a:ext cx="1822575" cy="115733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2484F-090D-4CF3-99FD-66EEAA304701}">
      <dsp:nvSpPr>
        <dsp:cNvPr id="0" name=""/>
        <dsp:cNvSpPr/>
      </dsp:nvSpPr>
      <dsp:spPr>
        <a:xfrm>
          <a:off x="205061" y="3205540"/>
          <a:ext cx="1822575" cy="1157335"/>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a:t>YAŞAMA</a:t>
          </a:r>
        </a:p>
      </dsp:txBody>
      <dsp:txXfrm>
        <a:off x="238958" y="3239437"/>
        <a:ext cx="1754781" cy="1089541"/>
      </dsp:txXfrm>
    </dsp:sp>
    <dsp:sp modelId="{2BD0D202-C7A9-47D6-BE43-6B4D77F5D6A6}">
      <dsp:nvSpPr>
        <dsp:cNvPr id="0" name=""/>
        <dsp:cNvSpPr/>
      </dsp:nvSpPr>
      <dsp:spPr>
        <a:xfrm>
          <a:off x="2230145" y="3013157"/>
          <a:ext cx="1822575" cy="1157335"/>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D4DD1-4E08-4B05-8EFD-265360508A89}">
      <dsp:nvSpPr>
        <dsp:cNvPr id="0" name=""/>
        <dsp:cNvSpPr/>
      </dsp:nvSpPr>
      <dsp:spPr>
        <a:xfrm>
          <a:off x="2432653" y="3205540"/>
          <a:ext cx="1822575" cy="1157335"/>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a:t>GELİŞME</a:t>
          </a:r>
        </a:p>
      </dsp:txBody>
      <dsp:txXfrm>
        <a:off x="2466550" y="3239437"/>
        <a:ext cx="1754781" cy="1089541"/>
      </dsp:txXfrm>
    </dsp:sp>
    <dsp:sp modelId="{7B829895-587B-4D92-8225-0FAF5423D7EC}">
      <dsp:nvSpPr>
        <dsp:cNvPr id="0" name=""/>
        <dsp:cNvSpPr/>
      </dsp:nvSpPr>
      <dsp:spPr>
        <a:xfrm>
          <a:off x="4457738" y="3013157"/>
          <a:ext cx="1822575" cy="1157335"/>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F4B93-39EA-4D6E-BB5E-169B0C8FD661}">
      <dsp:nvSpPr>
        <dsp:cNvPr id="0" name=""/>
        <dsp:cNvSpPr/>
      </dsp:nvSpPr>
      <dsp:spPr>
        <a:xfrm>
          <a:off x="4660246" y="3205540"/>
          <a:ext cx="1822575" cy="115733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a:t>KORUNMA</a:t>
          </a:r>
        </a:p>
      </dsp:txBody>
      <dsp:txXfrm>
        <a:off x="4694143" y="3239437"/>
        <a:ext cx="1754781" cy="1089541"/>
      </dsp:txXfrm>
    </dsp:sp>
    <dsp:sp modelId="{8A429ACC-FC11-43DC-910D-B60216DFC1C1}">
      <dsp:nvSpPr>
        <dsp:cNvPr id="0" name=""/>
        <dsp:cNvSpPr/>
      </dsp:nvSpPr>
      <dsp:spPr>
        <a:xfrm>
          <a:off x="6685331" y="3013157"/>
          <a:ext cx="1822575" cy="1157335"/>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D16C2-20D0-4045-9B77-C151032696B6}">
      <dsp:nvSpPr>
        <dsp:cNvPr id="0" name=""/>
        <dsp:cNvSpPr/>
      </dsp:nvSpPr>
      <dsp:spPr>
        <a:xfrm>
          <a:off x="6887839" y="3205540"/>
          <a:ext cx="1822575" cy="1157335"/>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a:t>KATILIM</a:t>
          </a:r>
        </a:p>
      </dsp:txBody>
      <dsp:txXfrm>
        <a:off x="6921736" y="3239437"/>
        <a:ext cx="1754781" cy="1089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13FB9-25CC-4285-BB6E-ABB138ED5EA3}">
      <dsp:nvSpPr>
        <dsp:cNvPr id="0" name=""/>
        <dsp:cNvSpPr/>
      </dsp:nvSpPr>
      <dsp:spPr>
        <a:xfrm>
          <a:off x="2534681" y="2180"/>
          <a:ext cx="2851516" cy="1049001"/>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a:t>Fiziksel İstismar</a:t>
          </a:r>
        </a:p>
      </dsp:txBody>
      <dsp:txXfrm>
        <a:off x="2585889" y="53388"/>
        <a:ext cx="2749100" cy="946585"/>
      </dsp:txXfrm>
    </dsp:sp>
    <dsp:sp modelId="{FDD19A64-6C39-4C80-BCF1-D84B00CF4E56}">
      <dsp:nvSpPr>
        <dsp:cNvPr id="0" name=""/>
        <dsp:cNvSpPr/>
      </dsp:nvSpPr>
      <dsp:spPr>
        <a:xfrm>
          <a:off x="2534681" y="1103632"/>
          <a:ext cx="2851516" cy="1049001"/>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a:t>Cinsel İstismar</a:t>
          </a:r>
        </a:p>
      </dsp:txBody>
      <dsp:txXfrm>
        <a:off x="2585889" y="1154840"/>
        <a:ext cx="2749100" cy="946585"/>
      </dsp:txXfrm>
    </dsp:sp>
    <dsp:sp modelId="{6A3C2917-C910-453A-87AD-D9DFA3C24787}">
      <dsp:nvSpPr>
        <dsp:cNvPr id="0" name=""/>
        <dsp:cNvSpPr/>
      </dsp:nvSpPr>
      <dsp:spPr>
        <a:xfrm>
          <a:off x="2534681" y="2205084"/>
          <a:ext cx="2851516" cy="1049001"/>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a:t>Duygusal İstismar</a:t>
          </a:r>
        </a:p>
      </dsp:txBody>
      <dsp:txXfrm>
        <a:off x="2585889" y="2256292"/>
        <a:ext cx="2749100" cy="946585"/>
      </dsp:txXfrm>
    </dsp:sp>
    <dsp:sp modelId="{979697C7-E99E-4482-8F41-64156BA665DB}">
      <dsp:nvSpPr>
        <dsp:cNvPr id="0" name=""/>
        <dsp:cNvSpPr/>
      </dsp:nvSpPr>
      <dsp:spPr>
        <a:xfrm>
          <a:off x="2534681" y="3306535"/>
          <a:ext cx="2851516" cy="1049001"/>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tr-TR" sz="2900" kern="1200" dirty="0"/>
            <a:t>İhmal</a:t>
          </a:r>
        </a:p>
      </dsp:txBody>
      <dsp:txXfrm>
        <a:off x="2585889" y="3357743"/>
        <a:ext cx="2749100" cy="946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BD6FF-F3F1-4C14-AEED-0A2CA349601D}">
      <dsp:nvSpPr>
        <dsp:cNvPr id="0" name=""/>
        <dsp:cNvSpPr/>
      </dsp:nvSpPr>
      <dsp:spPr>
        <a:xfrm>
          <a:off x="1285883" y="0"/>
          <a:ext cx="4286280" cy="4286280"/>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Toplumsal</a:t>
          </a:r>
        </a:p>
      </dsp:txBody>
      <dsp:txXfrm>
        <a:off x="2829802" y="214313"/>
        <a:ext cx="1198443" cy="642942"/>
      </dsp:txXfrm>
    </dsp:sp>
    <dsp:sp modelId="{AFBF0409-5858-42B5-9920-83AFF5B64D85}">
      <dsp:nvSpPr>
        <dsp:cNvPr id="0" name=""/>
        <dsp:cNvSpPr/>
      </dsp:nvSpPr>
      <dsp:spPr>
        <a:xfrm>
          <a:off x="1714511" y="857255"/>
          <a:ext cx="3429024" cy="3429024"/>
        </a:xfrm>
        <a:prstGeom prst="ellipse">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Çevresel</a:t>
          </a:r>
        </a:p>
      </dsp:txBody>
      <dsp:txXfrm>
        <a:off x="2829802" y="1062997"/>
        <a:ext cx="1198443" cy="617224"/>
      </dsp:txXfrm>
    </dsp:sp>
    <dsp:sp modelId="{42166177-025E-48DD-9A70-8DB319A1EC7A}">
      <dsp:nvSpPr>
        <dsp:cNvPr id="0" name=""/>
        <dsp:cNvSpPr/>
      </dsp:nvSpPr>
      <dsp:spPr>
        <a:xfrm>
          <a:off x="2143139" y="1714511"/>
          <a:ext cx="2571768" cy="2571768"/>
        </a:xfrm>
        <a:prstGeom prst="ellipse">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İlişkisel</a:t>
          </a:r>
        </a:p>
      </dsp:txBody>
      <dsp:txXfrm>
        <a:off x="2829802" y="1907394"/>
        <a:ext cx="1198443" cy="578647"/>
      </dsp:txXfrm>
    </dsp:sp>
    <dsp:sp modelId="{E5B11AD2-9403-4F9D-A14E-26F11551B6C5}">
      <dsp:nvSpPr>
        <dsp:cNvPr id="0" name=""/>
        <dsp:cNvSpPr/>
      </dsp:nvSpPr>
      <dsp:spPr>
        <a:xfrm>
          <a:off x="2571767" y="2571767"/>
          <a:ext cx="1714512" cy="1714512"/>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a:t>Kişisel</a:t>
          </a:r>
        </a:p>
      </dsp:txBody>
      <dsp:txXfrm>
        <a:off x="2822852" y="3000395"/>
        <a:ext cx="1212343" cy="857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46C51-A6CF-4A48-8027-A937B7DF6D53}">
      <dsp:nvSpPr>
        <dsp:cNvPr id="0" name=""/>
        <dsp:cNvSpPr/>
      </dsp:nvSpPr>
      <dsp:spPr>
        <a:xfrm>
          <a:off x="0" y="72007"/>
          <a:ext cx="8143932" cy="1485948"/>
        </a:xfrm>
        <a:prstGeom prst="rect">
          <a:avLst/>
        </a:prstGeom>
        <a:solidFill>
          <a:schemeClr val="accent2">
            <a:shade val="9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a:solidFill>
                <a:schemeClr val="bg1"/>
              </a:solidFill>
              <a:latin typeface="+mn-lt"/>
              <a:ea typeface="+mn-ea"/>
              <a:cs typeface="+mn-cs"/>
            </a:rPr>
            <a:t>Çocuk istismarı ve ihmali farklı alanlardaki pek çok faktörün karmaşık etkileşiminin sonucu olarak ortaya çıkmaktadır. </a:t>
          </a:r>
          <a:endParaRPr lang="tr-TR" sz="3000" kern="1200" dirty="0">
            <a:solidFill>
              <a:schemeClr val="bg1"/>
            </a:solidFill>
          </a:endParaRPr>
        </a:p>
      </dsp:txBody>
      <dsp:txXfrm>
        <a:off x="0" y="72007"/>
        <a:ext cx="8143932" cy="1485948"/>
      </dsp:txXfrm>
    </dsp:sp>
    <dsp:sp modelId="{484EAF94-6654-42A3-8698-965B77FC46B8}">
      <dsp:nvSpPr>
        <dsp:cNvPr id="0" name=""/>
        <dsp:cNvSpPr/>
      </dsp:nvSpPr>
      <dsp:spPr>
        <a:xfrm>
          <a:off x="0" y="1499259"/>
          <a:ext cx="8143932" cy="3237884"/>
        </a:xfrm>
        <a:prstGeom prst="rect">
          <a:avLst/>
        </a:prstGeom>
        <a:gradFill rotWithShape="0">
          <a:gsLst>
            <a:gs pos="20000">
              <a:schemeClr val="accent2">
                <a:alpha val="90000"/>
                <a:hueOff val="0"/>
                <a:satOff val="0"/>
                <a:lumOff val="0"/>
                <a:alphaOff val="0"/>
                <a:tint val="9000"/>
              </a:schemeClr>
            </a:gs>
            <a:gs pos="100000">
              <a:schemeClr val="accent2">
                <a:alpha val="9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a:solidFill>
                <a:schemeClr val="tx1"/>
              </a:solidFill>
              <a:latin typeface="+mn-lt"/>
              <a:ea typeface="+mn-ea"/>
              <a:cs typeface="+mn-cs"/>
            </a:rPr>
            <a:t>Risk faktörü olarak kabul edilen durumlar hizmet ve müdahale için öncelik taşır. </a:t>
          </a:r>
          <a:endParaRPr lang="tr-TR" sz="4000" kern="1200" dirty="0"/>
        </a:p>
      </dsp:txBody>
      <dsp:txXfrm>
        <a:off x="0" y="1499259"/>
        <a:ext cx="8143932" cy="3237884"/>
      </dsp:txXfrm>
    </dsp:sp>
    <dsp:sp modelId="{FC918354-CB4E-4931-B482-F78155D4444F}">
      <dsp:nvSpPr>
        <dsp:cNvPr id="0" name=""/>
        <dsp:cNvSpPr/>
      </dsp:nvSpPr>
      <dsp:spPr>
        <a:xfrm flipV="1">
          <a:off x="0" y="4822461"/>
          <a:ext cx="8143932" cy="58692"/>
        </a:xfrm>
        <a:prstGeom prst="rect">
          <a:avLst/>
        </a:prstGeom>
        <a:solidFill>
          <a:schemeClr val="accent2">
            <a:shade val="90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EEC56-4206-4CEC-BD72-A7482BFCDAF6}">
      <dsp:nvSpPr>
        <dsp:cNvPr id="0" name=""/>
        <dsp:cNvSpPr/>
      </dsp:nvSpPr>
      <dsp:spPr>
        <a:xfrm rot="5400000">
          <a:off x="3588328" y="-134687"/>
          <a:ext cx="3987462" cy="5253703"/>
        </a:xfrm>
        <a:prstGeom prst="round2Same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Çocuğun tam olarak anlayamadığı,  onay vermesinin mümkün olamayacağı,  gelişimsel olarak hazır olmadığı ya da  toplumun yasalarına, sosyal normlarına aykırı olacak şekilde bir cinsel etkinliğe dahil edilmesidir. </a:t>
          </a:r>
          <a:endParaRPr lang="tr-TR" sz="2800" kern="1200" dirty="0"/>
        </a:p>
      </dsp:txBody>
      <dsp:txXfrm rot="-5400000">
        <a:off x="2955208" y="693085"/>
        <a:ext cx="5059051" cy="3598158"/>
      </dsp:txXfrm>
    </dsp:sp>
    <dsp:sp modelId="{7EB13FB9-25CC-4285-BB6E-ABB138ED5EA3}">
      <dsp:nvSpPr>
        <dsp:cNvPr id="0" name=""/>
        <dsp:cNvSpPr/>
      </dsp:nvSpPr>
      <dsp:spPr>
        <a:xfrm>
          <a:off x="0" y="0"/>
          <a:ext cx="2955208" cy="4984328"/>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tr-TR" sz="5500" kern="1200" dirty="0" smtClean="0"/>
            <a:t>Cinsel İstismar</a:t>
          </a:r>
          <a:endParaRPr lang="tr-TR" sz="5500" kern="1200" dirty="0"/>
        </a:p>
      </dsp:txBody>
      <dsp:txXfrm>
        <a:off x="144261" y="144261"/>
        <a:ext cx="2666686" cy="4695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AF42-80BE-497E-B69E-EC41536708F9}">
      <dsp:nvSpPr>
        <dsp:cNvPr id="0" name=""/>
        <dsp:cNvSpPr/>
      </dsp:nvSpPr>
      <dsp:spPr>
        <a:xfrm>
          <a:off x="1872208" y="16786"/>
          <a:ext cx="3456383" cy="1426252"/>
        </a:xfrm>
        <a:prstGeom prst="roundRect">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Verdana" pitchFamily="34" charset="0"/>
              <a:ea typeface="MS Gothic" pitchFamily="49" charset="-128"/>
            </a:rPr>
            <a:t>Çocuğu istismar ortamından en kısa sürede uzaklaştırın</a:t>
          </a:r>
          <a:endParaRPr lang="tr-TR" sz="2400" kern="1200" dirty="0"/>
        </a:p>
      </dsp:txBody>
      <dsp:txXfrm>
        <a:off x="1941832" y="86410"/>
        <a:ext cx="3317135" cy="1287004"/>
      </dsp:txXfrm>
    </dsp:sp>
    <dsp:sp modelId="{D3DE421C-29C4-42C7-BF8D-E05302643A1F}">
      <dsp:nvSpPr>
        <dsp:cNvPr id="0" name=""/>
        <dsp:cNvSpPr/>
      </dsp:nvSpPr>
      <dsp:spPr>
        <a:xfrm>
          <a:off x="914731" y="1101502"/>
          <a:ext cx="3978311" cy="3978311"/>
        </a:xfrm>
        <a:custGeom>
          <a:avLst/>
          <a:gdLst/>
          <a:ahLst/>
          <a:cxnLst/>
          <a:rect l="0" t="0" r="0" b="0"/>
          <a:pathLst>
            <a:path>
              <a:moveTo>
                <a:pt x="3117817" y="351210"/>
              </a:moveTo>
              <a:arcTo wR="1989155" hR="1989155" stAng="18274177" swAng="3006588"/>
            </a:path>
          </a:pathLst>
        </a:custGeom>
        <a:noFill/>
        <a:ln w="25400" cap="flat" cmpd="sng" algn="ctr">
          <a:solidFill>
            <a:scrgbClr r="0" g="0" b="0">
              <a:shade val="48000"/>
              <a:satMod val="110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25C9740-731A-4EC1-9E72-BB022ED09B83}">
      <dsp:nvSpPr>
        <dsp:cNvPr id="0" name=""/>
        <dsp:cNvSpPr/>
      </dsp:nvSpPr>
      <dsp:spPr>
        <a:xfrm>
          <a:off x="4176455" y="2923298"/>
          <a:ext cx="2292442" cy="1490087"/>
        </a:xfrm>
        <a:prstGeom prst="roundRect">
          <a:avLst/>
        </a:prstGeom>
        <a:solidFill>
          <a:schemeClr val="accent5">
            <a:lumMod val="7500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Bildirimde bulunun</a:t>
          </a:r>
          <a:endParaRPr lang="tr-TR" sz="2600" kern="1200" dirty="0"/>
        </a:p>
      </dsp:txBody>
      <dsp:txXfrm>
        <a:off x="4249195" y="2996038"/>
        <a:ext cx="2146962" cy="1344607"/>
      </dsp:txXfrm>
    </dsp:sp>
    <dsp:sp modelId="{BFBA1957-9D86-4DE0-8F28-D467CF866564}">
      <dsp:nvSpPr>
        <dsp:cNvPr id="0" name=""/>
        <dsp:cNvSpPr/>
      </dsp:nvSpPr>
      <dsp:spPr>
        <a:xfrm>
          <a:off x="1588184" y="717324"/>
          <a:ext cx="3978311" cy="3978311"/>
        </a:xfrm>
        <a:custGeom>
          <a:avLst/>
          <a:gdLst/>
          <a:ahLst/>
          <a:cxnLst/>
          <a:rect l="0" t="0" r="0" b="0"/>
          <a:pathLst>
            <a:path>
              <a:moveTo>
                <a:pt x="2993638" y="3706059"/>
              </a:moveTo>
              <a:arcTo wR="1989155" hR="1989155" stAng="3580202" swAng="3480936"/>
            </a:path>
          </a:pathLst>
        </a:custGeom>
        <a:noFill/>
        <a:ln w="25400" cap="flat" cmpd="sng" algn="ctr">
          <a:solidFill>
            <a:scrgbClr r="0" g="0" b="0">
              <a:shade val="48000"/>
              <a:satMod val="110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17C222B-6430-4683-B187-D09ADD3395D3}">
      <dsp:nvSpPr>
        <dsp:cNvPr id="0" name=""/>
        <dsp:cNvSpPr/>
      </dsp:nvSpPr>
      <dsp:spPr>
        <a:xfrm>
          <a:off x="731519" y="2968602"/>
          <a:ext cx="2292442" cy="1490087"/>
        </a:xfrm>
        <a:prstGeom prst="roundRect">
          <a:avLst/>
        </a:prstGeom>
        <a:solidFill>
          <a:schemeClr val="accent2">
            <a:hueOff val="4681519"/>
            <a:satOff val="-5839"/>
            <a:lumOff val="1373"/>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Çocuğa yardım edin</a:t>
          </a:r>
          <a:endParaRPr lang="tr-TR" sz="2600" kern="1200" dirty="0"/>
        </a:p>
      </dsp:txBody>
      <dsp:txXfrm>
        <a:off x="804259" y="3041342"/>
        <a:ext cx="2146962" cy="1344607"/>
      </dsp:txXfrm>
    </dsp:sp>
    <dsp:sp modelId="{1DB34AFF-D252-4DF5-A956-831D9AACBC08}">
      <dsp:nvSpPr>
        <dsp:cNvPr id="0" name=""/>
        <dsp:cNvSpPr/>
      </dsp:nvSpPr>
      <dsp:spPr>
        <a:xfrm>
          <a:off x="2303705" y="1108426"/>
          <a:ext cx="3978311" cy="3978311"/>
        </a:xfrm>
        <a:custGeom>
          <a:avLst/>
          <a:gdLst/>
          <a:ahLst/>
          <a:cxnLst/>
          <a:rect l="0" t="0" r="0" b="0"/>
          <a:pathLst>
            <a:path>
              <a:moveTo>
                <a:pt x="5406" y="1842602"/>
              </a:moveTo>
              <a:arcTo wR="1989155" hR="1989155" stAng="11053510" swAng="3092980"/>
            </a:path>
          </a:pathLst>
        </a:custGeom>
        <a:noFill/>
        <a:ln w="25400" cap="flat" cmpd="sng" algn="ctr">
          <a:solidFill>
            <a:scrgbClr r="0" g="0" b="0">
              <a:shade val="48000"/>
              <a:satMod val="110000"/>
            </a:scrgb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AF42-80BE-497E-B69E-EC41536708F9}">
      <dsp:nvSpPr>
        <dsp:cNvPr id="0" name=""/>
        <dsp:cNvSpPr/>
      </dsp:nvSpPr>
      <dsp:spPr>
        <a:xfrm>
          <a:off x="0" y="-4"/>
          <a:ext cx="2808312" cy="2003160"/>
        </a:xfrm>
        <a:prstGeom prst="roundRect">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b="1" kern="1200" dirty="0" smtClean="0">
              <a:latin typeface="Verdana" pitchFamily="34" charset="0"/>
              <a:ea typeface="MS Gothic" pitchFamily="49" charset="-128"/>
            </a:rPr>
            <a:t>Çocuğu istismar ortamından en kısa sürede uzaklaştırın</a:t>
          </a:r>
          <a:endParaRPr lang="tr-TR" sz="2300" kern="1200" dirty="0"/>
        </a:p>
      </dsp:txBody>
      <dsp:txXfrm>
        <a:off x="97786" y="97782"/>
        <a:ext cx="2612740" cy="18075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C222B-6430-4683-B187-D09ADD3395D3}">
      <dsp:nvSpPr>
        <dsp:cNvPr id="0" name=""/>
        <dsp:cNvSpPr/>
      </dsp:nvSpPr>
      <dsp:spPr>
        <a:xfrm>
          <a:off x="0" y="42069"/>
          <a:ext cx="2952328" cy="1919013"/>
        </a:xfrm>
        <a:prstGeom prst="roundRect">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smtClean="0">
              <a:latin typeface="Verdana" pitchFamily="34" charset="0"/>
              <a:ea typeface="MS Gothic" pitchFamily="49" charset="-128"/>
            </a:rPr>
            <a:t>Çocuğa yardım edin</a:t>
          </a:r>
          <a:endParaRPr lang="tr-TR" sz="3400" kern="1200" dirty="0"/>
        </a:p>
      </dsp:txBody>
      <dsp:txXfrm>
        <a:off x="93678" y="135747"/>
        <a:ext cx="2764972" cy="173165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ABFAB48-84DA-4BBC-AB61-6C4D60642FAF}" type="datetimeFigureOut">
              <a:rPr lang="tr-TR"/>
              <a:pPr>
                <a:defRPr/>
              </a:pPr>
              <a:t>8.05.2022</a:t>
            </a:fld>
            <a:endParaRPr lang="tr-T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CF41CD4-CCE9-4F32-985F-7B7023294D14}" type="slidenum">
              <a:rPr lang="tr-TR" altLang="tr-TR"/>
              <a:pPr>
                <a:defRPr/>
              </a:pPr>
              <a:t>‹#›</a:t>
            </a:fld>
            <a:endParaRPr lang="tr-TR" altLang="tr-TR"/>
          </a:p>
        </p:txBody>
      </p:sp>
    </p:spTree>
    <p:extLst>
      <p:ext uri="{BB962C8B-B14F-4D97-AF65-F5344CB8AC3E}">
        <p14:creationId xmlns:p14="http://schemas.microsoft.com/office/powerpoint/2010/main" val="377217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mevzuat.adalet.gov.tr/html/614.html"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www.mevzuat.adalet.gov.tr/html/1527.html"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www.acf.hhs.gov/programs/cb/stats_research/index.htm#can" TargetMode="Externa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1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9CD76C-B52A-4CA6-91A5-32DD8255F8EE}" type="slidenum">
              <a:rPr lang="tr-TR" altLang="tr-TR"/>
              <a:pPr>
                <a:spcBef>
                  <a:spcPct val="0"/>
                </a:spcBef>
              </a:pPr>
              <a:t>1</a:t>
            </a:fld>
            <a:endParaRPr lang="tr-TR" altLang="tr-TR"/>
          </a:p>
        </p:txBody>
      </p:sp>
    </p:spTree>
    <p:extLst>
      <p:ext uri="{BB962C8B-B14F-4D97-AF65-F5344CB8AC3E}">
        <p14:creationId xmlns:p14="http://schemas.microsoft.com/office/powerpoint/2010/main" val="35812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3796"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D0B23F-9E8C-410C-8707-D502EBB7CFB1}" type="slidenum">
              <a:rPr lang="tr-TR" altLang="tr-TR">
                <a:latin typeface="Calibri" panose="020F0502020204030204" pitchFamily="34" charset="0"/>
              </a:rPr>
              <a:pPr eaLnBrk="1" hangingPunct="1"/>
              <a:t>12</a:t>
            </a:fld>
            <a:endParaRPr lang="tr-TR" altLang="tr-TR">
              <a:latin typeface="Calibri" panose="020F0502020204030204" pitchFamily="34" charset="0"/>
            </a:endParaRPr>
          </a:p>
        </p:txBody>
      </p:sp>
    </p:spTree>
    <p:extLst>
      <p:ext uri="{BB962C8B-B14F-4D97-AF65-F5344CB8AC3E}">
        <p14:creationId xmlns:p14="http://schemas.microsoft.com/office/powerpoint/2010/main" val="153751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A6731D-7F8E-424C-9E24-BA04D80A5DE8}" type="slidenum">
              <a:rPr lang="tr-TR" altLang="tr-TR">
                <a:latin typeface="Calibri" panose="020F0502020204030204" pitchFamily="34" charset="0"/>
              </a:rPr>
              <a:pPr eaLnBrk="1" hangingPunct="1"/>
              <a:t>13</a:t>
            </a:fld>
            <a:endParaRPr lang="tr-TR" altLang="tr-TR">
              <a:latin typeface="Calibri" panose="020F0502020204030204" pitchFamily="34" charset="0"/>
            </a:endParaRPr>
          </a:p>
        </p:txBody>
      </p:sp>
    </p:spTree>
    <p:extLst>
      <p:ext uri="{BB962C8B-B14F-4D97-AF65-F5344CB8AC3E}">
        <p14:creationId xmlns:p14="http://schemas.microsoft.com/office/powerpoint/2010/main" val="90225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Dokunmanın yer aldığı istismar durumlarında; tacizcinin çocuğa dokunmasının dışında çocuğun kendisine dokunmasını istemek, zorlamak veya çocuğu buna ikna etmek de cinsel istismar sayılır.</a:t>
            </a:r>
          </a:p>
          <a:p>
            <a:pPr eaLnBrk="1" hangingPunct="1">
              <a:spcBef>
                <a:spcPct val="0"/>
              </a:spcBef>
            </a:pPr>
            <a:endParaRPr lang="tr-TR" altLang="tr-TR" smtClean="0"/>
          </a:p>
          <a:p>
            <a:pPr eaLnBrk="1" hangingPunct="1">
              <a:spcBef>
                <a:spcPct val="0"/>
              </a:spcBef>
            </a:pPr>
            <a:r>
              <a:rPr lang="tr-TR" altLang="tr-TR" smtClean="0"/>
              <a:t>Çocuk cinsel istismarında istismarcılar sıklıkla şiddet kullanmazlar. Çocukları yaralayarak ya da ürkütürek kendilerinden uzaklaştırmak istemezler. Böylece tacizlerini daha uzun süre devam ettirirler. </a:t>
            </a:r>
          </a:p>
          <a:p>
            <a:pPr eaLnBrk="1" hangingPunct="1">
              <a:spcBef>
                <a:spcPct val="0"/>
              </a:spcBef>
            </a:pPr>
            <a:endParaRPr lang="tr-TR" altLang="tr-TR" smtClean="0"/>
          </a:p>
          <a:p>
            <a:pPr eaLnBrk="1" hangingPunct="1">
              <a:spcBef>
                <a:spcPct val="0"/>
              </a:spcBef>
            </a:pPr>
            <a:endParaRPr lang="tr-TR" altLang="tr-TR" smtClean="0"/>
          </a:p>
        </p:txBody>
      </p:sp>
      <p:sp>
        <p:nvSpPr>
          <p:cNvPr id="358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F1EE5D-B302-452D-A5B2-90C8D40241BF}" type="slidenum">
              <a:rPr lang="tr-TR" altLang="tr-TR">
                <a:latin typeface="Calibri" panose="020F0502020204030204" pitchFamily="34" charset="0"/>
              </a:rPr>
              <a:pPr eaLnBrk="1" hangingPunct="1"/>
              <a:t>14</a:t>
            </a:fld>
            <a:endParaRPr lang="tr-TR" altLang="tr-TR">
              <a:latin typeface="Calibri" panose="020F0502020204030204" pitchFamily="34" charset="0"/>
            </a:endParaRPr>
          </a:p>
        </p:txBody>
      </p:sp>
    </p:spTree>
    <p:extLst>
      <p:ext uri="{BB962C8B-B14F-4D97-AF65-F5344CB8AC3E}">
        <p14:creationId xmlns:p14="http://schemas.microsoft.com/office/powerpoint/2010/main" val="373523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a:p>
            <a:pPr eaLnBrk="1" hangingPunct="1">
              <a:spcBef>
                <a:spcPct val="0"/>
              </a:spcBef>
            </a:pPr>
            <a:endParaRPr lang="tr-TR" altLang="tr-TR" smtClean="0"/>
          </a:p>
        </p:txBody>
      </p:sp>
      <p:sp>
        <p:nvSpPr>
          <p:cNvPr id="3686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1FE2B-B85E-4B0E-96E9-6EED49C862BE}" type="slidenum">
              <a:rPr lang="tr-TR" altLang="tr-TR">
                <a:latin typeface="Calibri" panose="020F0502020204030204" pitchFamily="34" charset="0"/>
              </a:rPr>
              <a:pPr eaLnBrk="1" hangingPunct="1"/>
              <a:t>15</a:t>
            </a:fld>
            <a:endParaRPr lang="tr-TR" altLang="tr-TR">
              <a:latin typeface="Calibri" panose="020F0502020204030204" pitchFamily="34" charset="0"/>
            </a:endParaRPr>
          </a:p>
        </p:txBody>
      </p:sp>
    </p:spTree>
    <p:extLst>
      <p:ext uri="{BB962C8B-B14F-4D97-AF65-F5344CB8AC3E}">
        <p14:creationId xmlns:p14="http://schemas.microsoft.com/office/powerpoint/2010/main" val="151565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b="1" smtClean="0"/>
              <a:t>Ensest</a:t>
            </a:r>
            <a:r>
              <a:rPr lang="tr-TR" altLang="tr-TR" smtClean="0"/>
              <a:t> cinsel istismar kapsamında bir saldırı tipidir. Ensestin tek ve kesin bir tanımını yapmak zordur. Son çalışmalarda üzerinde fikir birliğine varılan tanıma göre ensest; birbiriyle evli olanlar dışındaki aile üyeleri arasında sözlü-sözsüz, fiziksel, görsel her türlü erotik davranıştır.  Ensest için kabul edilen taciz, taciz edenin cinsel uyarılması ya da tatmini için çocuğa veya gence yönelmiş her türlü fiziksel ya da fiziksel olmayan cinsel davranışı içerir. </a:t>
            </a:r>
          </a:p>
        </p:txBody>
      </p:sp>
      <p:sp>
        <p:nvSpPr>
          <p:cNvPr id="3789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E5CA73-A2D0-47DB-B860-1C867E76149E}" type="slidenum">
              <a:rPr lang="tr-TR" altLang="tr-TR">
                <a:latin typeface="Calibri" panose="020F0502020204030204" pitchFamily="34" charset="0"/>
              </a:rPr>
              <a:pPr eaLnBrk="1" hangingPunct="1"/>
              <a:t>16</a:t>
            </a:fld>
            <a:endParaRPr lang="tr-TR" altLang="tr-TR">
              <a:latin typeface="Calibri" panose="020F0502020204030204" pitchFamily="34" charset="0"/>
            </a:endParaRPr>
          </a:p>
        </p:txBody>
      </p:sp>
    </p:spTree>
    <p:extLst>
      <p:ext uri="{BB962C8B-B14F-4D97-AF65-F5344CB8AC3E}">
        <p14:creationId xmlns:p14="http://schemas.microsoft.com/office/powerpoint/2010/main" val="2017436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Çocuğa yönelik her türlü kötü muamele (fiziksel, cinsel, duygusal istismar ve ihmal) fiziksel bulguların yanı sıra önemli davranış değişiklikleri de oluşturur. </a:t>
            </a:r>
          </a:p>
          <a:p>
            <a:pPr eaLnBrk="1" hangingPunct="1">
              <a:spcBef>
                <a:spcPct val="0"/>
              </a:spcBef>
            </a:pPr>
            <a:endParaRPr lang="tr-TR" altLang="tr-TR" smtClean="0"/>
          </a:p>
          <a:p>
            <a:pPr eaLnBrk="1" hangingPunct="1">
              <a:spcBef>
                <a:spcPct val="0"/>
              </a:spcBef>
            </a:pPr>
            <a:r>
              <a:rPr lang="tr-TR" altLang="tr-TR" smtClean="0"/>
              <a:t>Bu davranış değişiklikleri kötü muamelenin kimi zaman tek belirtisi ya da bulgusu da olabilir.  Fiziksel şiddet gören bir çocukta bile fiziksel yaralanma bulguları ikinci planda kalabilir.  Çocukla ilgilenen profesyonellerin çocuklardaki bu davranış değişikliklerini fark ederek, her türlü istismar ve ihmal olasılığını aklına getirmesi gerekir. Çünkü akla getirilmediği takdirde istismara uğrayan çocuk çoğu kez herhangi bir yardım talebinde bulunamadan yaşadığı travma ile başbaşa kalır. </a:t>
            </a:r>
          </a:p>
          <a:p>
            <a:pPr eaLnBrk="1" hangingPunct="1">
              <a:spcBef>
                <a:spcPct val="0"/>
              </a:spcBef>
            </a:pPr>
            <a:endParaRPr lang="tr-TR" altLang="tr-TR" smtClean="0"/>
          </a:p>
          <a:p>
            <a:pPr eaLnBrk="1" hangingPunct="1">
              <a:spcBef>
                <a:spcPct val="0"/>
              </a:spcBef>
            </a:pPr>
            <a:r>
              <a:rPr lang="tr-TR" altLang="tr-TR" smtClean="0"/>
              <a:t>Çocuğun tavır ve davranışlarında ortaya çıkan değişikliklerin başka sebepleri olabileceği de mutlaka gözönünde bulundurulmalıdır. Burada bahsedilen davranış değişiklikleri ya da davranış bozuklukları yalnızca istismar için bir </a:t>
            </a:r>
            <a:r>
              <a:rPr lang="tr-TR" altLang="tr-TR" b="1" smtClean="0"/>
              <a:t>ipucu olarak kabul edilmelidir</a:t>
            </a:r>
            <a:r>
              <a:rPr lang="tr-TR" altLang="tr-TR" smtClean="0"/>
              <a:t>. </a:t>
            </a:r>
          </a:p>
          <a:p>
            <a:pPr eaLnBrk="1" hangingPunct="1">
              <a:spcBef>
                <a:spcPct val="0"/>
              </a:spcBef>
            </a:pPr>
            <a:endParaRPr lang="tr-TR" altLang="tr-TR"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32DA51-70FB-4A84-86C7-10AC1C32E7A3}" type="slidenum">
              <a:rPr lang="tr-TR" altLang="tr-TR">
                <a:latin typeface="Calibri" panose="020F0502020204030204" pitchFamily="34" charset="0"/>
              </a:rPr>
              <a:pPr eaLnBrk="1" hangingPunct="1"/>
              <a:t>17</a:t>
            </a:fld>
            <a:endParaRPr lang="tr-TR" altLang="tr-TR">
              <a:latin typeface="Calibri" panose="020F0502020204030204" pitchFamily="34" charset="0"/>
            </a:endParaRPr>
          </a:p>
        </p:txBody>
      </p:sp>
    </p:spTree>
    <p:extLst>
      <p:ext uri="{BB962C8B-B14F-4D97-AF65-F5344CB8AC3E}">
        <p14:creationId xmlns:p14="http://schemas.microsoft.com/office/powerpoint/2010/main" val="346295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Çocukluk çağında karşılaşılan her türlü kötü muamele çocuğun yaşına göre farklı davranış değişikliklerine neden olabilir.  </a:t>
            </a:r>
          </a:p>
          <a:p>
            <a:pPr eaLnBrk="1" hangingPunct="1">
              <a:spcBef>
                <a:spcPct val="0"/>
              </a:spcBef>
            </a:pPr>
            <a:endParaRPr lang="tr-TR" altLang="tr-TR" smtClean="0"/>
          </a:p>
          <a:p>
            <a:pPr eaLnBrk="1" hangingPunct="1">
              <a:spcBef>
                <a:spcPct val="0"/>
              </a:spcBef>
            </a:pPr>
            <a:r>
              <a:rPr lang="tr-TR" altLang="tr-TR" smtClean="0"/>
              <a:t>Bazı davranış değişikliklerinin farklı yaş dönemleri için normal olabileceği de unutulmamalıdır. Özellikle ergenlik döneminde normalde görülen bazı davranış özellikleri davranış bozukluğu olarak değerlendirilmemelidir. </a:t>
            </a:r>
          </a:p>
          <a:p>
            <a:pPr eaLnBrk="1" hangingPunct="1">
              <a:spcBef>
                <a:spcPct val="0"/>
              </a:spcBef>
            </a:pPr>
            <a:endParaRPr lang="tr-TR" altLang="tr-TR" smtClean="0"/>
          </a:p>
          <a:p>
            <a:pPr eaLnBrk="1" hangingPunct="1">
              <a:spcBef>
                <a:spcPct val="0"/>
              </a:spcBef>
            </a:pPr>
            <a:r>
              <a:rPr lang="tr-TR" altLang="tr-TR" smtClean="0"/>
              <a:t>Burada bahsedilen davranış değişiklikleri  sıklıkla ani başlangıçlı ve başka herhangi bir sebebe bağlı olduğu düşünülmeyen, nedeni bilinen herhangi bir şeyler açıklanamayan değişikliklerdir. </a:t>
            </a: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EADC4E-6A24-4FF3-BC37-71846937449D}" type="slidenum">
              <a:rPr lang="tr-TR" altLang="tr-TR">
                <a:latin typeface="Calibri" panose="020F0502020204030204" pitchFamily="34" charset="0"/>
              </a:rPr>
              <a:pPr eaLnBrk="1" hangingPunct="1"/>
              <a:t>18</a:t>
            </a:fld>
            <a:endParaRPr lang="tr-TR" altLang="tr-TR">
              <a:latin typeface="Calibri" panose="020F0502020204030204" pitchFamily="34" charset="0"/>
            </a:endParaRPr>
          </a:p>
        </p:txBody>
      </p:sp>
    </p:spTree>
    <p:extLst>
      <p:ext uri="{BB962C8B-B14F-4D97-AF65-F5344CB8AC3E}">
        <p14:creationId xmlns:p14="http://schemas.microsoft.com/office/powerpoint/2010/main" val="337392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8EEB2E-AE97-4059-BEF3-21193854F4AE}" type="slidenum">
              <a:rPr lang="tr-TR" altLang="tr-TR">
                <a:latin typeface="Calibri" panose="020F0502020204030204" pitchFamily="34" charset="0"/>
              </a:rPr>
              <a:pPr eaLnBrk="1" hangingPunct="1"/>
              <a:t>19</a:t>
            </a:fld>
            <a:endParaRPr lang="tr-TR" altLang="tr-TR">
              <a:latin typeface="Calibri" panose="020F0502020204030204" pitchFamily="34" charset="0"/>
            </a:endParaRPr>
          </a:p>
        </p:txBody>
      </p:sp>
    </p:spTree>
    <p:extLst>
      <p:ext uri="{BB962C8B-B14F-4D97-AF65-F5344CB8AC3E}">
        <p14:creationId xmlns:p14="http://schemas.microsoft.com/office/powerpoint/2010/main" val="2322006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slaytta bahsedilen davranış özellikleri daha çok cinsel istismarı akla getirir.  Ancak  bu davranışların cinsel istismar için kesin belirtiler olmadığı, çocukların farklı sebeplerle de böyle davranabileceği bilinmelidir.  </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D0A67-F0FA-4429-B738-31B5EB8F9911}" type="slidenum">
              <a:rPr lang="tr-TR" altLang="tr-TR">
                <a:latin typeface="Calibri" panose="020F0502020204030204" pitchFamily="34" charset="0"/>
              </a:rPr>
              <a:pPr eaLnBrk="1" hangingPunct="1"/>
              <a:t>20</a:t>
            </a:fld>
            <a:endParaRPr lang="tr-TR" altLang="tr-TR">
              <a:latin typeface="Calibri" panose="020F0502020204030204" pitchFamily="34" charset="0"/>
            </a:endParaRPr>
          </a:p>
        </p:txBody>
      </p:sp>
    </p:spTree>
    <p:extLst>
      <p:ext uri="{BB962C8B-B14F-4D97-AF65-F5344CB8AC3E}">
        <p14:creationId xmlns:p14="http://schemas.microsoft.com/office/powerpoint/2010/main" val="38061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slaytta bahsedilen davranış özellikleri daha çok cinsel istismarı akla getirir.  Ancak  bu davranışların cinsel istismar için kesin belirtiler olmadığı, çocukların farklı sebeplerle de böyle davranabileceği bilinmelidir.  </a:t>
            </a:r>
          </a:p>
          <a:p>
            <a:pPr eaLnBrk="1" hangingPunct="1">
              <a:spcBef>
                <a:spcPct val="0"/>
              </a:spcBef>
            </a:pPr>
            <a:endParaRPr lang="tr-TR" altLang="tr-TR"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3102F7-9926-416A-A415-ED25B414E9A6}" type="slidenum">
              <a:rPr lang="tr-TR" altLang="tr-TR">
                <a:latin typeface="Calibri" panose="020F0502020204030204" pitchFamily="34" charset="0"/>
              </a:rPr>
              <a:pPr eaLnBrk="1" hangingPunct="1"/>
              <a:t>21</a:t>
            </a:fld>
            <a:endParaRPr lang="tr-TR" altLang="tr-TR">
              <a:latin typeface="Calibri" panose="020F0502020204030204" pitchFamily="34" charset="0"/>
            </a:endParaRPr>
          </a:p>
        </p:txBody>
      </p:sp>
    </p:spTree>
    <p:extLst>
      <p:ext uri="{BB962C8B-B14F-4D97-AF65-F5344CB8AC3E}">
        <p14:creationId xmlns:p14="http://schemas.microsoft.com/office/powerpoint/2010/main" val="410220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Daha erken ergin olmak: Evlenmek kişiyi ergin yapar. 18 yaşından önce evlenen çocuk ergin sayılır. Ancak Çocuk Koruma Kanununa göre çocuk 18 yaşından önce evlenmiş olsa ve bu nedenle ergin sayılsa bile 18 yaşını doldurmamış her kişi çocuk olarak kabul edilir.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3DC45C-E792-4D76-AF29-F78CE721EAE3}" type="slidenum">
              <a:rPr lang="tr-TR" altLang="tr-TR"/>
              <a:pPr>
                <a:spcBef>
                  <a:spcPct val="0"/>
                </a:spcBef>
              </a:pPr>
              <a:t>2</a:t>
            </a:fld>
            <a:endParaRPr lang="tr-TR" altLang="tr-TR"/>
          </a:p>
        </p:txBody>
      </p:sp>
    </p:spTree>
    <p:extLst>
      <p:ext uri="{BB962C8B-B14F-4D97-AF65-F5344CB8AC3E}">
        <p14:creationId xmlns:p14="http://schemas.microsoft.com/office/powerpoint/2010/main" val="4292878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DCD86B-6A97-4807-928F-A93B9E3347DB}" type="slidenum">
              <a:rPr lang="tr-TR" altLang="tr-TR">
                <a:latin typeface="Calibri" panose="020F0502020204030204" pitchFamily="34" charset="0"/>
              </a:rPr>
              <a:pPr eaLnBrk="1" hangingPunct="1"/>
              <a:t>22</a:t>
            </a:fld>
            <a:endParaRPr lang="tr-TR" altLang="tr-TR">
              <a:latin typeface="Calibri" panose="020F0502020204030204" pitchFamily="34" charset="0"/>
            </a:endParaRPr>
          </a:p>
        </p:txBody>
      </p:sp>
    </p:spTree>
    <p:extLst>
      <p:ext uri="{BB962C8B-B14F-4D97-AF65-F5344CB8AC3E}">
        <p14:creationId xmlns:p14="http://schemas.microsoft.com/office/powerpoint/2010/main" val="418485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Zaman zaman eşler arasındaki sorunlar nedeni ile özellikle boşanma ve velayet alma sürecinde çocuklar kullanılmaktadır. Eşlerden birinin diğerini çocuğuna cinsel istismar uyguladığı gerekçesi ile suçladığı durumlarda çocuğa istismar öyküsü öğretilebilmekte ve çocuğun beyanı alındığı sırada bu öyküyü kullanması istenebilmektedir. Ancak bu durumda çocuktan doğru bilgiyi almak konusunda ifade alan kişinin deneyimi çok büyük önem taşır. </a:t>
            </a:r>
          </a:p>
          <a:p>
            <a:pPr eaLnBrk="1" hangingPunct="1">
              <a:spcBef>
                <a:spcPct val="0"/>
              </a:spcBef>
            </a:pPr>
            <a:endParaRPr lang="tr-TR" altLang="tr-TR" smtClean="0"/>
          </a:p>
          <a:p>
            <a:pPr eaLnBrk="1" hangingPunct="1">
              <a:spcBef>
                <a:spcPct val="0"/>
              </a:spcBef>
            </a:pPr>
            <a:r>
              <a:rPr lang="tr-TR" altLang="tr-TR" smtClean="0"/>
              <a:t>Bu nedenle cinsel istismar edildiğine dair bilgi veren çocukla, konusunda deneyimli kişilerin görüşmesi büyük önem taşır. </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C15BC3-C9B4-4E5B-8FAC-56E1D0893CD5}" type="slidenum">
              <a:rPr lang="tr-TR" altLang="tr-TR">
                <a:latin typeface="Calibri" panose="020F0502020204030204" pitchFamily="34" charset="0"/>
              </a:rPr>
              <a:pPr eaLnBrk="1" hangingPunct="1"/>
              <a:t>23</a:t>
            </a:fld>
            <a:endParaRPr lang="tr-TR" altLang="tr-TR">
              <a:latin typeface="Calibri" panose="020F0502020204030204" pitchFamily="34" charset="0"/>
            </a:endParaRPr>
          </a:p>
        </p:txBody>
      </p:sp>
    </p:spTree>
    <p:extLst>
      <p:ext uri="{BB962C8B-B14F-4D97-AF65-F5344CB8AC3E}">
        <p14:creationId xmlns:p14="http://schemas.microsoft.com/office/powerpoint/2010/main" val="3937115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a typeface="MS Gothic" panose="020B0609070205080204" pitchFamily="49" charset="-128"/>
            </a:endParaRPr>
          </a:p>
        </p:txBody>
      </p:sp>
      <p:sp>
        <p:nvSpPr>
          <p:cNvPr id="47107"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317166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a typeface="MS Gothic" panose="020B0609070205080204" pitchFamily="49" charset="-128"/>
            </a:endParaRPr>
          </a:p>
        </p:txBody>
      </p:sp>
      <p:sp>
        <p:nvSpPr>
          <p:cNvPr id="48131"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4168888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a typeface="MS Gothic" panose="020B0609070205080204" pitchFamily="49" charset="-128"/>
            </a:endParaRPr>
          </a:p>
        </p:txBody>
      </p:sp>
      <p:sp>
        <p:nvSpPr>
          <p:cNvPr id="49155"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54845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50179"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182206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a typeface="MS Gothic" panose="020B0609070205080204" pitchFamily="49" charset="-128"/>
            </a:endParaRPr>
          </a:p>
        </p:txBody>
      </p:sp>
      <p:sp>
        <p:nvSpPr>
          <p:cNvPr id="51203"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4165914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52227"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365496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EDA5B3-6C38-4189-B1E2-8DB913C1D208}" type="slidenum">
              <a:rPr lang="tr-TR" altLang="tr-TR">
                <a:latin typeface="Calibri" panose="020F0502020204030204" pitchFamily="34" charset="0"/>
              </a:rPr>
              <a:pPr eaLnBrk="1" hangingPunct="1"/>
              <a:t>30</a:t>
            </a:fld>
            <a:endParaRPr lang="tr-TR" altLang="tr-TR">
              <a:latin typeface="Calibri" panose="020F0502020204030204" pitchFamily="34" charset="0"/>
            </a:endParaRPr>
          </a:p>
        </p:txBody>
      </p:sp>
    </p:spTree>
    <p:extLst>
      <p:ext uri="{BB962C8B-B14F-4D97-AF65-F5344CB8AC3E}">
        <p14:creationId xmlns:p14="http://schemas.microsoft.com/office/powerpoint/2010/main" val="347474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C1FE33-FF61-4F50-A47D-07601299693E}" type="slidenum">
              <a:rPr lang="tr-TR" altLang="tr-TR">
                <a:latin typeface="Calibri" panose="020F0502020204030204" pitchFamily="34" charset="0"/>
              </a:rPr>
              <a:pPr eaLnBrk="1" hangingPunct="1"/>
              <a:t>31</a:t>
            </a:fld>
            <a:endParaRPr lang="tr-TR" altLang="tr-TR">
              <a:latin typeface="Calibri" panose="020F0502020204030204" pitchFamily="34" charset="0"/>
            </a:endParaRPr>
          </a:p>
        </p:txBody>
      </p:sp>
    </p:spTree>
    <p:extLst>
      <p:ext uri="{BB962C8B-B14F-4D97-AF65-F5344CB8AC3E}">
        <p14:creationId xmlns:p14="http://schemas.microsoft.com/office/powerpoint/2010/main" val="197133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normAutofit fontScale="92500" lnSpcReduction="20000"/>
          </a:bodyPr>
          <a:lstStyle/>
          <a:p>
            <a:pPr>
              <a:defRPr/>
            </a:pPr>
            <a:r>
              <a:rPr lang="tr-TR" dirty="0"/>
              <a:t>Çocuk Hakları Sözleşmesi siyasi, ekonomik, sosyal ve kültürel tüm hakları kapsar ve bu hakların birbirlerinden ayrıştırılamaz ve birbirine bağımlı olduğunu özellikle vurgular. </a:t>
            </a:r>
            <a:br>
              <a:rPr lang="tr-TR" dirty="0"/>
            </a:br>
            <a:r>
              <a:rPr lang="tr-TR" dirty="0"/>
              <a:t>Toplam 54 maddeden oluşan hakların ilk 41 maddesi çocuk haklarına ilişkin maddelerdir ve dört genel kategoride toplanır:</a:t>
            </a:r>
            <a:br>
              <a:rPr lang="tr-TR" dirty="0"/>
            </a:br>
            <a:r>
              <a:rPr lang="tr-TR" dirty="0"/>
              <a:t/>
            </a:r>
            <a:br>
              <a:rPr lang="tr-TR" dirty="0"/>
            </a:br>
            <a:r>
              <a:rPr lang="tr-TR" dirty="0"/>
              <a:t># </a:t>
            </a:r>
            <a:r>
              <a:rPr lang="tr-TR" b="1" dirty="0"/>
              <a:t>Yaşama hakları</a:t>
            </a:r>
            <a:r>
              <a:rPr lang="tr-TR" dirty="0"/>
              <a:t>; beslenme, barınma ve sağlık gibi;</a:t>
            </a:r>
            <a:br>
              <a:rPr lang="tr-TR" dirty="0"/>
            </a:br>
            <a:r>
              <a:rPr lang="tr-TR" dirty="0"/>
              <a:t/>
            </a:r>
            <a:br>
              <a:rPr lang="tr-TR" dirty="0"/>
            </a:br>
            <a:r>
              <a:rPr lang="tr-TR" dirty="0"/>
              <a:t># </a:t>
            </a:r>
            <a:r>
              <a:rPr lang="tr-TR" b="1" dirty="0"/>
              <a:t>Gelişim hakları</a:t>
            </a:r>
            <a:r>
              <a:rPr lang="tr-TR" dirty="0"/>
              <a:t>; en üst potansiyellerine ulaşmalarını destekler;</a:t>
            </a:r>
          </a:p>
          <a:p>
            <a:pPr>
              <a:defRPr/>
            </a:pPr>
            <a:endParaRPr lang="tr-TR" dirty="0"/>
          </a:p>
          <a:p>
            <a:pPr>
              <a:defRPr/>
            </a:pPr>
            <a:r>
              <a:rPr lang="tr-TR" dirty="0"/>
              <a:t># </a:t>
            </a:r>
            <a:r>
              <a:rPr lang="tr-TR" b="1" dirty="0"/>
              <a:t>Korunma hakları;</a:t>
            </a:r>
            <a:r>
              <a:rPr lang="tr-TR" b="1" dirty="0">
                <a:solidFill>
                  <a:schemeClr val="accent1">
                    <a:lumMod val="50000"/>
                  </a:schemeClr>
                </a:solidFill>
              </a:rPr>
              <a:t> </a:t>
            </a:r>
            <a:r>
              <a:rPr lang="tr-TR" dirty="0"/>
              <a:t>yaşama hakkı, ihmal ve istismardan korunma, suiistimalden korunma hakkı;</a:t>
            </a:r>
            <a:br>
              <a:rPr lang="tr-TR" dirty="0"/>
            </a:br>
            <a:r>
              <a:rPr lang="tr-TR" dirty="0"/>
              <a:t/>
            </a:r>
            <a:br>
              <a:rPr lang="tr-TR" dirty="0"/>
            </a:br>
            <a:r>
              <a:rPr lang="tr-TR" dirty="0"/>
              <a:t># </a:t>
            </a:r>
            <a:r>
              <a:rPr lang="tr-TR" b="1" dirty="0"/>
              <a:t>Katılım hakları</a:t>
            </a:r>
            <a:r>
              <a:rPr lang="tr-TR" dirty="0"/>
              <a:t>; toplumda ve politik yaşamda çocukların aktif rol almasını destekler.</a:t>
            </a:r>
            <a:br>
              <a:rPr lang="tr-TR" dirty="0"/>
            </a:br>
            <a:r>
              <a:rPr lang="tr-TR" dirty="0"/>
              <a:t/>
            </a:r>
            <a:br>
              <a:rPr lang="tr-TR" dirty="0"/>
            </a:br>
            <a:r>
              <a:rPr lang="tr-TR" dirty="0"/>
              <a:t>Bu anlaşmanın sağladığı haklar “ırk, renk, cinsiyet, dil, din, politik ve diğer görüş, ulusal, etnik veya sosyal köken, mülkiyet, özür, doğuştan veya diğer statü” farkı gözetmeksizin bütün çocukları kapsar. </a:t>
            </a:r>
            <a:br>
              <a:rPr lang="tr-TR" dirty="0"/>
            </a:br>
            <a:r>
              <a:rPr lang="tr-TR" dirty="0"/>
              <a:t>Fırsat eşitliği temel alınır. Kızlara erkeklerle aynı fırsatlar tanınmalıdır. </a:t>
            </a:r>
            <a:br>
              <a:rPr lang="tr-TR" dirty="0"/>
            </a:br>
            <a:r>
              <a:rPr lang="tr-TR" dirty="0"/>
              <a:t>Fakir, özürlü, mülteci, azınlık gruplara mensup çocuklar dahil tüm çocuklar aynı haklara, öğrenim görme ve yeterli bir hayat standardında yaşama fırsatına sahip olmalıdır. </a:t>
            </a:r>
          </a:p>
          <a:p>
            <a:pPr>
              <a:defRPr/>
            </a:pPr>
            <a:endParaRPr lang="tr-TR" dirty="0"/>
          </a:p>
          <a:p>
            <a:pPr>
              <a:defRPr/>
            </a:pPr>
            <a:r>
              <a:rPr lang="tr-TR" dirty="0"/>
              <a:t>Kaynaklar:</a:t>
            </a:r>
          </a:p>
          <a:p>
            <a:pPr>
              <a:defRPr/>
            </a:pPr>
            <a:r>
              <a:rPr lang="tr-TR" dirty="0">
                <a:hlinkClick r:id="rId3"/>
              </a:rPr>
              <a:t>http://www.</a:t>
            </a:r>
            <a:r>
              <a:rPr lang="tr-TR" dirty="0" err="1">
                <a:hlinkClick r:id="rId3"/>
              </a:rPr>
              <a:t>cocukhaklari</a:t>
            </a:r>
            <a:r>
              <a:rPr lang="tr-TR" dirty="0">
                <a:hlinkClick r:id="rId3"/>
              </a:rPr>
              <a:t>.gov.tr/</a:t>
            </a:r>
            <a:r>
              <a:rPr lang="tr-TR" dirty="0" err="1">
                <a:hlinkClick r:id="rId3"/>
              </a:rPr>
              <a:t>condocs</a:t>
            </a:r>
            <a:r>
              <a:rPr lang="tr-TR" dirty="0">
                <a:hlinkClick r:id="rId3"/>
              </a:rPr>
              <a:t>//kanun_belgeleri/4058.</a:t>
            </a:r>
            <a:r>
              <a:rPr lang="tr-TR" dirty="0" err="1">
                <a:hlinkClick r:id="rId3"/>
              </a:rPr>
              <a:t>pdf</a:t>
            </a:r>
            <a:endParaRPr lang="tr-TR" dirty="0"/>
          </a:p>
          <a:p>
            <a:pPr>
              <a:defRPr/>
            </a:pPr>
            <a:r>
              <a:rPr lang="tr-TR" dirty="0">
                <a:hlinkClick r:id="rId4"/>
              </a:rPr>
              <a:t>http://www.</a:t>
            </a:r>
            <a:r>
              <a:rPr lang="tr-TR" dirty="0" err="1">
                <a:hlinkClick r:id="rId4"/>
              </a:rPr>
              <a:t>cocukhaklari</a:t>
            </a:r>
            <a:r>
              <a:rPr lang="tr-TR" dirty="0">
                <a:hlinkClick r:id="rId4"/>
              </a:rPr>
              <a:t>.gov.tr/tr/</a:t>
            </a:r>
            <a:r>
              <a:rPr lang="tr-TR" dirty="0" err="1">
                <a:hlinkClick r:id="rId4"/>
              </a:rPr>
              <a:t>content</a:t>
            </a:r>
            <a:r>
              <a:rPr lang="tr-TR" dirty="0">
                <a:hlinkClick r:id="rId4"/>
              </a:rPr>
              <a:t>/</a:t>
            </a:r>
            <a:r>
              <a:rPr lang="tr-TR" dirty="0" err="1">
                <a:hlinkClick r:id="rId4"/>
              </a:rPr>
              <a:t>show</a:t>
            </a:r>
            <a:r>
              <a:rPr lang="tr-TR" dirty="0">
                <a:hlinkClick r:id="rId4"/>
              </a:rPr>
              <a:t>/23/</a:t>
            </a:r>
            <a:r>
              <a:rPr lang="tr-TR" dirty="0" err="1">
                <a:hlinkClick r:id="rId4"/>
              </a:rPr>
              <a:t>birlesmis</a:t>
            </a:r>
            <a:r>
              <a:rPr lang="tr-TR" dirty="0">
                <a:hlinkClick r:id="rId4"/>
              </a:rPr>
              <a:t>_milletler_</a:t>
            </a:r>
            <a:r>
              <a:rPr lang="tr-TR" dirty="0" err="1">
                <a:hlinkClick r:id="rId4"/>
              </a:rPr>
              <a:t>cocuk</a:t>
            </a:r>
            <a:r>
              <a:rPr lang="tr-TR" dirty="0">
                <a:hlinkClick r:id="rId4"/>
              </a:rPr>
              <a:t>_</a:t>
            </a:r>
            <a:r>
              <a:rPr lang="tr-TR" dirty="0" err="1">
                <a:hlinkClick r:id="rId4"/>
              </a:rPr>
              <a:t>haklari</a:t>
            </a:r>
            <a:r>
              <a:rPr lang="tr-TR" dirty="0">
                <a:hlinkClick r:id="rId4"/>
              </a:rPr>
              <a:t>_</a:t>
            </a:r>
            <a:r>
              <a:rPr lang="tr-TR" dirty="0" err="1">
                <a:hlinkClick r:id="rId4"/>
              </a:rPr>
              <a:t>sozlesmesi</a:t>
            </a:r>
            <a:r>
              <a:rPr lang="tr-TR" dirty="0">
                <a:hlinkClick r:id="rId4"/>
              </a:rPr>
              <a:t>.html</a:t>
            </a:r>
            <a:endParaRPr lang="tr-TR" dirty="0"/>
          </a:p>
          <a:p>
            <a:pPr>
              <a:defRPr/>
            </a:pPr>
            <a:r>
              <a:rPr lang="tr-TR" dirty="0">
                <a:hlinkClick r:id="rId5"/>
              </a:rPr>
              <a:t>http://www.</a:t>
            </a:r>
            <a:r>
              <a:rPr lang="tr-TR" dirty="0" err="1">
                <a:hlinkClick r:id="rId5"/>
              </a:rPr>
              <a:t>cocukhaklari</a:t>
            </a:r>
            <a:r>
              <a:rPr lang="tr-TR" dirty="0">
                <a:hlinkClick r:id="rId5"/>
              </a:rPr>
              <a:t>.gov.tr/</a:t>
            </a:r>
            <a:r>
              <a:rPr lang="tr-TR" dirty="0" err="1">
                <a:hlinkClick r:id="rId5"/>
              </a:rPr>
              <a:t>condocs</a:t>
            </a:r>
            <a:r>
              <a:rPr lang="tr-TR" dirty="0">
                <a:hlinkClick r:id="rId5"/>
              </a:rPr>
              <a:t>//mevzuat/</a:t>
            </a:r>
            <a:r>
              <a:rPr lang="tr-TR" dirty="0" err="1">
                <a:hlinkClick r:id="rId5"/>
              </a:rPr>
              <a:t>cocuk</a:t>
            </a:r>
            <a:r>
              <a:rPr lang="tr-TR" dirty="0">
                <a:hlinkClick r:id="rId5"/>
              </a:rPr>
              <a:t>_</a:t>
            </a:r>
            <a:r>
              <a:rPr lang="tr-TR" dirty="0" err="1">
                <a:hlinkClick r:id="rId5"/>
              </a:rPr>
              <a:t>haklari</a:t>
            </a:r>
            <a:r>
              <a:rPr lang="tr-TR" dirty="0">
                <a:hlinkClick r:id="rId5"/>
              </a:rPr>
              <a:t>_</a:t>
            </a:r>
            <a:r>
              <a:rPr lang="tr-TR" dirty="0" err="1">
                <a:hlinkClick r:id="rId5"/>
              </a:rPr>
              <a:t>sozlesmesi</a:t>
            </a:r>
            <a:r>
              <a:rPr lang="tr-TR" dirty="0">
                <a:hlinkClick r:id="rId5"/>
              </a:rPr>
              <a:t>.</a:t>
            </a:r>
            <a:r>
              <a:rPr lang="tr-TR" dirty="0" err="1">
                <a:hlinkClick r:id="rId5"/>
              </a:rPr>
              <a:t>pdf</a:t>
            </a:r>
            <a:endParaRPr lang="tr-TR" dirty="0"/>
          </a:p>
          <a:p>
            <a:pPr>
              <a:defRPr/>
            </a:pPr>
            <a:endParaRPr lang="tr-TR" dirty="0"/>
          </a:p>
          <a:p>
            <a:pPr>
              <a:defRPr/>
            </a:pPr>
            <a:endParaRPr lang="tr-TR" dirty="0"/>
          </a:p>
        </p:txBody>
      </p:sp>
      <p:sp>
        <p:nvSpPr>
          <p:cNvPr id="81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1D474A-1B31-4F03-80CE-A65CE1ECBFDA}" type="slidenum">
              <a:rPr lang="tr-TR" altLang="tr-TR"/>
              <a:pPr>
                <a:spcBef>
                  <a:spcPct val="0"/>
                </a:spcBef>
              </a:pPr>
              <a:t>3</a:t>
            </a:fld>
            <a:endParaRPr lang="tr-TR" altLang="tr-TR"/>
          </a:p>
        </p:txBody>
      </p:sp>
    </p:spTree>
    <p:extLst>
      <p:ext uri="{BB962C8B-B14F-4D97-AF65-F5344CB8AC3E}">
        <p14:creationId xmlns:p14="http://schemas.microsoft.com/office/powerpoint/2010/main" val="1692231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Nörobiyolojik çalışmalar bu hastalıklar ve erken çocukluk çağında yaşanan olumsuz deneyimlerin ilişkili olduğunu göstermiştir. Erken çocukluk döneminde karşılaşılan stres ve istismar bu hastalıkların ortaya çıkışını kolaylaştırabilir, başka herhangi bir risk yoksa bile bu hastalıkların gelişmesine yol açabilir. </a:t>
            </a: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472691-DBC8-4486-A283-725F90778239}" type="slidenum">
              <a:rPr lang="tr-TR" altLang="tr-TR">
                <a:latin typeface="Calibri" panose="020F0502020204030204" pitchFamily="34" charset="0"/>
              </a:rPr>
              <a:pPr eaLnBrk="1" hangingPunct="1"/>
              <a:t>32</a:t>
            </a:fld>
            <a:endParaRPr lang="tr-TR" altLang="tr-TR">
              <a:latin typeface="Calibri" panose="020F0502020204030204" pitchFamily="34" charset="0"/>
            </a:endParaRPr>
          </a:p>
        </p:txBody>
      </p:sp>
    </p:spTree>
    <p:extLst>
      <p:ext uri="{BB962C8B-B14F-4D97-AF65-F5344CB8AC3E}">
        <p14:creationId xmlns:p14="http://schemas.microsoft.com/office/powerpoint/2010/main" val="88978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fld id="{F7FD7937-6720-408B-8ACB-EA220A4F87CB}" type="slidenum">
              <a:rPr lang="en-US" altLang="tr-TR">
                <a:latin typeface="Calibri" panose="020F0502020204030204" pitchFamily="34" charset="0"/>
              </a:rPr>
              <a:pPr eaLnBrk="1" hangingPunct="1">
                <a:buFont typeface="Wingdings" panose="05000000000000000000" pitchFamily="2" charset="2"/>
                <a:buNone/>
              </a:pPr>
              <a:t>33</a:t>
            </a:fld>
            <a:endParaRPr lang="en-US" altLang="tr-TR">
              <a:latin typeface="Calibri" panose="020F0502020204030204" pitchFamily="34" charset="0"/>
            </a:endParaRPr>
          </a:p>
        </p:txBody>
      </p:sp>
      <p:sp>
        <p:nvSpPr>
          <p:cNvPr id="56323" name="Text Box 1"/>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lIns="82058" tIns="41029" rIns="82058" bIns="4102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56324" name="Rectangle 2"/>
          <p:cNvSpPr>
            <a:spLocks noGrp="1" noChangeArrowheads="1"/>
          </p:cNvSpPr>
          <p:nvPr>
            <p:ph type="body"/>
          </p:nvPr>
        </p:nvSpPr>
        <p:spPr bwMode="auto">
          <a:xfrm>
            <a:off x="685800" y="4341813"/>
            <a:ext cx="548005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r>
              <a:rPr lang="tr-TR" altLang="tr-TR" smtClean="0"/>
              <a:t>9.500 kişinin yaşam boyu izlendiği bir araştırmada; çocukken istismara uğrayan ya da ihmal edilen kişilerin bir çok hastalığa yakalanma sıklığının daha yüksek olduğu ve bu kişilerin erken öldüğü belirlenmiştir.  </a:t>
            </a:r>
          </a:p>
          <a:p>
            <a:pPr eaLnBrk="1" hangingPunct="1">
              <a:spcBef>
                <a:spcPct val="0"/>
              </a:spcBef>
            </a:pPr>
            <a:endParaRPr lang="tr-TR" altLang="tr-TR" smtClean="0"/>
          </a:p>
          <a:p>
            <a:pPr eaLnBrk="1" hangingPunct="1">
              <a:spcBef>
                <a:spcPct val="0"/>
              </a:spcBef>
            </a:pPr>
            <a:endParaRPr lang="tr-TR" altLang="tr-TR" smtClean="0"/>
          </a:p>
        </p:txBody>
      </p:sp>
    </p:spTree>
    <p:extLst>
      <p:ext uri="{BB962C8B-B14F-4D97-AF65-F5344CB8AC3E}">
        <p14:creationId xmlns:p14="http://schemas.microsoft.com/office/powerpoint/2010/main" val="4072202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3454A4-5592-4F0E-9A2E-57E11854579E}" type="slidenum">
              <a:rPr lang="tr-TR" altLang="tr-TR">
                <a:latin typeface="Calibri" panose="020F0502020204030204" pitchFamily="34" charset="0"/>
              </a:rPr>
              <a:pPr eaLnBrk="1" hangingPunct="1"/>
              <a:t>35</a:t>
            </a:fld>
            <a:endParaRPr lang="tr-TR" altLang="tr-TR">
              <a:latin typeface="Calibri" panose="020F0502020204030204" pitchFamily="34" charset="0"/>
            </a:endParaRPr>
          </a:p>
        </p:txBody>
      </p:sp>
    </p:spTree>
    <p:extLst>
      <p:ext uri="{BB962C8B-B14F-4D97-AF65-F5344CB8AC3E}">
        <p14:creationId xmlns:p14="http://schemas.microsoft.com/office/powerpoint/2010/main" val="3106618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F103C7-7547-42AB-B59D-6D9EB6580A7E}" type="slidenum">
              <a:rPr lang="tr-TR" altLang="tr-TR">
                <a:latin typeface="Calibri" panose="020F0502020204030204" pitchFamily="34" charset="0"/>
              </a:rPr>
              <a:pPr eaLnBrk="1" hangingPunct="1"/>
              <a:t>36</a:t>
            </a:fld>
            <a:endParaRPr lang="tr-TR" altLang="tr-TR">
              <a:latin typeface="Calibri" panose="020F0502020204030204" pitchFamily="34" charset="0"/>
            </a:endParaRPr>
          </a:p>
        </p:txBody>
      </p:sp>
    </p:spTree>
    <p:extLst>
      <p:ext uri="{BB962C8B-B14F-4D97-AF65-F5344CB8AC3E}">
        <p14:creationId xmlns:p14="http://schemas.microsoft.com/office/powerpoint/2010/main" val="2927432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Bu oturumda Çocuk İzlem Merkezi (ÇİM) ve işleyişi hakkında bilgi verilecektir. Cinsel istismara uğradığı düşünülen, kuşkulanılan ya da danışma amaçlı olarak ÇİM’e yönlendirilen çocuklar için hangi yolun izleneceği açıklanacaktır.</a:t>
            </a:r>
          </a:p>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8A03C6-3E0A-4D72-9B92-2B7198006919}" type="slidenum">
              <a:rPr lang="tr-TR" altLang="tr-TR">
                <a:latin typeface="Calibri" panose="020F0502020204030204" pitchFamily="34" charset="0"/>
              </a:rPr>
              <a:pPr eaLnBrk="1" hangingPunct="1"/>
              <a:t>42</a:t>
            </a:fld>
            <a:endParaRPr lang="tr-TR" altLang="tr-TR">
              <a:latin typeface="Calibri" panose="020F0502020204030204" pitchFamily="34" charset="0"/>
            </a:endParaRPr>
          </a:p>
        </p:txBody>
      </p:sp>
    </p:spTree>
    <p:extLst>
      <p:ext uri="{BB962C8B-B14F-4D97-AF65-F5344CB8AC3E}">
        <p14:creationId xmlns:p14="http://schemas.microsoft.com/office/powerpoint/2010/main" val="3754679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Özellikle vurgulanması gereken noktalar;</a:t>
            </a:r>
          </a:p>
          <a:p>
            <a:pPr>
              <a:buFontTx/>
              <a:buChar char="•"/>
            </a:pPr>
            <a:r>
              <a:rPr lang="tr-TR" altLang="tr-TR"/>
              <a:t>ÇİM’ cinsel istismara uğradığı bilinen, cinsel istismar kuşkusu olan ya da bu amaçla danışılması düşünülen çocuklara hizmet etmektedir.</a:t>
            </a:r>
          </a:p>
          <a:p>
            <a:pPr>
              <a:buFontTx/>
              <a:buChar char="•"/>
            </a:pPr>
            <a:r>
              <a:rPr lang="tr-TR" altLang="tr-TR"/>
              <a:t>Bu merkezde çocukla ve ailesi ile görüşülmekte ve olayla ilgili bilgiler alınmaktadır.</a:t>
            </a:r>
          </a:p>
          <a:p>
            <a:pPr>
              <a:buFontTx/>
              <a:buChar char="•"/>
            </a:pPr>
            <a:r>
              <a:rPr lang="tr-TR" altLang="tr-TR"/>
              <a:t>Çocuğun fizik muayenesi, ilk ruhsal değerlendirmesi ve adli tıp değerlendirmesi de burada uzman hekimler tarafından yapılmaktadır.</a:t>
            </a:r>
          </a:p>
          <a:p>
            <a:pPr>
              <a:buFontTx/>
              <a:buChar char="•"/>
            </a:pPr>
            <a:r>
              <a:rPr lang="tr-TR" altLang="tr-TR"/>
              <a:t>Çocuktan ve aileden alınan bilgilerle muayeneler sonucunda elde edilen bilgileri içeren bir rapor hazırlanmaktadır.  </a:t>
            </a:r>
          </a:p>
          <a:p>
            <a:pPr>
              <a:buFontTx/>
              <a:buChar char="•"/>
            </a:pPr>
            <a:r>
              <a:rPr lang="tr-TR" altLang="tr-TR"/>
              <a:t>Tüm bu süreç çocuk dostu bir ortamda gerçekleşmektedir.</a:t>
            </a:r>
          </a:p>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4D56A5-AD2A-4861-931F-5BB3A3A6F695}" type="slidenum">
              <a:rPr lang="tr-TR" altLang="tr-TR">
                <a:latin typeface="Calibri" panose="020F0502020204030204" pitchFamily="34" charset="0"/>
              </a:rPr>
              <a:pPr eaLnBrk="1" hangingPunct="1"/>
              <a:t>43</a:t>
            </a:fld>
            <a:endParaRPr lang="tr-TR" altLang="tr-TR">
              <a:latin typeface="Calibri" panose="020F0502020204030204" pitchFamily="34" charset="0"/>
            </a:endParaRPr>
          </a:p>
        </p:txBody>
      </p:sp>
    </p:spTree>
    <p:extLst>
      <p:ext uri="{BB962C8B-B14F-4D97-AF65-F5344CB8AC3E}">
        <p14:creationId xmlns:p14="http://schemas.microsoft.com/office/powerpoint/2010/main" val="3256852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 koruma merkezi çocuğun yaşadıklarını tekrar tekrar  dile getirmesini ve tekrar tekrar muayene edilmesini önleyerek adli süreçte yaşayabileceği travmayı en aza indirmeyi amaçlayan, çocuğu koruyan bir oluşumdur. </a:t>
            </a: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561AE1-2089-40BE-8B23-597BC0BA5F61}" type="slidenum">
              <a:rPr lang="tr-TR" altLang="tr-TR">
                <a:latin typeface="Calibri" panose="020F0502020204030204" pitchFamily="34" charset="0"/>
              </a:rPr>
              <a:pPr eaLnBrk="1" hangingPunct="1"/>
              <a:t>44</a:t>
            </a:fld>
            <a:endParaRPr lang="tr-TR" altLang="tr-TR">
              <a:latin typeface="Calibri" panose="020F0502020204030204" pitchFamily="34" charset="0"/>
            </a:endParaRPr>
          </a:p>
        </p:txBody>
      </p:sp>
    </p:spTree>
    <p:extLst>
      <p:ext uri="{BB962C8B-B14F-4D97-AF65-F5344CB8AC3E}">
        <p14:creationId xmlns:p14="http://schemas.microsoft.com/office/powerpoint/2010/main" val="1239243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a:t>Pek çok meslek elemanı çalışmaları sırasında cinsel istismara uğramış çocuklarla karşılaşabilir ya da cinsel istismar kuşkusu duyabilir.  Bu grupların başında öğretmenler ve sağlık personeli gelmektedir. Ayrıca ASHB personeli, müftülük çalışanları, kolluk mensupları, muhtarlar ve meslek örgütlerinin üyeleri de istismara uğramış çocuklarla karşılaşabilirler. </a:t>
            </a:r>
          </a:p>
          <a:p>
            <a:pPr eaLnBrk="1" hangingPunct="1">
              <a:spcBef>
                <a:spcPct val="0"/>
              </a:spcBef>
            </a:pPr>
            <a:r>
              <a:rPr lang="tr-TR" altLang="tr-TR" dirty="0"/>
              <a:t>Meslek elemanlarının yanı sıra çevresinde bir çocuğun cinsel istismara uğradığını gören aileler ve çocuklar da dahil  herkes istismar bildiriminde bulunabilir ya da </a:t>
            </a:r>
            <a:r>
              <a:rPr lang="tr-TR" altLang="tr-TR" dirty="0" err="1"/>
              <a:t>ÇİM’e</a:t>
            </a:r>
            <a:r>
              <a:rPr lang="tr-TR" altLang="tr-TR" dirty="0"/>
              <a:t> danışabilir. </a:t>
            </a:r>
          </a:p>
        </p:txBody>
      </p:sp>
      <p:sp>
        <p:nvSpPr>
          <p:cNvPr id="4710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CE43B0-A2E1-4213-A102-1E159B2B5733}" type="slidenum">
              <a:rPr lang="tr-TR" altLang="tr-TR">
                <a:latin typeface="Calibri" panose="020F0502020204030204" pitchFamily="34" charset="0"/>
              </a:rPr>
              <a:pPr eaLnBrk="1" hangingPunct="1"/>
              <a:t>45</a:t>
            </a:fld>
            <a:endParaRPr lang="tr-TR" altLang="tr-TR">
              <a:latin typeface="Calibri" panose="020F0502020204030204" pitchFamily="34" charset="0"/>
            </a:endParaRPr>
          </a:p>
        </p:txBody>
      </p:sp>
    </p:spTree>
    <p:extLst>
      <p:ext uri="{BB962C8B-B14F-4D97-AF65-F5344CB8AC3E}">
        <p14:creationId xmlns:p14="http://schemas.microsoft.com/office/powerpoint/2010/main" val="292410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a:p>
          <a:p>
            <a:pPr eaLnBrk="1" hangingPunct="1">
              <a:spcBef>
                <a:spcPct val="0"/>
              </a:spcBef>
            </a:pPr>
            <a:r>
              <a:rPr lang="tr-TR" altLang="tr-TR"/>
              <a:t>Ayrıca meslek elemanları ve aileler danışmak amacıyla ya da konsültasyon için doğrudan ÇİM’e danışabilir, çocuğu ÇİM’e yönlendirebilir.  </a:t>
            </a:r>
          </a:p>
        </p:txBody>
      </p:sp>
    </p:spTree>
    <p:extLst>
      <p:ext uri="{BB962C8B-B14F-4D97-AF65-F5344CB8AC3E}">
        <p14:creationId xmlns:p14="http://schemas.microsoft.com/office/powerpoint/2010/main" val="3381364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Meslek elemanları bir çocuğun cinsel olarak istismar edildiğine ilişkin bilgi edinirse ya da şüphe ederse öncelikle kolluk kuvvetlerine ya da cumhuriyet savcılığına ihbar etmek zorundadır.  İhbarı alan jandarma ya da polis çocuğun ÇİM’e ulaşımını sağlar. </a:t>
            </a:r>
          </a:p>
          <a:p>
            <a:pPr eaLnBrk="1" hangingPunct="1">
              <a:spcBef>
                <a:spcPct val="0"/>
              </a:spcBef>
            </a:pPr>
            <a:endParaRPr lang="tr-TR" altLang="tr-TR"/>
          </a:p>
        </p:txBody>
      </p:sp>
      <p:sp>
        <p:nvSpPr>
          <p:cNvPr id="5018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29EA3F-1A43-48AF-B4CB-2543EE25A402}" type="slidenum">
              <a:rPr lang="tr-TR" altLang="tr-TR">
                <a:latin typeface="Calibri" panose="020F0502020204030204" pitchFamily="34" charset="0"/>
              </a:rPr>
              <a:pPr eaLnBrk="1" hangingPunct="1"/>
              <a:t>47</a:t>
            </a:fld>
            <a:endParaRPr lang="tr-TR" altLang="tr-TR">
              <a:latin typeface="Calibri" panose="020F0502020204030204" pitchFamily="34" charset="0"/>
            </a:endParaRPr>
          </a:p>
        </p:txBody>
      </p:sp>
    </p:spTree>
    <p:extLst>
      <p:ext uri="{BB962C8B-B14F-4D97-AF65-F5344CB8AC3E}">
        <p14:creationId xmlns:p14="http://schemas.microsoft.com/office/powerpoint/2010/main" val="360727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normAutofit/>
          </a:bodyPr>
          <a:lstStyle/>
          <a:p>
            <a:pPr>
              <a:defRPr/>
            </a:pPr>
            <a:endParaRPr lang="tr-TR" dirty="0"/>
          </a:p>
          <a:p>
            <a:pPr>
              <a:defRPr/>
            </a:pPr>
            <a:endParaRPr lang="tr-TR" dirty="0"/>
          </a:p>
        </p:txBody>
      </p:sp>
      <p:sp>
        <p:nvSpPr>
          <p:cNvPr id="102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5CA93D-CDE8-4EE1-97F5-50AE4FDCF333}" type="slidenum">
              <a:rPr lang="tr-TR" altLang="tr-TR"/>
              <a:pPr>
                <a:spcBef>
                  <a:spcPct val="0"/>
                </a:spcBef>
              </a:pPr>
              <a:t>4</a:t>
            </a:fld>
            <a:endParaRPr lang="tr-TR" altLang="tr-TR"/>
          </a:p>
        </p:txBody>
      </p:sp>
    </p:spTree>
    <p:extLst>
      <p:ext uri="{BB962C8B-B14F-4D97-AF65-F5344CB8AC3E}">
        <p14:creationId xmlns:p14="http://schemas.microsoft.com/office/powerpoint/2010/main" val="3541930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Bu slaytta cinsel istismarından kuşkulanılan çocuğun kolluk kuvvetlerine bildirimi sonrası süreç özetlenmektedir. </a:t>
            </a:r>
          </a:p>
          <a:p>
            <a:pPr eaLnBrk="1" hangingPunct="1">
              <a:spcBef>
                <a:spcPct val="0"/>
              </a:spcBef>
            </a:pPr>
            <a:r>
              <a:rPr lang="tr-TR" altLang="tr-TR"/>
              <a:t>Mağdur çocuğun bildirimi jandarmaya ya da polis merkezine yaplır (1)</a:t>
            </a:r>
          </a:p>
          <a:p>
            <a:pPr eaLnBrk="1" hangingPunct="1">
              <a:spcBef>
                <a:spcPct val="0"/>
              </a:spcBef>
            </a:pPr>
            <a:r>
              <a:rPr lang="tr-TR" altLang="tr-TR"/>
              <a:t>Mağdur çocuk bildirimi alan kolluk kuvvetleri öncelikle C. Savcısını bilgilendirir (2) </a:t>
            </a:r>
          </a:p>
          <a:p>
            <a:pPr eaLnBrk="1" hangingPunct="1">
              <a:spcBef>
                <a:spcPct val="0"/>
              </a:spcBef>
            </a:pPr>
            <a:r>
              <a:rPr lang="tr-TR" altLang="tr-TR"/>
              <a:t>Savcının talimatı doğrultusunda (3) çocuğun ÇİM’e naklini sağlar (5). </a:t>
            </a:r>
          </a:p>
          <a:p>
            <a:pPr eaLnBrk="1" hangingPunct="1">
              <a:spcBef>
                <a:spcPct val="0"/>
              </a:spcBef>
            </a:pPr>
            <a:endParaRPr lang="tr-TR" altLang="tr-TR"/>
          </a:p>
          <a:p>
            <a:pPr eaLnBrk="1" hangingPunct="1">
              <a:spcBef>
                <a:spcPct val="0"/>
              </a:spcBef>
            </a:pPr>
            <a:r>
              <a:rPr lang="tr-TR" altLang="tr-TR"/>
              <a:t>Bu arada Baro’dan çocuk için avukat talebinde bulunur (4). </a:t>
            </a:r>
          </a:p>
          <a:p>
            <a:pPr eaLnBrk="1" hangingPunct="1">
              <a:spcBef>
                <a:spcPct val="0"/>
              </a:spcBef>
            </a:pPr>
            <a:r>
              <a:rPr lang="tr-TR" altLang="tr-TR"/>
              <a:t>Çocuk ÇİM’e nakledilirken Savcı ve avukat da ÇİM’e gelir (5). </a:t>
            </a:r>
          </a:p>
          <a:p>
            <a:pPr eaLnBrk="1" hangingPunct="1">
              <a:spcBef>
                <a:spcPct val="0"/>
              </a:spcBef>
            </a:pPr>
            <a:endParaRPr lang="tr-TR" altLang="tr-TR"/>
          </a:p>
        </p:txBody>
      </p:sp>
    </p:spTree>
    <p:extLst>
      <p:ext uri="{BB962C8B-B14F-4D97-AF65-F5344CB8AC3E}">
        <p14:creationId xmlns:p14="http://schemas.microsoft.com/office/powerpoint/2010/main" val="335260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tr-TR" spc="50" dirty="0">
                <a:ln w="11430"/>
                <a:gradFill>
                  <a:gsLst>
                    <a:gs pos="25000">
                      <a:schemeClr val="accent2">
                        <a:satMod val="155000"/>
                      </a:schemeClr>
                    </a:gs>
                    <a:gs pos="100000">
                      <a:schemeClr val="accent2">
                        <a:shade val="45000"/>
                        <a:satMod val="165000"/>
                      </a:schemeClr>
                    </a:gs>
                  </a:gsLst>
                  <a:lin ang="5400000"/>
                </a:gradFill>
              </a:rPr>
              <a:t>İstismar edildiği bilinen ya da kuşkulanılan çocukla kolluk birimlerinde olaya ilişkin bir görüşme yapılmaz. </a:t>
            </a:r>
          </a:p>
          <a:p>
            <a:pPr eaLnBrk="1" hangingPunct="1">
              <a:spcBef>
                <a:spcPct val="0"/>
              </a:spcBef>
              <a:defRPr/>
            </a:pPr>
            <a:r>
              <a:rPr lang="tr-TR" spc="50" dirty="0">
                <a:ln w="11430"/>
                <a:gradFill>
                  <a:gsLst>
                    <a:gs pos="25000">
                      <a:schemeClr val="accent2">
                        <a:satMod val="155000"/>
                      </a:schemeClr>
                    </a:gs>
                    <a:gs pos="100000">
                      <a:schemeClr val="accent2">
                        <a:shade val="45000"/>
                        <a:satMod val="165000"/>
                      </a:schemeClr>
                    </a:gs>
                  </a:gsLst>
                  <a:lin ang="5400000"/>
                </a:gradFill>
              </a:rPr>
              <a:t>Çocuk ÇİM’e  sivil ekiple ve sivil araçla,  olay hakkında herhangi bir  görüşme yapmadan nakledilir. </a:t>
            </a:r>
          </a:p>
          <a:p>
            <a:pPr eaLnBrk="1" hangingPunct="1">
              <a:spcBef>
                <a:spcPct val="0"/>
              </a:spcBef>
              <a:defRPr/>
            </a:pPr>
            <a:endParaRPr lang="tr-TR" dirty="0"/>
          </a:p>
        </p:txBody>
      </p:sp>
    </p:spTree>
    <p:extLst>
      <p:ext uri="{BB962C8B-B14F-4D97-AF65-F5344CB8AC3E}">
        <p14:creationId xmlns:p14="http://schemas.microsoft.com/office/powerpoint/2010/main" val="153076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extLst>
      <p:ext uri="{BB962C8B-B14F-4D97-AF65-F5344CB8AC3E}">
        <p14:creationId xmlns:p14="http://schemas.microsoft.com/office/powerpoint/2010/main" val="1263332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tr-TR" dirty="0"/>
              <a:t>ÇİM’in işleyiş süreci bu slaytta özetleniyor.</a:t>
            </a:r>
          </a:p>
          <a:p>
            <a:pPr eaLnBrk="1" hangingPunct="1">
              <a:spcBef>
                <a:spcPct val="0"/>
              </a:spcBef>
              <a:defRPr/>
            </a:pPr>
            <a:endParaRPr lang="tr-TR" dirty="0"/>
          </a:p>
          <a:p>
            <a:pPr eaLnBrk="1" hangingPunct="1">
              <a:spcBef>
                <a:spcPct val="0"/>
              </a:spcBef>
              <a:defRPr/>
            </a:pPr>
            <a:r>
              <a:rPr lang="tr-TR" dirty="0"/>
              <a:t>Makul şüphe varlığında durum kolluk kuvvetlerine bildirilir ve C. Savcısının talimatıyla kolluk kuvvetleri tarafından ÇİM’e getirilir.</a:t>
            </a:r>
          </a:p>
          <a:p>
            <a:pPr eaLnBrk="1" hangingPunct="1">
              <a:spcBef>
                <a:spcPct val="0"/>
              </a:spcBef>
              <a:defRPr/>
            </a:pPr>
            <a:r>
              <a:rPr lang="tr-TR" dirty="0"/>
              <a:t>Bu arada C. Savcısı ve Avukat da ÇİM’e gelir.</a:t>
            </a:r>
          </a:p>
          <a:p>
            <a:pPr marL="285750" indent="-285750" fontAlgn="auto">
              <a:spcBef>
                <a:spcPts val="0"/>
              </a:spcBef>
              <a:spcAft>
                <a:spcPts val="0"/>
              </a:spcAft>
              <a:buFont typeface="Arial" pitchFamily="34" charset="0"/>
              <a:buChar char="•"/>
              <a:defRPr/>
            </a:pPr>
            <a:r>
              <a:rPr lang="tr-TR" dirty="0"/>
              <a:t>ÇİM’de rutin değerlendirme yapılır; </a:t>
            </a:r>
          </a:p>
          <a:p>
            <a:pPr marL="742950" lvl="1" indent="-285750" fontAlgn="auto">
              <a:spcBef>
                <a:spcPts val="0"/>
              </a:spcBef>
              <a:spcAft>
                <a:spcPts val="0"/>
              </a:spcAft>
              <a:buFont typeface="Arial" pitchFamily="34" charset="0"/>
              <a:buChar char="•"/>
              <a:defRPr/>
            </a:pPr>
            <a:r>
              <a:rPr lang="tr-TR" dirty="0"/>
              <a:t>Adli görüşme (Çocuğun beyanı kaydedilir) yapılır,  </a:t>
            </a:r>
          </a:p>
          <a:p>
            <a:pPr marL="742950" lvl="1" indent="-285750" fontAlgn="auto">
              <a:spcBef>
                <a:spcPts val="0"/>
              </a:spcBef>
              <a:spcAft>
                <a:spcPts val="0"/>
              </a:spcAft>
              <a:buFont typeface="Arial" pitchFamily="34" charset="0"/>
              <a:buChar char="•"/>
              <a:defRPr/>
            </a:pPr>
            <a:r>
              <a:rPr lang="tr-TR" dirty="0"/>
              <a:t>Bedensel ve ruhsal muayenesi yapılır, </a:t>
            </a:r>
          </a:p>
          <a:p>
            <a:pPr marL="742950" lvl="1" indent="-285750" fontAlgn="auto">
              <a:spcBef>
                <a:spcPts val="0"/>
              </a:spcBef>
              <a:spcAft>
                <a:spcPts val="0"/>
              </a:spcAft>
              <a:buFont typeface="Arial" pitchFamily="34" charset="0"/>
              <a:buChar char="•"/>
              <a:defRPr/>
            </a:pPr>
            <a:r>
              <a:rPr lang="tr-TR" dirty="0"/>
              <a:t>Raporu hazırlanır</a:t>
            </a:r>
          </a:p>
          <a:p>
            <a:pPr marL="742950" lvl="1" indent="-285750" fontAlgn="auto">
              <a:spcBef>
                <a:spcPts val="0"/>
              </a:spcBef>
              <a:spcAft>
                <a:spcPts val="0"/>
              </a:spcAft>
              <a:buFont typeface="Arial" pitchFamily="34" charset="0"/>
              <a:buChar char="•"/>
              <a:defRPr/>
            </a:pPr>
            <a:r>
              <a:rPr lang="tr-TR" dirty="0"/>
              <a:t>İzlem planı yapılır. </a:t>
            </a:r>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r>
              <a:rPr lang="tr-TR" dirty="0"/>
              <a:t>Eğer çocuğun cinsel istismarı konusunda danışma ya da konsültasyon gereksinimi varsa çocuk doğrudan ÇİM’e yönlendirilebilir. Bu durumda çocuğun ÇİM’e nakli danışma gereksinimi duyan personel ya da aile tarafından yapılır. </a:t>
            </a:r>
          </a:p>
          <a:p>
            <a:pPr lvl="1" fontAlgn="auto">
              <a:spcBef>
                <a:spcPts val="0"/>
              </a:spcBef>
              <a:spcAft>
                <a:spcPts val="0"/>
              </a:spcAft>
              <a:buFont typeface="Arial" pitchFamily="34" charset="0"/>
              <a:buNone/>
              <a:defRPr/>
            </a:pPr>
            <a:r>
              <a:rPr lang="tr-TR" dirty="0"/>
              <a:t>ÇİM’de ön inceleme ve değerlendirme yapılır. Bu değerlendirmenin sonucunda cinsel istismarın varlığına ilişkin bir şüphe oluştu ise C. Savcısına bildirimde  bulunulur ve çocuk ÇİM’deki rutin değerlendirme protokolüne alınır.</a:t>
            </a:r>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r>
              <a:rPr lang="tr-TR" dirty="0"/>
              <a:t>Eğer cinsel istismara ilişkin bir şüphe oluşmadı ise çocuk sahip olduğu risklerin durumuna göre psikiyatrik değerlendirme ya da Sosyal hizmet yaklaşımı için gereli kurumlara yönlendirilir. </a:t>
            </a:r>
          </a:p>
          <a:p>
            <a:pPr lvl="1" fontAlgn="auto">
              <a:spcBef>
                <a:spcPts val="0"/>
              </a:spcBef>
              <a:spcAft>
                <a:spcPts val="0"/>
              </a:spcAft>
              <a:buFont typeface="Arial" pitchFamily="34" charset="0"/>
              <a:buNone/>
              <a:defRPr/>
            </a:pPr>
            <a:endParaRPr lang="tr-TR" dirty="0"/>
          </a:p>
        </p:txBody>
      </p:sp>
    </p:spTree>
    <p:extLst>
      <p:ext uri="{BB962C8B-B14F-4D97-AF65-F5344CB8AC3E}">
        <p14:creationId xmlns:p14="http://schemas.microsoft.com/office/powerpoint/2010/main" val="4291868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err="1"/>
              <a:t>ÇİM’de</a:t>
            </a:r>
            <a:r>
              <a:rPr lang="tr-TR" altLang="tr-TR" dirty="0"/>
              <a:t> 24 saat hizmet verilmektedir.</a:t>
            </a:r>
          </a:p>
          <a:p>
            <a:endParaRPr lang="tr-TR" altLang="tr-TR" dirty="0"/>
          </a:p>
          <a:p>
            <a:pPr eaLnBrk="1">
              <a:lnSpc>
                <a:spcPct val="150000"/>
              </a:lnSpc>
              <a:buClr>
                <a:srgbClr val="000000"/>
              </a:buClr>
              <a:buSzPct val="45000"/>
              <a:buFont typeface="Wingdings" panose="05000000000000000000" pitchFamily="2" charset="2"/>
              <a:buNone/>
            </a:pPr>
            <a:r>
              <a:rPr lang="tr-TR" altLang="tr-TR" dirty="0"/>
              <a:t>Adli Tıp Uzmanı, Psikolog, Sosyal Hizmet Uzmanı, Çocuk Gelişimcisi ve hemşire 24 saat nöbet sistemi ile çalışmaktadır.</a:t>
            </a:r>
          </a:p>
          <a:p>
            <a:pPr eaLnBrk="1">
              <a:lnSpc>
                <a:spcPct val="150000"/>
              </a:lnSpc>
              <a:buClr>
                <a:srgbClr val="000000"/>
              </a:buClr>
              <a:buSzPct val="45000"/>
              <a:buFont typeface="Wingdings" panose="05000000000000000000" pitchFamily="2" charset="2"/>
              <a:buNone/>
            </a:pPr>
            <a:r>
              <a:rPr lang="tr-TR" altLang="tr-TR" dirty="0"/>
              <a:t>Çocuk </a:t>
            </a:r>
            <a:r>
              <a:rPr lang="tr-TR" altLang="tr-TR" dirty="0" err="1"/>
              <a:t>psikyatrisi</a:t>
            </a:r>
            <a:r>
              <a:rPr lang="tr-TR" altLang="tr-TR" dirty="0"/>
              <a:t> uzmanı ve çocuk hekimi konsültasyonla çalışmaktadır.</a:t>
            </a:r>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FFE3B2-20C4-4155-BC04-C3AF79A79ACE}" type="slidenum">
              <a:rPr lang="tr-TR" altLang="tr-TR">
                <a:latin typeface="Calibri" panose="020F0502020204030204" pitchFamily="34" charset="0"/>
              </a:rPr>
              <a:pPr eaLnBrk="1" hangingPunct="1"/>
              <a:t>52</a:t>
            </a:fld>
            <a:endParaRPr lang="tr-TR" altLang="tr-TR">
              <a:latin typeface="Calibri" panose="020F0502020204030204" pitchFamily="34" charset="0"/>
            </a:endParaRPr>
          </a:p>
        </p:txBody>
      </p:sp>
    </p:spTree>
    <p:extLst>
      <p:ext uri="{BB962C8B-B14F-4D97-AF65-F5344CB8AC3E}">
        <p14:creationId xmlns:p14="http://schemas.microsoft.com/office/powerpoint/2010/main" val="2938588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a:t>Ankara </a:t>
            </a:r>
            <a:r>
              <a:rPr lang="tr-TR" altLang="tr-TR" dirty="0" err="1"/>
              <a:t>ÇİM’den</a:t>
            </a:r>
            <a:r>
              <a:rPr lang="tr-TR" altLang="tr-TR" dirty="0"/>
              <a:t> Örnek. Fotoğraflarda görülen koridor üzerine sıralanmış bir dizi odada olgu kabul edilmekte ve işlemler yapılmaktadır.  </a:t>
            </a:r>
          </a:p>
          <a:p>
            <a:r>
              <a:rPr lang="tr-TR" altLang="tr-TR" dirty="0"/>
              <a:t>Çocukla ve aile ile görüşmeler yapılmak üzere farklı bölümlerin yanı sıra çocuklar için dinlenme salonları,  raporların yazıldığı, C. Savcısının çalıştığı, muayenenin yapıldığı farklı odalar bu koridor üzerinde sıralanmıştır. </a:t>
            </a:r>
          </a:p>
          <a:p>
            <a:r>
              <a:rPr lang="tr-TR" altLang="tr-TR" dirty="0"/>
              <a:t>Ayrıca konaklama gereksinimi olan çocuklar için 2 ayrı oda da bulunmaktadır.  </a:t>
            </a:r>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03417D-DF8B-495C-A8A8-86479721C9D5}" type="slidenum">
              <a:rPr lang="tr-TR" altLang="tr-TR">
                <a:latin typeface="Calibri" panose="020F0502020204030204" pitchFamily="34" charset="0"/>
              </a:rPr>
              <a:pPr eaLnBrk="1" hangingPunct="1"/>
              <a:t>53</a:t>
            </a:fld>
            <a:endParaRPr lang="tr-TR" altLang="tr-TR">
              <a:latin typeface="Calibri" panose="020F0502020204030204" pitchFamily="34" charset="0"/>
            </a:endParaRPr>
          </a:p>
        </p:txBody>
      </p:sp>
    </p:spTree>
    <p:extLst>
      <p:ext uri="{BB962C8B-B14F-4D97-AF65-F5344CB8AC3E}">
        <p14:creationId xmlns:p14="http://schemas.microsoft.com/office/powerpoint/2010/main" val="37746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Bekleme odası – ilk kabul odası</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E14427-77A8-4364-B5B5-6BB294E17191}" type="slidenum">
              <a:rPr lang="tr-TR" altLang="tr-TR">
                <a:latin typeface="Calibri" panose="020F0502020204030204" pitchFamily="34" charset="0"/>
              </a:rPr>
              <a:pPr eaLnBrk="1" hangingPunct="1"/>
              <a:t>54</a:t>
            </a:fld>
            <a:endParaRPr lang="tr-TR" altLang="tr-TR">
              <a:latin typeface="Calibri" panose="020F0502020204030204" pitchFamily="34" charset="0"/>
            </a:endParaRPr>
          </a:p>
        </p:txBody>
      </p:sp>
    </p:spTree>
    <p:extLst>
      <p:ext uri="{BB962C8B-B14F-4D97-AF65-F5344CB8AC3E}">
        <p14:creationId xmlns:p14="http://schemas.microsoft.com/office/powerpoint/2010/main" val="896513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837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63821-C12E-4231-A6A1-A611C45BCE37}" type="slidenum">
              <a:rPr lang="tr-TR" altLang="tr-TR">
                <a:latin typeface="Calibri" panose="020F0502020204030204" pitchFamily="34" charset="0"/>
              </a:rPr>
              <a:pPr eaLnBrk="1" hangingPunct="1"/>
              <a:t>55</a:t>
            </a:fld>
            <a:endParaRPr lang="tr-TR" altLang="tr-TR">
              <a:latin typeface="Calibri" panose="020F0502020204030204" pitchFamily="34" charset="0"/>
            </a:endParaRPr>
          </a:p>
        </p:txBody>
      </p:sp>
    </p:spTree>
    <p:extLst>
      <p:ext uri="{BB962C8B-B14F-4D97-AF65-F5344CB8AC3E}">
        <p14:creationId xmlns:p14="http://schemas.microsoft.com/office/powerpoint/2010/main" val="1099606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Görüşme odası son derece sade döşenmiştir, tüm görüşmelerin ses ve görüntü kaydı yapılmaktadır. </a:t>
            </a:r>
          </a:p>
          <a:p>
            <a:r>
              <a:rPr lang="tr-TR" altLang="tr-TR"/>
              <a:t>Bu odada içerdeki görüntünün izlenebildiği bir de geniş ayna bulunmaktadır. Görüşme kaydının alınmasının yanı sıra bu aynanın arkasındaki odada bulunan personel görüşmeyi canlı olarak izlemektedir.  </a:t>
            </a:r>
          </a:p>
          <a:p>
            <a:endParaRPr lang="tr-TR" altLang="tr-TR"/>
          </a:p>
          <a:p>
            <a:r>
              <a:rPr lang="tr-TR" altLang="tr-TR"/>
              <a:t>ÇİM’de bu sisteme sahip 2 ayrı oda bulunmaktadır.</a:t>
            </a:r>
          </a:p>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8C9A22-BCB1-42E1-A153-7FA364F40728}" type="slidenum">
              <a:rPr lang="tr-TR" altLang="tr-TR">
                <a:latin typeface="Calibri" panose="020F0502020204030204" pitchFamily="34" charset="0"/>
              </a:rPr>
              <a:pPr eaLnBrk="1" hangingPunct="1"/>
              <a:t>56</a:t>
            </a:fld>
            <a:endParaRPr lang="tr-TR" altLang="tr-TR">
              <a:latin typeface="Calibri" panose="020F0502020204030204" pitchFamily="34" charset="0"/>
            </a:endParaRPr>
          </a:p>
        </p:txBody>
      </p:sp>
    </p:spTree>
    <p:extLst>
      <p:ext uri="{BB962C8B-B14F-4D97-AF65-F5344CB8AC3E}">
        <p14:creationId xmlns:p14="http://schemas.microsoft.com/office/powerpoint/2010/main" val="3481107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9396"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4AA675-833A-41A0-80B4-2450EE60D57C}" type="slidenum">
              <a:rPr lang="tr-TR" altLang="tr-TR">
                <a:latin typeface="Calibri" panose="020F0502020204030204" pitchFamily="34" charset="0"/>
              </a:rPr>
              <a:pPr eaLnBrk="1" hangingPunct="1"/>
              <a:t>57</a:t>
            </a:fld>
            <a:endParaRPr lang="tr-TR" altLang="tr-TR">
              <a:latin typeface="Calibri" panose="020F0502020204030204" pitchFamily="34" charset="0"/>
            </a:endParaRPr>
          </a:p>
        </p:txBody>
      </p:sp>
    </p:spTree>
    <p:extLst>
      <p:ext uri="{BB962C8B-B14F-4D97-AF65-F5344CB8AC3E}">
        <p14:creationId xmlns:p14="http://schemas.microsoft.com/office/powerpoint/2010/main" val="270015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a:t>Çocuklara yönelik kötü muamele (Child maltreatment) çocuk istismarını ve ihmalini kapsayan genel bir tanımdır. Burada verilen tanımlar Dünya Sağlık Örgütü tarafından yapılan tanımlardır.</a:t>
            </a:r>
          </a:p>
          <a:p>
            <a:pPr eaLnBrk="1" hangingPunct="1"/>
            <a:endParaRPr lang="tr-TR" altLang="tr-TR"/>
          </a:p>
        </p:txBody>
      </p:sp>
      <p:sp>
        <p:nvSpPr>
          <p:cNvPr id="133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EC009C-F7D3-40EE-81F2-F7FDFD78E7E7}" type="slidenum">
              <a:rPr lang="tr-TR" altLang="tr-TR"/>
              <a:pPr>
                <a:spcBef>
                  <a:spcPct val="0"/>
                </a:spcBef>
              </a:pPr>
              <a:t>6</a:t>
            </a:fld>
            <a:endParaRPr lang="tr-TR" altLang="tr-TR"/>
          </a:p>
        </p:txBody>
      </p:sp>
    </p:spTree>
    <p:extLst>
      <p:ext uri="{BB962C8B-B14F-4D97-AF65-F5344CB8AC3E}">
        <p14:creationId xmlns:p14="http://schemas.microsoft.com/office/powerpoint/2010/main" val="1469351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ts val="2875"/>
              </a:lnSpc>
              <a:spcBef>
                <a:spcPct val="0"/>
              </a:spcBef>
            </a:pPr>
            <a:r>
              <a:rPr lang="tr-TR" altLang="tr-TR" dirty="0"/>
              <a:t>Görüşme yapıldığı sırada görüşmeyi aynalı odanın arkasından izleyen ekibin (</a:t>
            </a:r>
            <a:r>
              <a:rPr lang="tr-TR" altLang="tr-TR" sz="2000" dirty="0"/>
              <a:t>Cumhuriyet Savcısı, Kolluk kuvveti ASHB personeli, Çocuğun Avukatı , Adli Tıp Uzmanı / Çocuk Psikiyatristi) </a:t>
            </a:r>
            <a:r>
              <a:rPr lang="tr-TR" altLang="tr-TR" dirty="0"/>
              <a:t>bulunduğu  oda.</a:t>
            </a:r>
          </a:p>
          <a:p>
            <a:pPr lvl="1">
              <a:lnSpc>
                <a:spcPts val="2875"/>
              </a:lnSpc>
              <a:spcBef>
                <a:spcPct val="0"/>
              </a:spcBef>
            </a:pPr>
            <a:endParaRPr lang="tr-TR" altLang="tr-TR" sz="2000" dirty="0"/>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D5981-83F7-4AA9-AF1B-5DF2667305B1}" type="slidenum">
              <a:rPr lang="tr-TR" altLang="tr-TR">
                <a:latin typeface="Calibri" panose="020F0502020204030204" pitchFamily="34" charset="0"/>
              </a:rPr>
              <a:pPr eaLnBrk="1" hangingPunct="1"/>
              <a:t>58</a:t>
            </a:fld>
            <a:endParaRPr lang="tr-TR" altLang="tr-TR">
              <a:latin typeface="Calibri" panose="020F0502020204030204" pitchFamily="34" charset="0"/>
            </a:endParaRPr>
          </a:p>
        </p:txBody>
      </p:sp>
    </p:spTree>
    <p:extLst>
      <p:ext uri="{BB962C8B-B14F-4D97-AF65-F5344CB8AC3E}">
        <p14:creationId xmlns:p14="http://schemas.microsoft.com/office/powerpoint/2010/main" val="750371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635FB7-9F26-46E7-9ED3-3CCA62C2FD7C}" type="slidenum">
              <a:rPr lang="tr-TR" altLang="tr-TR">
                <a:latin typeface="Calibri" panose="020F0502020204030204" pitchFamily="34" charset="0"/>
              </a:rPr>
              <a:pPr eaLnBrk="1" hangingPunct="1"/>
              <a:t>59</a:t>
            </a:fld>
            <a:endParaRPr lang="tr-TR" altLang="tr-TR">
              <a:latin typeface="Calibri" panose="020F0502020204030204" pitchFamily="34" charset="0"/>
            </a:endParaRPr>
          </a:p>
        </p:txBody>
      </p:sp>
    </p:spTree>
    <p:extLst>
      <p:ext uri="{BB962C8B-B14F-4D97-AF65-F5344CB8AC3E}">
        <p14:creationId xmlns:p14="http://schemas.microsoft.com/office/powerpoint/2010/main" val="2565002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Fizik muayenenin ve adli muayenenin yapıldığı oda.</a:t>
            </a:r>
          </a:p>
          <a:p>
            <a:pPr eaLnBrk="1" hangingPunct="1">
              <a:spcBef>
                <a:spcPct val="0"/>
              </a:spcBef>
            </a:pPr>
            <a:endParaRPr lang="tr-TR" altLang="tr-TR"/>
          </a:p>
        </p:txBody>
      </p:sp>
      <p:sp>
        <p:nvSpPr>
          <p:cNvPr id="614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98F205-C9B9-40D7-8094-E05ABDA6DE54}" type="slidenum">
              <a:rPr lang="tr-TR" altLang="tr-TR">
                <a:latin typeface="Calibri" panose="020F0502020204030204" pitchFamily="34" charset="0"/>
              </a:rPr>
              <a:pPr eaLnBrk="1" hangingPunct="1"/>
              <a:t>60</a:t>
            </a:fld>
            <a:endParaRPr lang="tr-TR" altLang="tr-TR">
              <a:latin typeface="Calibri" panose="020F0502020204030204" pitchFamily="34" charset="0"/>
            </a:endParaRPr>
          </a:p>
        </p:txBody>
      </p:sp>
    </p:spTree>
    <p:extLst>
      <p:ext uri="{BB962C8B-B14F-4D97-AF65-F5344CB8AC3E}">
        <p14:creationId xmlns:p14="http://schemas.microsoft.com/office/powerpoint/2010/main" val="3394923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246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DAC08D-1AC3-46AB-966D-A60B9A68F743}" type="slidenum">
              <a:rPr lang="tr-TR" altLang="tr-TR">
                <a:latin typeface="Calibri" panose="020F0502020204030204" pitchFamily="34" charset="0"/>
              </a:rPr>
              <a:pPr eaLnBrk="1" hangingPunct="1"/>
              <a:t>61</a:t>
            </a:fld>
            <a:endParaRPr lang="tr-TR" altLang="tr-TR">
              <a:latin typeface="Calibri" panose="020F0502020204030204" pitchFamily="34" charset="0"/>
            </a:endParaRPr>
          </a:p>
        </p:txBody>
      </p:sp>
    </p:spTree>
    <p:extLst>
      <p:ext uri="{BB962C8B-B14F-4D97-AF65-F5344CB8AC3E}">
        <p14:creationId xmlns:p14="http://schemas.microsoft.com/office/powerpoint/2010/main" val="1336564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Çocukların beklemesi için 2 farklı oda hazırlanmıştır. Odalardan biri küçük çocuklar için döşenmiş, diğeri ergenlerin gereksinimine uygun olarak hazırlanmıştır.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634923-729B-4DE3-8B1D-DDFF72469986}" type="slidenum">
              <a:rPr lang="tr-TR" altLang="tr-TR">
                <a:latin typeface="Calibri" panose="020F0502020204030204" pitchFamily="34" charset="0"/>
              </a:rPr>
              <a:pPr eaLnBrk="1" hangingPunct="1"/>
              <a:t>62</a:t>
            </a:fld>
            <a:endParaRPr lang="tr-TR" altLang="tr-TR">
              <a:latin typeface="Calibri" panose="020F0502020204030204" pitchFamily="34" charset="0"/>
            </a:endParaRPr>
          </a:p>
        </p:txBody>
      </p:sp>
    </p:spTree>
    <p:extLst>
      <p:ext uri="{BB962C8B-B14F-4D97-AF65-F5344CB8AC3E}">
        <p14:creationId xmlns:p14="http://schemas.microsoft.com/office/powerpoint/2010/main" val="1713492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Kısa süreli konaklama gereksinimi olan çocuklar için hazırlanmış 2 ayrı oda bulunmaktadır. Her odada çocukla birlikte kalabilecek bir refakatçi için de yatak vardır.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359AAF-DF05-479D-9A65-439D05C4C025}" type="slidenum">
              <a:rPr lang="tr-TR" altLang="tr-TR">
                <a:latin typeface="Calibri" panose="020F0502020204030204" pitchFamily="34" charset="0"/>
              </a:rPr>
              <a:pPr eaLnBrk="1" hangingPunct="1"/>
              <a:t>63</a:t>
            </a:fld>
            <a:endParaRPr lang="tr-TR" altLang="tr-TR">
              <a:latin typeface="Calibri" panose="020F0502020204030204" pitchFamily="34" charset="0"/>
            </a:endParaRPr>
          </a:p>
        </p:txBody>
      </p:sp>
    </p:spTree>
    <p:extLst>
      <p:ext uri="{BB962C8B-B14F-4D97-AF65-F5344CB8AC3E}">
        <p14:creationId xmlns:p14="http://schemas.microsoft.com/office/powerpoint/2010/main" val="365785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a:t>Ailelerle görüşmenin yapıldığı 2 farklı oda bulunmaktadır.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E36DA7-422B-403F-B703-B916CDC8A200}" type="slidenum">
              <a:rPr lang="tr-TR" altLang="tr-TR">
                <a:latin typeface="Calibri" panose="020F0502020204030204" pitchFamily="34" charset="0"/>
              </a:rPr>
              <a:pPr eaLnBrk="1" hangingPunct="1"/>
              <a:t>64</a:t>
            </a:fld>
            <a:endParaRPr lang="tr-TR" altLang="tr-TR">
              <a:latin typeface="Calibri" panose="020F0502020204030204" pitchFamily="34" charset="0"/>
            </a:endParaRPr>
          </a:p>
        </p:txBody>
      </p:sp>
    </p:spTree>
    <p:extLst>
      <p:ext uri="{BB962C8B-B14F-4D97-AF65-F5344CB8AC3E}">
        <p14:creationId xmlns:p14="http://schemas.microsoft.com/office/powerpoint/2010/main" val="727259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tr-TR" altLang="tr-TR" dirty="0"/>
              <a:t>SUÇU BİLDİRMEME</a:t>
            </a:r>
          </a:p>
          <a:p>
            <a:pPr eaLnBrk="1" hangingPunct="1">
              <a:lnSpc>
                <a:spcPct val="80000"/>
              </a:lnSpc>
              <a:spcBef>
                <a:spcPct val="0"/>
              </a:spcBef>
            </a:pPr>
            <a:r>
              <a:rPr lang="tr-TR" altLang="tr-TR" dirty="0"/>
              <a:t>    Madde 278 - (1) İşlenmekte olan bir suçu yetkili makamlara bildirmeyen kişi, bir yıla kadar hapis cezası ile cezalandırılır.</a:t>
            </a:r>
          </a:p>
          <a:p>
            <a:pPr eaLnBrk="1" hangingPunct="1">
              <a:lnSpc>
                <a:spcPct val="80000"/>
              </a:lnSpc>
              <a:spcBef>
                <a:spcPct val="0"/>
              </a:spcBef>
            </a:pPr>
            <a:r>
              <a:rPr lang="tr-TR" altLang="tr-TR" dirty="0"/>
              <a:t>    (2) İşlenmiş olmakla birlikte, sebebiyet verdiği neticelerin sınırlandırılması hâlen mümkün bulunan bir suçu yetkili makamlara bildirmeyen kişi, yukarıdaki fıkra hükmüne göre cezalandırılır.</a:t>
            </a:r>
          </a:p>
          <a:p>
            <a:pPr eaLnBrk="1" hangingPunct="1">
              <a:lnSpc>
                <a:spcPct val="80000"/>
              </a:lnSpc>
              <a:spcBef>
                <a:spcPct val="0"/>
              </a:spcBef>
            </a:pPr>
            <a:r>
              <a:rPr lang="tr-TR" altLang="tr-TR" dirty="0"/>
              <a:t>    (3) Mağdurun </a:t>
            </a:r>
            <a:r>
              <a:rPr lang="tr-TR" altLang="tr-TR" dirty="0" err="1"/>
              <a:t>onbeş</a:t>
            </a:r>
            <a:r>
              <a:rPr lang="tr-TR" altLang="tr-TR" dirty="0"/>
              <a:t> yaşını bitirmemiş bir çocuk, bedensel veya ruhsal bakımdan özürlü olan ya da hamileliği nedeniyle kendisini savunamayacak durumda bulunan kimse olması hâlinde, yukarıdaki fıkralara göre verilecek ceza, yarı oranında artırılır. </a:t>
            </a:r>
          </a:p>
          <a:p>
            <a:pPr eaLnBrk="1" hangingPunct="1">
              <a:lnSpc>
                <a:spcPct val="80000"/>
              </a:lnSpc>
              <a:spcBef>
                <a:spcPct val="0"/>
              </a:spcBef>
            </a:pPr>
            <a:r>
              <a:rPr lang="tr-TR" altLang="tr-TR" dirty="0"/>
              <a:t>    KAMU GÖREVLİSİNİN SUÇU BİLDİRMEMESİ</a:t>
            </a:r>
          </a:p>
          <a:p>
            <a:pPr eaLnBrk="1" hangingPunct="1">
              <a:lnSpc>
                <a:spcPct val="80000"/>
              </a:lnSpc>
              <a:spcBef>
                <a:spcPct val="0"/>
              </a:spcBef>
            </a:pPr>
            <a:r>
              <a:rPr lang="tr-TR" altLang="tr-TR" dirty="0"/>
              <a:t>    Madde 279 -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 </a:t>
            </a:r>
          </a:p>
          <a:p>
            <a:pPr eaLnBrk="1" hangingPunct="1">
              <a:lnSpc>
                <a:spcPct val="80000"/>
              </a:lnSpc>
              <a:spcBef>
                <a:spcPct val="0"/>
              </a:spcBef>
            </a:pPr>
            <a:r>
              <a:rPr lang="tr-TR" altLang="tr-TR" dirty="0"/>
              <a:t>    (2) Suçun, adlî kolluk görevini yapan kişi tarafından işlenmesi hâlinde, yukarıdaki fıkraya göre verilecek ceza yarı oranında artırılır. </a:t>
            </a:r>
          </a:p>
          <a:p>
            <a:pPr eaLnBrk="1" hangingPunct="1">
              <a:lnSpc>
                <a:spcPct val="80000"/>
              </a:lnSpc>
              <a:spcBef>
                <a:spcPct val="0"/>
              </a:spcBef>
            </a:pPr>
            <a:r>
              <a:rPr lang="tr-TR" altLang="tr-TR" dirty="0"/>
              <a:t>    SAĞLIK MESLEĞİ MENSUPLARININ SUÇU BİLDİRMEMESİ</a:t>
            </a:r>
          </a:p>
          <a:p>
            <a:pPr eaLnBrk="1" hangingPunct="1">
              <a:lnSpc>
                <a:spcPct val="80000"/>
              </a:lnSpc>
              <a:spcBef>
                <a:spcPct val="0"/>
              </a:spcBef>
            </a:pPr>
            <a:r>
              <a:rPr lang="tr-TR" altLang="tr-TR" dirty="0"/>
              <a:t>    Madde 280 - (1) Görevini yaptığı sırada bir suçun işlendiği yönünde bir belirti ile karşılaşmasına rağmen, durumu yetkili makamlara bildirmeyen veya bu hususta gecikme gösteren sağlık mesleği mensubu, bir yıla kadar hapis cezası ile cezalandırılır. </a:t>
            </a:r>
          </a:p>
          <a:p>
            <a:pPr eaLnBrk="1" hangingPunct="1">
              <a:lnSpc>
                <a:spcPct val="80000"/>
              </a:lnSpc>
              <a:spcBef>
                <a:spcPct val="0"/>
              </a:spcBef>
            </a:pPr>
            <a:r>
              <a:rPr lang="tr-TR" altLang="tr-TR" dirty="0"/>
              <a:t>       (2) Sağlık mesleği mensubu deyiminden tabip, diş tabibi, eczacı, ebe, hemşire ve sağlık hizmeti veren diğer kişiler anlaşılır. </a:t>
            </a:r>
          </a:p>
        </p:txBody>
      </p:sp>
      <p:sp>
        <p:nvSpPr>
          <p:cNvPr id="204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CD77B7-5AE7-44FE-ABAF-550B9F9F9B99}" type="slidenum">
              <a:rPr lang="tr-TR" altLang="tr-TR">
                <a:latin typeface="Calibri" panose="020F0502020204030204" pitchFamily="34" charset="0"/>
              </a:rPr>
              <a:pPr eaLnBrk="1" hangingPunct="1"/>
              <a:t>73</a:t>
            </a:fld>
            <a:endParaRPr lang="tr-TR" altLang="tr-TR">
              <a:latin typeface="Calibri" panose="020F0502020204030204" pitchFamily="34" charset="0"/>
            </a:endParaRPr>
          </a:p>
        </p:txBody>
      </p:sp>
    </p:spTree>
    <p:extLst>
      <p:ext uri="{BB962C8B-B14F-4D97-AF65-F5344CB8AC3E}">
        <p14:creationId xmlns:p14="http://schemas.microsoft.com/office/powerpoint/2010/main" val="28598433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a:t>Bu bilgilerin cinsel istismar dışındaki diğer istismar ve ihmal olguları için olduğu hatırlatılmalıdır.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E8DCB-0F42-460D-A331-6B4A8B7DC53A}" type="slidenum">
              <a:rPr lang="tr-TR" altLang="tr-TR">
                <a:latin typeface="Calibri" panose="020F0502020204030204" pitchFamily="34" charset="0"/>
              </a:rPr>
              <a:pPr eaLnBrk="1" hangingPunct="1"/>
              <a:t>78</a:t>
            </a:fld>
            <a:endParaRPr lang="tr-TR" altLang="tr-TR">
              <a:latin typeface="Calibri" panose="020F0502020204030204" pitchFamily="34" charset="0"/>
            </a:endParaRPr>
          </a:p>
        </p:txBody>
      </p:sp>
    </p:spTree>
    <p:extLst>
      <p:ext uri="{BB962C8B-B14F-4D97-AF65-F5344CB8AC3E}">
        <p14:creationId xmlns:p14="http://schemas.microsoft.com/office/powerpoint/2010/main" val="21045741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tr-TR" dirty="0" smtClean="0"/>
              <a:t>Kaynaklar 1</a:t>
            </a:r>
          </a:p>
          <a:p>
            <a:pPr eaLnBrk="1" hangingPunct="1">
              <a:spcBef>
                <a:spcPct val="0"/>
              </a:spcBef>
              <a:defRPr/>
            </a:pPr>
            <a:endParaRPr lang="tr-TR" dirty="0" smtClean="0"/>
          </a:p>
          <a:p>
            <a:pPr marL="171450" indent="-171450">
              <a:buFont typeface="Arial" pitchFamily="34" charset="0"/>
              <a:buChar char="•"/>
              <a:defRPr/>
            </a:pPr>
            <a:r>
              <a:rPr lang="tr-TR" dirty="0" smtClean="0"/>
              <a:t>Felitti VJ, Anda RF, Nordenberg D, Williamson DF, Spitz AM, Edwards V, Koss MP, Marks JS.  Relationship of Childhood Abuse and Household Dysfunction to Many of the Leading Causes of Death in Adults. The Adverse Childhood Experiences (ACE) Study. Am J Prev Med 1998;14(4): 245 – 258</a:t>
            </a:r>
          </a:p>
          <a:p>
            <a:pPr marL="171450" indent="-171450">
              <a:buFont typeface="Arial" pitchFamily="34" charset="0"/>
              <a:buChar char="•"/>
              <a:defRPr/>
            </a:pPr>
            <a:endParaRPr lang="tr-TR" dirty="0" smtClean="0"/>
          </a:p>
          <a:p>
            <a:pPr marL="171450" indent="-171450">
              <a:buFont typeface="Arial" pitchFamily="34" charset="0"/>
              <a:buChar char="•"/>
              <a:defRPr/>
            </a:pPr>
            <a:r>
              <a:rPr lang="ar-SA" dirty="0" smtClean="0"/>
              <a:t>‏</a:t>
            </a:r>
            <a:r>
              <a:rPr lang="en-US" dirty="0" err="1" smtClean="0"/>
              <a:t>Gershoff</a:t>
            </a:r>
            <a:r>
              <a:rPr lang="en-US" dirty="0" smtClean="0"/>
              <a:t> ET. </a:t>
            </a:r>
            <a:r>
              <a:rPr lang="tr-TR" dirty="0" smtClean="0"/>
              <a:t>Corporal Punishment by Parents and Associated Child Behaviors and Experiences: A Meta-Analytic and Theoretical Review. </a:t>
            </a:r>
            <a:r>
              <a:rPr lang="en-US" dirty="0" smtClean="0"/>
              <a:t>Psychological Bulletin, 2002; 128 (4): 539 – 579</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err="1" smtClean="0"/>
              <a:t>Teicher</a:t>
            </a:r>
            <a:r>
              <a:rPr lang="en-US" dirty="0" smtClean="0"/>
              <a:t> MH,</a:t>
            </a:r>
            <a:r>
              <a:rPr lang="tr-TR" dirty="0" smtClean="0"/>
              <a:t> Andersen SL, Polcari A, Anderson CM, Navalta CP, Kim DM </a:t>
            </a:r>
            <a:r>
              <a:rPr lang="en-US" dirty="0" smtClean="0"/>
              <a:t>. </a:t>
            </a:r>
            <a:r>
              <a:rPr lang="tr-TR" dirty="0" smtClean="0"/>
              <a:t>The neurobiological consequences of early stress and childhood maltreatment. </a:t>
            </a:r>
            <a:r>
              <a:rPr lang="en-US" dirty="0" smtClean="0"/>
              <a:t>Neuroscience and </a:t>
            </a:r>
            <a:r>
              <a:rPr lang="en-US" dirty="0" err="1" smtClean="0"/>
              <a:t>Biobehavioral</a:t>
            </a:r>
            <a:r>
              <a:rPr lang="en-US" dirty="0" smtClean="0"/>
              <a:t> Reviews, 2003; 27: 33 - 44</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Merrill LL, </a:t>
            </a:r>
            <a:r>
              <a:rPr lang="en-US" dirty="0" err="1" smtClean="0"/>
              <a:t>Guimond</a:t>
            </a:r>
            <a:r>
              <a:rPr lang="en-US" dirty="0" smtClean="0"/>
              <a:t> JM, Thomsen CJ, Milner JS. Child sexual abuse and number of sexual partners in young woman: The role of abuse severity, coping style, and sexual functioning. Journal of Consulting and Clinical Psychology, 2003; 71 (6): 987 - 996</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Crooks CV.</a:t>
            </a:r>
            <a:r>
              <a:rPr lang="tr-TR" dirty="0" smtClean="0"/>
              <a:t> Scott KL, Wolfe DA, Chiodo D¸ Killip </a:t>
            </a:r>
            <a:r>
              <a:rPr lang="en-US" dirty="0" smtClean="0"/>
              <a:t>S. </a:t>
            </a:r>
            <a:r>
              <a:rPr lang="tr-TR" dirty="0" smtClean="0"/>
              <a:t>Understanding the Link Between Childhood Maltreatment and Violent Delinquency: What Do Schools Have to Add?</a:t>
            </a:r>
            <a:r>
              <a:rPr lang="en-US" dirty="0" smtClean="0"/>
              <a:t>Child Maltreatment, 2007; 12 (3): 269 – 280</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smtClean="0"/>
              <a:t>Lansford JE, </a:t>
            </a:r>
            <a:r>
              <a:rPr lang="tr-TR" dirty="0" smtClean="0"/>
              <a:t>Miller-Johnson S, Berlin LJ, Dodge KA, Bates JE. Pettit GS.  Early Physical Abuse and Later Violent Delinquency: A Prospective Longitudinal Study.</a:t>
            </a:r>
            <a:r>
              <a:rPr lang="en-US" dirty="0" smtClean="0"/>
              <a:t>Child Maltreatment, 2007; 12 (3): 233 – 245</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en-US" dirty="0" err="1" smtClean="0"/>
              <a:t>Leeb</a:t>
            </a:r>
            <a:r>
              <a:rPr lang="en-US" dirty="0" smtClean="0"/>
              <a:t> RT,</a:t>
            </a:r>
            <a:r>
              <a:rPr lang="tr-TR" dirty="0" smtClean="0"/>
              <a:t> Barker LE, Strine TW. The Effect of Childhood Physical and Sexual Abuse on Adolescent Weapon Carrying.</a:t>
            </a:r>
            <a:r>
              <a:rPr lang="en-US" dirty="0" smtClean="0"/>
              <a:t> Journal of Adolescent Health, 2007; 40: 551 – 558</a:t>
            </a:r>
            <a:endParaRPr lang="tr-TR" dirty="0" smtClean="0"/>
          </a:p>
          <a:p>
            <a:pPr marL="171450" indent="-171450">
              <a:buFont typeface="Arial" pitchFamily="34" charset="0"/>
              <a:buChar char="•"/>
              <a:defRPr/>
            </a:pPr>
            <a:endParaRPr lang="tr-TR" dirty="0"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4A65F8-F591-4EB4-ADF6-B1215C818141}" type="slidenum">
              <a:rPr lang="tr-TR" altLang="tr-TR">
                <a:latin typeface="Calibri" panose="020F0502020204030204" pitchFamily="34" charset="0"/>
              </a:rPr>
              <a:pPr eaLnBrk="1" hangingPunct="1"/>
              <a:t>82</a:t>
            </a:fld>
            <a:endParaRPr lang="tr-TR" altLang="tr-TR">
              <a:latin typeface="Calibri" panose="020F0502020204030204" pitchFamily="34" charset="0"/>
            </a:endParaRPr>
          </a:p>
        </p:txBody>
      </p:sp>
    </p:spTree>
    <p:extLst>
      <p:ext uri="{BB962C8B-B14F-4D97-AF65-F5344CB8AC3E}">
        <p14:creationId xmlns:p14="http://schemas.microsoft.com/office/powerpoint/2010/main" val="54157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Çocuklara kötü muamele olasılığını artıran etmenler risk faktörü olarak tanımlanır. </a:t>
            </a:r>
          </a:p>
          <a:p>
            <a:r>
              <a:rPr lang="tr-TR" altLang="tr-TR"/>
              <a:t>Çocuklara karşı uygulanan şiddetin ve kötü muamelenin risk faktörleri incelenirken ilk basamakta kişisel faktörleri değerlendirmek gerekir.</a:t>
            </a:r>
          </a:p>
          <a:p>
            <a:r>
              <a:rPr lang="tr-TR" altLang="tr-TR"/>
              <a:t>İkinci basamakta ilişkisel risk faktörleri yer alır. Bu kapsamda  çocuğun ve mağdur edenin ilişkisel özellikleri söz konusudur.</a:t>
            </a:r>
          </a:p>
          <a:p>
            <a:r>
              <a:rPr lang="tr-TR" altLang="tr-TR"/>
              <a:t>Üçüncü basamakta çevresel, dördüncü basamakta toplumsal düzeydeki risk faktörleri yer alır. </a:t>
            </a:r>
          </a:p>
        </p:txBody>
      </p:sp>
      <p:sp>
        <p:nvSpPr>
          <p:cNvPr id="215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2DB188-DE98-4FAE-BE88-C65B0556C09B}" type="slidenum">
              <a:rPr lang="tr-TR" altLang="tr-TR"/>
              <a:pPr>
                <a:spcBef>
                  <a:spcPct val="0"/>
                </a:spcBef>
              </a:pPr>
              <a:t>8</a:t>
            </a:fld>
            <a:endParaRPr lang="tr-TR" altLang="tr-TR"/>
          </a:p>
        </p:txBody>
      </p:sp>
    </p:spTree>
    <p:extLst>
      <p:ext uri="{BB962C8B-B14F-4D97-AF65-F5344CB8AC3E}">
        <p14:creationId xmlns:p14="http://schemas.microsoft.com/office/powerpoint/2010/main" val="820377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None/>
              <a:defRPr/>
            </a:pPr>
            <a:r>
              <a:rPr lang="tr-TR" smtClean="0"/>
              <a:t>Kaynaklar </a:t>
            </a:r>
            <a:r>
              <a:rPr lang="tr-TR" dirty="0" smtClean="0"/>
              <a:t>2</a:t>
            </a:r>
          </a:p>
          <a:p>
            <a:pPr>
              <a:buFont typeface="Arial" pitchFamily="34" charset="0"/>
              <a:buNone/>
              <a:defRPr/>
            </a:pPr>
            <a:endParaRPr lang="tr-TR" dirty="0" smtClean="0"/>
          </a:p>
          <a:p>
            <a:pPr marL="171450" indent="-171450">
              <a:buFont typeface="Arial" pitchFamily="34" charset="0"/>
              <a:buChar char="•"/>
              <a:defRPr/>
            </a:pPr>
            <a:r>
              <a:rPr lang="en-US" dirty="0" err="1" smtClean="0"/>
              <a:t>Feiring</a:t>
            </a:r>
            <a:r>
              <a:rPr lang="en-US" dirty="0" smtClean="0"/>
              <a:t> C, </a:t>
            </a:r>
            <a:r>
              <a:rPr lang="tr-TR" dirty="0" smtClean="0"/>
              <a:t>Miller-Johnson S, Cleland </a:t>
            </a:r>
            <a:r>
              <a:rPr lang="en-US" dirty="0" smtClean="0"/>
              <a:t>CM. </a:t>
            </a:r>
            <a:r>
              <a:rPr lang="tr-TR" dirty="0" smtClean="0"/>
              <a:t>Potential Pathways From Stigmatization and Internalizing Symptoms to Delinquency in Sexually Abused Youth </a:t>
            </a:r>
            <a:r>
              <a:rPr lang="en-US" dirty="0" err="1" smtClean="0"/>
              <a:t>ve</a:t>
            </a:r>
            <a:r>
              <a:rPr lang="en-US" dirty="0" smtClean="0"/>
              <a:t> ark. Child maltreatment, 2007; 12: 220-232</a:t>
            </a:r>
            <a:endParaRPr lang="tr-TR" dirty="0" smtClean="0"/>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Draper B, Pfaff JJ, Pirkis J, Snowdon J, Lautenschlager NT, Wilson I, Almeida OP. for the Depression and Early Prevention of Suicide in General Practice Study Group. Long-Term Effects of Childhood Abuse on the Quality of Life and Health of Older People: Results from the Depression and Early Prevention of Suicide in General Practice Project. Geriatr Soc 2008; 56: 262–271</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Fergusson DM, Boden JM, Horwood LJ. Exposure to childhood sexual and physical abuse and adjustmentin early adulthood. Child Abuse &amp; Neglect 2008; 32:  607–619</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Sandfort TGM, Orr M, Hirsch JS, Santelli J. Long-Term Health Correlates of Timing of Sexual Debut: Results From a National US Study. </a:t>
            </a:r>
            <a:r>
              <a:rPr lang="tr-TR" i="1" dirty="0" smtClean="0"/>
              <a:t>Am J Public Health. </a:t>
            </a:r>
            <a:r>
              <a:rPr lang="tr-TR" dirty="0" smtClean="0"/>
              <a:t>2008;98:155–161</a:t>
            </a:r>
          </a:p>
          <a:p>
            <a:pPr>
              <a:buFont typeface="Arial" pitchFamily="34" charset="0"/>
              <a:buNone/>
              <a:defRPr/>
            </a:pPr>
            <a:endParaRPr lang="tr-TR" dirty="0" smtClean="0"/>
          </a:p>
          <a:p>
            <a:pPr marL="171450" indent="-171450">
              <a:buFont typeface="Arial" pitchFamily="34" charset="0"/>
              <a:buChar char="•"/>
              <a:defRPr/>
            </a:pPr>
            <a:r>
              <a:rPr lang="tr-TR" dirty="0" smtClean="0"/>
              <a:t>McGowan PO, Sasaki A, D’Alessio AC, Dymov S, Labonté B, Szyf M, Turecki G, Meaney MJ. Epigenetic regulation of the glucocorticoid receptor in human brain associates with childhood abuse.  Nat Neurosci. 2009; 12(3): 342–348</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Heim C, Shugart M, Craighead WE. Nemeroff CB. Neurobiological and Psychiatric Consequences of Child Abuse and Neglect. Dev Psychobiol 2010; 52: 671–690</a:t>
            </a:r>
          </a:p>
          <a:p>
            <a:pPr marL="171450" indent="-171450">
              <a:buFont typeface="Arial" pitchFamily="34" charset="0"/>
              <a:buChar char="•"/>
              <a:defRPr/>
            </a:pPr>
            <a:endParaRPr lang="tr-TR" dirty="0" smtClean="0"/>
          </a:p>
          <a:p>
            <a:pPr marL="171450" indent="-171450">
              <a:buFont typeface="Arial" pitchFamily="34" charset="0"/>
              <a:buChar char="•"/>
              <a:defRPr/>
            </a:pPr>
            <a:r>
              <a:rPr lang="tr-TR" dirty="0" smtClean="0"/>
              <a:t>Currie J, Widom JS. Long-Term Consequences of Child Abuse and Neglect on Adult Economic Well-Being. Child Maltreatment 2010; 15(2) 111-120</a:t>
            </a:r>
          </a:p>
          <a:p>
            <a:pPr marL="171450" indent="-171450">
              <a:buFont typeface="Arial" pitchFamily="34" charset="0"/>
              <a:buChar char="•"/>
              <a:defRPr/>
            </a:pPr>
            <a:endParaRPr lang="tr-TR" dirty="0" smtClean="0"/>
          </a:p>
          <a:p>
            <a:pPr marL="171450" indent="-171450" eaLnBrk="1" hangingPunct="1">
              <a:spcBef>
                <a:spcPct val="0"/>
              </a:spcBef>
              <a:buFont typeface="Arial" pitchFamily="34" charset="0"/>
              <a:buChar char="•"/>
              <a:defRPr/>
            </a:pPr>
            <a:endParaRPr lang="tr-TR" dirty="0"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DF8506-0234-499D-A75B-1AB450702964}" type="slidenum">
              <a:rPr lang="tr-TR" altLang="tr-TR">
                <a:latin typeface="Calibri" panose="020F0502020204030204" pitchFamily="34" charset="0"/>
              </a:rPr>
              <a:pPr eaLnBrk="1" hangingPunct="1"/>
              <a:t>83</a:t>
            </a:fld>
            <a:endParaRPr lang="tr-TR" altLang="tr-TR">
              <a:latin typeface="Calibri" panose="020F0502020204030204" pitchFamily="34" charset="0"/>
            </a:endParaRPr>
          </a:p>
        </p:txBody>
      </p:sp>
    </p:spTree>
    <p:extLst>
      <p:ext uri="{BB962C8B-B14F-4D97-AF65-F5344CB8AC3E}">
        <p14:creationId xmlns:p14="http://schemas.microsoft.com/office/powerpoint/2010/main" val="22675107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tr-TR" dirty="0"/>
              <a:t>Sunumda yer alan yasaların tümüne online ulaşılabilir.</a:t>
            </a:r>
          </a:p>
          <a:p>
            <a:pPr>
              <a:defRPr/>
            </a:pPr>
            <a:r>
              <a:rPr lang="tr-TR" dirty="0"/>
              <a:t>Web adresleri; </a:t>
            </a:r>
          </a:p>
          <a:p>
            <a:pPr>
              <a:defRPr/>
            </a:pPr>
            <a:r>
              <a:rPr lang="tr-TR" dirty="0"/>
              <a:t>Türk Ceza Kanunu;</a:t>
            </a:r>
            <a:endParaRPr lang="tr-TR" dirty="0">
              <a:hlinkClick r:id=""/>
            </a:endParaRPr>
          </a:p>
          <a:p>
            <a:pPr marL="285750" indent="-285750">
              <a:lnSpc>
                <a:spcPct val="150000"/>
              </a:lnSpc>
              <a:buClr>
                <a:schemeClr val="tx2">
                  <a:lumMod val="50000"/>
                </a:schemeClr>
              </a:buClr>
              <a:buFont typeface="Wingdings" pitchFamily="2" charset="2"/>
              <a:buChar char="q"/>
              <a:defRPr/>
            </a:pPr>
            <a:r>
              <a:rPr lang="tr-TR" dirty="0">
                <a:hlinkClick r:id=""/>
              </a:rPr>
              <a:t>http://www.tbmm.gov.tr/kanunlar/k5237.html</a:t>
            </a:r>
            <a:endParaRPr lang="tr-TR" dirty="0"/>
          </a:p>
          <a:p>
            <a:pPr marL="285750" indent="-285750">
              <a:lnSpc>
                <a:spcPct val="150000"/>
              </a:lnSpc>
              <a:buClr>
                <a:schemeClr val="tx2">
                  <a:lumMod val="50000"/>
                </a:schemeClr>
              </a:buClr>
              <a:buFont typeface="Wingdings" pitchFamily="2" charset="2"/>
              <a:buChar char="q"/>
              <a:defRPr/>
            </a:pPr>
            <a:endParaRPr lang="tr-TR" dirty="0"/>
          </a:p>
          <a:p>
            <a:pPr>
              <a:lnSpc>
                <a:spcPct val="150000"/>
              </a:lnSpc>
              <a:buClr>
                <a:schemeClr val="tx2">
                  <a:lumMod val="50000"/>
                </a:schemeClr>
              </a:buClr>
              <a:buFont typeface="Wingdings" pitchFamily="2" charset="2"/>
              <a:buNone/>
              <a:defRPr/>
            </a:pPr>
            <a:r>
              <a:rPr lang="tr-TR" dirty="0"/>
              <a:t>Sosyal Hizmetler ve Çocuk Esirgeme Kurumu Kanunu;</a:t>
            </a:r>
          </a:p>
          <a:p>
            <a:pPr marL="285750" indent="-285750">
              <a:lnSpc>
                <a:spcPct val="150000"/>
              </a:lnSpc>
              <a:buClr>
                <a:schemeClr val="tx2">
                  <a:lumMod val="50000"/>
                </a:schemeClr>
              </a:buClr>
              <a:buFont typeface="Wingdings" pitchFamily="2" charset="2"/>
              <a:buChar char="q"/>
              <a:defRPr/>
            </a:pPr>
            <a:r>
              <a:rPr lang="tr-TR" dirty="0">
                <a:hlinkClick r:id="rId3"/>
              </a:rPr>
              <a:t>http://www.mevzuat.adalet.gov.tr/html/614.html</a:t>
            </a:r>
            <a:r>
              <a:rPr lang="tr-TR" dirty="0"/>
              <a:t> </a:t>
            </a:r>
          </a:p>
          <a:p>
            <a:pPr marL="285750" indent="-285750">
              <a:lnSpc>
                <a:spcPct val="150000"/>
              </a:lnSpc>
              <a:buClr>
                <a:schemeClr val="tx2">
                  <a:lumMod val="50000"/>
                </a:schemeClr>
              </a:buClr>
              <a:buFont typeface="Wingdings" pitchFamily="2" charset="2"/>
              <a:buChar char="q"/>
              <a:defRPr/>
            </a:pPr>
            <a:endParaRPr lang="tr-TR" dirty="0"/>
          </a:p>
          <a:p>
            <a:pPr>
              <a:lnSpc>
                <a:spcPct val="150000"/>
              </a:lnSpc>
              <a:buClr>
                <a:schemeClr val="tx2">
                  <a:lumMod val="50000"/>
                </a:schemeClr>
              </a:buClr>
              <a:buFont typeface="Wingdings" pitchFamily="2" charset="2"/>
              <a:buNone/>
              <a:defRPr/>
            </a:pPr>
            <a:r>
              <a:rPr lang="tr-TR" dirty="0"/>
              <a:t>Çocuk Koruma Kanunu;</a:t>
            </a:r>
          </a:p>
          <a:p>
            <a:pPr marL="285750" indent="-285750">
              <a:lnSpc>
                <a:spcPct val="150000"/>
              </a:lnSpc>
              <a:buClr>
                <a:schemeClr val="tx2">
                  <a:lumMod val="50000"/>
                </a:schemeClr>
              </a:buClr>
              <a:buFont typeface="Wingdings" pitchFamily="2" charset="2"/>
              <a:buChar char="q"/>
              <a:defRPr/>
            </a:pPr>
            <a:r>
              <a:rPr lang="tr-TR" dirty="0">
                <a:hlinkClick r:id="rId4"/>
              </a:rPr>
              <a:t>http://www.mevzuat.adalet.gov.tr/html/1527.html</a:t>
            </a:r>
            <a:endParaRPr lang="tr-TR" dirty="0"/>
          </a:p>
          <a:p>
            <a:pPr>
              <a:defRPr/>
            </a:pPr>
            <a:endParaRPr lang="tr-TR" dirty="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F5DA975-8E83-4877-BE4B-30C0197CD359}" type="slidenum">
              <a:rPr lang="tr-TR" altLang="tr-TR"/>
              <a:pPr eaLnBrk="1" hangingPunct="1"/>
              <a:t>84</a:t>
            </a:fld>
            <a:endParaRPr lang="tr-TR" altLang="tr-TR"/>
          </a:p>
        </p:txBody>
      </p:sp>
    </p:spTree>
    <p:extLst>
      <p:ext uri="{BB962C8B-B14F-4D97-AF65-F5344CB8AC3E}">
        <p14:creationId xmlns:p14="http://schemas.microsoft.com/office/powerpoint/2010/main" val="2687061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Wingdings" pitchFamily="2" charset="2"/>
              <a:buChar char="q"/>
              <a:defRPr/>
            </a:pPr>
            <a:r>
              <a:rPr lang="tr-TR" dirty="0">
                <a:hlinkClick r:id="rId3"/>
              </a:rPr>
              <a:t>http://www.cocukhaklari.gov.tr/condocs//kanun_belgeleri/4058.pdf</a:t>
            </a:r>
            <a:endParaRPr lang="tr-TR" dirty="0"/>
          </a:p>
          <a:p>
            <a:pPr marL="285750" indent="-285750">
              <a:buFont typeface="Wingdings" pitchFamily="2" charset="2"/>
              <a:buChar char="q"/>
              <a:defRPr/>
            </a:pPr>
            <a:r>
              <a:rPr lang="tr-TR" dirty="0">
                <a:hlinkClick r:id="rId4"/>
              </a:rPr>
              <a:t>http://www.cocukhaklari.gov.tr/tr/content/show/23/birlesmis_milletler_cocuk_haklari_sozlesmesi.html</a:t>
            </a:r>
            <a:endParaRPr lang="tr-TR" dirty="0"/>
          </a:p>
          <a:p>
            <a:pPr marL="285750" indent="-285750">
              <a:buFont typeface="Wingdings" pitchFamily="2" charset="2"/>
              <a:buChar char="q"/>
              <a:defRPr/>
            </a:pPr>
            <a:r>
              <a:rPr lang="tr-TR" dirty="0">
                <a:hlinkClick r:id="rId5"/>
              </a:rPr>
              <a:t>http://www.cocukhaklari.gov.tr/condocs//mevzuat/cocuk_haklari_sozlesmesi.pdf</a:t>
            </a:r>
            <a:endParaRPr lang="tr-TR" dirty="0"/>
          </a:p>
          <a:p>
            <a:pPr marL="285750" indent="-285750">
              <a:buFont typeface="Wingdings" pitchFamily="2" charset="2"/>
              <a:buChar char="q"/>
              <a:defRPr/>
            </a:pPr>
            <a:r>
              <a:rPr lang="tr-TR" dirty="0"/>
              <a:t>Child Maltreatment 2007,  U.S. Department of Health &amp; Human Services Administration for Children and Families Administration on Children, Youth and Families Children’s Bureau. (Online erişim;  </a:t>
            </a:r>
            <a:r>
              <a:rPr lang="tr-TR" dirty="0">
                <a:hlinkClick r:id="rId6"/>
              </a:rPr>
              <a:t>http://www.acf.hhs.gov/programs/cb/stats_research/index.htm#can</a:t>
            </a:r>
            <a:r>
              <a:rPr lang="tr-TR" dirty="0"/>
              <a:t>)</a:t>
            </a:r>
          </a:p>
          <a:p>
            <a:pPr marL="285750" indent="-285750">
              <a:buFont typeface="Wingdings" pitchFamily="2" charset="2"/>
              <a:buChar char="q"/>
              <a:defRPr/>
            </a:pPr>
            <a:r>
              <a:rPr lang="tr-TR" dirty="0"/>
              <a:t>Preventing Child  Maltreatment: a guide to taking action and generating evidence. World Health Organization and International Society for Prevention of Child Abuse and Neglect. WHO 2006.</a:t>
            </a:r>
          </a:p>
          <a:p>
            <a:pPr marL="285750" indent="-285750">
              <a:buFont typeface="Wingdings" pitchFamily="2" charset="2"/>
              <a:buChar char="q"/>
              <a:defRPr/>
            </a:pPr>
            <a:r>
              <a:rPr lang="tr-TR" dirty="0"/>
              <a:t>Türkiye Büyük Millet Meclisi, Türkiye’de ortaöğrenime devam eden öğrencilerde ve ceza ve infaz kurumlarında bulunan tutuklu ve hükümlü çocuklarda şiddet ve bunun etkileyen etkenlerin saptanması araştırma raporu. 2007</a:t>
            </a:r>
          </a:p>
          <a:p>
            <a:pPr marL="285750" indent="-285750">
              <a:buFont typeface="Wingdings" pitchFamily="2" charset="2"/>
              <a:buChar char="q"/>
              <a:defRPr/>
            </a:pPr>
            <a:r>
              <a:rPr lang="tr-TR" dirty="0"/>
              <a:t>Başbakanlık Aile Araştırma Kurumu.  Türk ailesinde adolesan sorunları. </a:t>
            </a:r>
            <a:r>
              <a:rPr lang="tr-TR"/>
              <a:t>Başbakanlık Aile Araştırma Kurumu Yayınları, 1997, Ankara.</a:t>
            </a:r>
          </a:p>
          <a:p>
            <a:pPr>
              <a:defRPr/>
            </a:pPr>
            <a:endParaRPr lang="tr-TR"/>
          </a:p>
        </p:txBody>
      </p:sp>
      <p:sp>
        <p:nvSpPr>
          <p:cNvPr id="348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87B8EA-8CDD-4646-9135-5858674D95B6}" type="slidenum">
              <a:rPr lang="tr-TR" altLang="tr-TR"/>
              <a:pPr>
                <a:spcBef>
                  <a:spcPct val="0"/>
                </a:spcBef>
              </a:pPr>
              <a:t>85</a:t>
            </a:fld>
            <a:endParaRPr lang="tr-TR" altLang="tr-TR"/>
          </a:p>
        </p:txBody>
      </p:sp>
    </p:spTree>
    <p:extLst>
      <p:ext uri="{BB962C8B-B14F-4D97-AF65-F5344CB8AC3E}">
        <p14:creationId xmlns:p14="http://schemas.microsoft.com/office/powerpoint/2010/main" val="280908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Tek başına hiçbir faktör çocuğa karşı kötü muamelenin nedenini açıklamak için yeterli olamaz.  Çocuk istismarı ve ihmali farklı alanlardaki pek çok faktörün karmaşık etkileşiminin sonucu olarak ortaya çıkmaktadır. Risk faktörü olarak kabul edilen durumların varlığı çocuk istismarı ve ihmalinin varlığını kesin olarak gösteremez, tanıyı sağlayamaz. Bununla birlikte istismar ve ihmal için risk faktörlerinin bulunduğu durumların hizmet ve müdahale için öncelik taşıdığı bilinmelidir. </a:t>
            </a:r>
          </a:p>
          <a:p>
            <a:endParaRPr lang="tr-TR" altLang="tr-TR"/>
          </a:p>
        </p:txBody>
      </p:sp>
      <p:sp>
        <p:nvSpPr>
          <p:cNvPr id="327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1FBD1-4339-4C76-885B-F6C8FAA181BF}" type="slidenum">
              <a:rPr lang="tr-TR" altLang="tr-TR"/>
              <a:pPr>
                <a:spcBef>
                  <a:spcPct val="0"/>
                </a:spcBef>
              </a:pPr>
              <a:t>9</a:t>
            </a:fld>
            <a:endParaRPr lang="tr-TR" altLang="tr-TR"/>
          </a:p>
        </p:txBody>
      </p:sp>
    </p:spTree>
    <p:extLst>
      <p:ext uri="{BB962C8B-B14F-4D97-AF65-F5344CB8AC3E}">
        <p14:creationId xmlns:p14="http://schemas.microsoft.com/office/powerpoint/2010/main" val="1939866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174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C92820-6E28-4AF3-B35F-5972CE7B3DDE}" type="slidenum">
              <a:rPr lang="tr-TR" altLang="tr-TR">
                <a:latin typeface="Calibri" panose="020F0502020204030204" pitchFamily="34" charset="0"/>
              </a:rPr>
              <a:pPr eaLnBrk="1" hangingPunct="1"/>
              <a:t>10</a:t>
            </a:fld>
            <a:endParaRPr lang="tr-TR" altLang="tr-TR">
              <a:latin typeface="Calibri" panose="020F0502020204030204" pitchFamily="34" charset="0"/>
            </a:endParaRPr>
          </a:p>
        </p:txBody>
      </p:sp>
    </p:spTree>
    <p:extLst>
      <p:ext uri="{BB962C8B-B14F-4D97-AF65-F5344CB8AC3E}">
        <p14:creationId xmlns:p14="http://schemas.microsoft.com/office/powerpoint/2010/main" val="332255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Çocukların cinsel istismarında failler, genellikle yaşları gereği mağdur üzerinde yetki, otorite veya sorumluluk sahibi konumunda bulunan erişkinlerdir, ancak başka çocuklar, özellikle ergenler de cinsel istismar faili olabilir. </a:t>
            </a:r>
          </a:p>
          <a:p>
            <a:pPr eaLnBrk="1" hangingPunct="1">
              <a:spcBef>
                <a:spcPct val="0"/>
              </a:spcBef>
            </a:pPr>
            <a:endParaRPr lang="tr-TR" altLang="tr-TR" smtClean="0"/>
          </a:p>
          <a:p>
            <a:pPr eaLnBrk="1" hangingPunct="1">
              <a:spcBef>
                <a:spcPct val="0"/>
              </a:spcBef>
            </a:pPr>
            <a:r>
              <a:rPr lang="tr-TR" altLang="tr-TR" smtClean="0"/>
              <a:t>Çocukların cinsel istismarında, çocuğun bu eyleme kendi isteği ile katıldığına ilişkin bir iddia olabilir.  Ancak bu durum özellikle 15 yaşından küçük çocuklar için kesinlikle kabul edilemez. Çocuklar bu tip bir eyleme korktuğu, kandırıldığı, eylemin anlamını bilmediği, kendinin suçlanacağından çekindiği için ya da benzer başka bir sebeple katılır. İstismar gerçekleştikten sonra da tacizciden korktuğu, başına gelenlerden utandığı, kendini kirli hissettiği, başına gelenlerin kendi suçu olduğu ya da yaşadıklarının ne anlama geldiğini henüz anlayamadığı için istismara uğradığını ifade edemez. Bu durum da kesinlikle çocuğun bu eyleme kendi isteği ile katıldığı şeklinde yorumlanmamalıdır. Bu nedenle 15 yaşından küçük çocuklara yönelik cinsel istismar durumunda herhangi bir şikayet aranmaksızın adli süreç başlar. </a:t>
            </a:r>
          </a:p>
          <a:p>
            <a:pPr eaLnBrk="1" hangingPunct="1">
              <a:spcBef>
                <a:spcPct val="0"/>
              </a:spcBef>
            </a:pPr>
            <a:endParaRPr lang="tr-TR" altLang="tr-TR" smtClean="0"/>
          </a:p>
          <a:p>
            <a:pPr eaLnBrk="1" hangingPunct="1">
              <a:spcBef>
                <a:spcPct val="0"/>
              </a:spcBef>
            </a:pPr>
            <a:r>
              <a:rPr lang="tr-TR" altLang="tr-TR" smtClean="0"/>
              <a:t>15 yaş ve üzerindeki çocukların dahil olduğu cinsel eylemlerde adli sürecin başlaması için şikayet gerekir. Ancak 15 yaş ve üzerindeki çocuk şikayetçi olmazsa bile  cinsel tacizin çocuğun üstsoyu, ikinci veya üçüncü derecede kan hısmı, üvey baba, evlat edinen, vasi, eğitici, öğretici, bakıcı, sağlık hizmeti veren veya koruma ve gözetim yükümlülüğü bulunan diğer kişiler tarafından ya da hizmet ilişkisinin sağladığı nüfuz kötüye kullanılmak suretiyle veya birden fazla kişi tarafından birlikte gerçekleştirilmesi hâlinde adli süreç başlar.       </a:t>
            </a:r>
          </a:p>
          <a:p>
            <a:pPr eaLnBrk="1" hangingPunct="1">
              <a:spcBef>
                <a:spcPct val="0"/>
              </a:spcBef>
            </a:pPr>
            <a:endParaRPr lang="tr-TR" altLang="tr-TR" smtClean="0"/>
          </a:p>
        </p:txBody>
      </p:sp>
      <p:sp>
        <p:nvSpPr>
          <p:cNvPr id="3277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9048EB-5C16-4F25-AE3B-75818C427136}" type="slidenum">
              <a:rPr lang="tr-TR" altLang="tr-TR">
                <a:latin typeface="Calibri" panose="020F0502020204030204" pitchFamily="34" charset="0"/>
              </a:rPr>
              <a:pPr eaLnBrk="1" hangingPunct="1"/>
              <a:t>11</a:t>
            </a:fld>
            <a:endParaRPr lang="tr-TR" altLang="tr-TR">
              <a:latin typeface="Calibri" panose="020F0502020204030204" pitchFamily="34" charset="0"/>
            </a:endParaRPr>
          </a:p>
        </p:txBody>
      </p:sp>
    </p:spTree>
    <p:extLst>
      <p:ext uri="{BB962C8B-B14F-4D97-AF65-F5344CB8AC3E}">
        <p14:creationId xmlns:p14="http://schemas.microsoft.com/office/powerpoint/2010/main" val="251941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8D217C48-BE3B-4953-8A68-47F64669D4C0}" type="datetimeFigureOut">
              <a:rPr lang="tr-TR"/>
              <a:pPr>
                <a:defRPr/>
              </a:pPr>
              <a:t>8.05.2022</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775C730-1176-4204-B961-E4F250A90E91}" type="slidenum">
              <a:rPr lang="tr-TR" altLang="tr-TR"/>
              <a:pPr>
                <a:defRPr/>
              </a:pPr>
              <a:t>‹#›</a:t>
            </a:fld>
            <a:endParaRPr lang="tr-TR" altLang="tr-TR"/>
          </a:p>
        </p:txBody>
      </p:sp>
    </p:spTree>
    <p:extLst>
      <p:ext uri="{BB962C8B-B14F-4D97-AF65-F5344CB8AC3E}">
        <p14:creationId xmlns:p14="http://schemas.microsoft.com/office/powerpoint/2010/main" val="398124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D518A01D-69F3-4F99-AC96-11F3A6A68780}" type="datetimeFigureOut">
              <a:rPr lang="tr-TR"/>
              <a:pPr>
                <a:defRPr/>
              </a:pPr>
              <a:t>8.05.2022</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B47840B-956C-448D-BEAF-CE07CDE2CDA1}" type="slidenum">
              <a:rPr lang="tr-TR" altLang="tr-TR"/>
              <a:pPr>
                <a:defRPr/>
              </a:pPr>
              <a:t>‹#›</a:t>
            </a:fld>
            <a:endParaRPr lang="tr-TR" altLang="tr-TR"/>
          </a:p>
        </p:txBody>
      </p:sp>
    </p:spTree>
    <p:extLst>
      <p:ext uri="{BB962C8B-B14F-4D97-AF65-F5344CB8AC3E}">
        <p14:creationId xmlns:p14="http://schemas.microsoft.com/office/powerpoint/2010/main" val="25570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F10B5C0E-1A08-4C52-B7D2-604A071A01C8}" type="datetimeFigureOut">
              <a:rPr lang="tr-TR"/>
              <a:pPr>
                <a:defRPr/>
              </a:pPr>
              <a:t>8.05.2022</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1017968-8DA9-405F-A6B6-32E9A4E38E97}" type="slidenum">
              <a:rPr lang="tr-TR" altLang="tr-TR"/>
              <a:pPr>
                <a:defRPr/>
              </a:pPr>
              <a:t>‹#›</a:t>
            </a:fld>
            <a:endParaRPr lang="tr-TR" altLang="tr-TR"/>
          </a:p>
        </p:txBody>
      </p:sp>
    </p:spTree>
    <p:extLst>
      <p:ext uri="{BB962C8B-B14F-4D97-AF65-F5344CB8AC3E}">
        <p14:creationId xmlns:p14="http://schemas.microsoft.com/office/powerpoint/2010/main" val="134847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pPr>
              <a:defRPr/>
            </a:pPr>
            <a:fld id="{11F1C000-AD90-4B9E-8DE1-F21041658A70}" type="datetimeFigureOut">
              <a:rPr lang="tr-TR"/>
              <a:pPr>
                <a:defRPr/>
              </a:pPr>
              <a:t>8.05.2022</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956BC73-D726-45D0-BBD2-E5F328C46A82}" type="slidenum">
              <a:rPr lang="tr-TR" altLang="tr-TR"/>
              <a:pPr>
                <a:defRPr/>
              </a:pPr>
              <a:t>‹#›</a:t>
            </a:fld>
            <a:endParaRPr lang="tr-TR" altLang="tr-TR"/>
          </a:p>
        </p:txBody>
      </p:sp>
    </p:spTree>
    <p:extLst>
      <p:ext uri="{BB962C8B-B14F-4D97-AF65-F5344CB8AC3E}">
        <p14:creationId xmlns:p14="http://schemas.microsoft.com/office/powerpoint/2010/main" val="343350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A7FE4E-FD51-43AB-A8D8-EFA0272C0473}" type="datetimeFigureOut">
              <a:rPr lang="tr-TR"/>
              <a:pPr>
                <a:defRPr/>
              </a:pPr>
              <a:t>8.05.2022</a:t>
            </a:fld>
            <a:endParaRPr lang="tr-TR" dirty="0"/>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F6EA92F0-0E17-4338-984B-AE52F66C3E85}" type="slidenum">
              <a:rPr lang="tr-TR" altLang="tr-TR"/>
              <a:pPr>
                <a:defRPr/>
              </a:pPr>
              <a:t>‹#›</a:t>
            </a:fld>
            <a:endParaRPr lang="tr-TR" altLang="tr-TR"/>
          </a:p>
        </p:txBody>
      </p:sp>
    </p:spTree>
    <p:extLst>
      <p:ext uri="{BB962C8B-B14F-4D97-AF65-F5344CB8AC3E}">
        <p14:creationId xmlns:p14="http://schemas.microsoft.com/office/powerpoint/2010/main" val="338765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3"/>
          <p:cNvSpPr>
            <a:spLocks noGrp="1"/>
          </p:cNvSpPr>
          <p:nvPr>
            <p:ph type="dt" sz="half" idx="10"/>
          </p:nvPr>
        </p:nvSpPr>
        <p:spPr/>
        <p:txBody>
          <a:bodyPr/>
          <a:lstStyle>
            <a:lvl1pPr>
              <a:defRPr/>
            </a:lvl1pPr>
          </a:lstStyle>
          <a:p>
            <a:pPr>
              <a:defRPr/>
            </a:pPr>
            <a:fld id="{DEABBF03-D550-454F-9E6C-272B19F779E1}" type="datetimeFigureOut">
              <a:rPr lang="tr-TR"/>
              <a:pPr>
                <a:defRPr/>
              </a:pPr>
              <a:t>8.05.2022</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6C0657BC-818E-4128-BEE5-8F0B6E75C46E}" type="slidenum">
              <a:rPr lang="tr-TR" altLang="tr-TR"/>
              <a:pPr>
                <a:defRPr/>
              </a:pPr>
              <a:t>‹#›</a:t>
            </a:fld>
            <a:endParaRPr lang="tr-TR" altLang="tr-TR"/>
          </a:p>
        </p:txBody>
      </p:sp>
    </p:spTree>
    <p:extLst>
      <p:ext uri="{BB962C8B-B14F-4D97-AF65-F5344CB8AC3E}">
        <p14:creationId xmlns:p14="http://schemas.microsoft.com/office/powerpoint/2010/main" val="125270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3"/>
          <p:cNvSpPr>
            <a:spLocks noGrp="1"/>
          </p:cNvSpPr>
          <p:nvPr>
            <p:ph type="dt" sz="half" idx="10"/>
          </p:nvPr>
        </p:nvSpPr>
        <p:spPr/>
        <p:txBody>
          <a:bodyPr/>
          <a:lstStyle>
            <a:lvl1pPr>
              <a:defRPr/>
            </a:lvl1pPr>
          </a:lstStyle>
          <a:p>
            <a:pPr>
              <a:defRPr/>
            </a:pPr>
            <a:fld id="{BFCF0DE4-0C71-4537-9F40-5B3DAF01AADA}" type="datetimeFigureOut">
              <a:rPr lang="tr-TR"/>
              <a:pPr>
                <a:defRPr/>
              </a:pPr>
              <a:t>8.05.2022</a:t>
            </a:fld>
            <a:endParaRPr lang="tr-TR" dirty="0"/>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D80ED17-9551-4B57-A2F4-460C45165642}" type="slidenum">
              <a:rPr lang="tr-TR" altLang="tr-TR"/>
              <a:pPr>
                <a:defRPr/>
              </a:pPr>
              <a:t>‹#›</a:t>
            </a:fld>
            <a:endParaRPr lang="tr-TR" altLang="tr-TR"/>
          </a:p>
        </p:txBody>
      </p:sp>
    </p:spTree>
    <p:extLst>
      <p:ext uri="{BB962C8B-B14F-4D97-AF65-F5344CB8AC3E}">
        <p14:creationId xmlns:p14="http://schemas.microsoft.com/office/powerpoint/2010/main" val="136679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71C8D471-087D-469A-A1B5-9A2D8AF128C8}" type="datetimeFigureOut">
              <a:rPr lang="tr-TR"/>
              <a:pPr>
                <a:defRPr/>
              </a:pPr>
              <a:t>8.05.2022</a:t>
            </a:fld>
            <a:endParaRPr lang="tr-TR" dirty="0"/>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5BF0E9D4-C742-40CB-A430-91E8011F1154}" type="slidenum">
              <a:rPr lang="tr-TR" altLang="tr-TR"/>
              <a:pPr>
                <a:defRPr/>
              </a:pPr>
              <a:t>‹#›</a:t>
            </a:fld>
            <a:endParaRPr lang="tr-TR" altLang="tr-TR"/>
          </a:p>
        </p:txBody>
      </p:sp>
    </p:spTree>
    <p:extLst>
      <p:ext uri="{BB962C8B-B14F-4D97-AF65-F5344CB8AC3E}">
        <p14:creationId xmlns:p14="http://schemas.microsoft.com/office/powerpoint/2010/main" val="16263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277CD9-A737-4087-9A06-BBF1AEEF39F3}" type="datetimeFigureOut">
              <a:rPr lang="tr-TR"/>
              <a:pPr>
                <a:defRPr/>
              </a:pPr>
              <a:t>8.05.2022</a:t>
            </a:fld>
            <a:endParaRPr lang="tr-TR" dirty="0"/>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F84CF486-7A94-465D-AB22-C80B2C7CD5D9}" type="slidenum">
              <a:rPr lang="tr-TR" altLang="tr-TR"/>
              <a:pPr>
                <a:defRPr/>
              </a:pPr>
              <a:t>‹#›</a:t>
            </a:fld>
            <a:endParaRPr lang="tr-TR" altLang="tr-TR"/>
          </a:p>
        </p:txBody>
      </p:sp>
    </p:spTree>
    <p:extLst>
      <p:ext uri="{BB962C8B-B14F-4D97-AF65-F5344CB8AC3E}">
        <p14:creationId xmlns:p14="http://schemas.microsoft.com/office/powerpoint/2010/main" val="311627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1018C0-543D-4BFC-A539-99F91E047FEA}" type="datetimeFigureOut">
              <a:rPr lang="tr-TR"/>
              <a:pPr>
                <a:defRPr/>
              </a:pPr>
              <a:t>8.05.2022</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0961A69-71B6-497E-B4CD-2FBA4A3DD0D7}" type="slidenum">
              <a:rPr lang="tr-TR" altLang="tr-TR"/>
              <a:pPr>
                <a:defRPr/>
              </a:pPr>
              <a:t>‹#›</a:t>
            </a:fld>
            <a:endParaRPr lang="tr-TR" altLang="tr-TR"/>
          </a:p>
        </p:txBody>
      </p:sp>
    </p:spTree>
    <p:extLst>
      <p:ext uri="{BB962C8B-B14F-4D97-AF65-F5344CB8AC3E}">
        <p14:creationId xmlns:p14="http://schemas.microsoft.com/office/powerpoint/2010/main" val="215624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5E12C3-9E76-4FB9-915C-3532FDB8F03A}" type="datetimeFigureOut">
              <a:rPr lang="tr-TR"/>
              <a:pPr>
                <a:defRPr/>
              </a:pPr>
              <a:t>8.05.2022</a:t>
            </a:fld>
            <a:endParaRPr lang="tr-TR" dirty="0"/>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B7E4C70-9321-47B3-A77D-C7417B84B4D9}" type="slidenum">
              <a:rPr lang="tr-TR" altLang="tr-TR"/>
              <a:pPr>
                <a:defRPr/>
              </a:pPr>
              <a:t>‹#›</a:t>
            </a:fld>
            <a:endParaRPr lang="tr-TR" altLang="tr-TR"/>
          </a:p>
        </p:txBody>
      </p:sp>
    </p:spTree>
    <p:extLst>
      <p:ext uri="{BB962C8B-B14F-4D97-AF65-F5344CB8AC3E}">
        <p14:creationId xmlns:p14="http://schemas.microsoft.com/office/powerpoint/2010/main" val="9759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EA3B2FC-9F68-485E-AE09-E085EDDF82BF}" type="datetimeFigureOut">
              <a:rPr lang="tr-TR"/>
              <a:pPr>
                <a:defRPr/>
              </a:pPr>
              <a:t>8.05.2022</a:t>
            </a:fld>
            <a:endParaRPr lang="tr-T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4E1CDC3-7293-460B-93EF-E529051BF360}"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www.tbmm.gov.tr/kanunlar/k5237.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www.mevzuat.adalet.gov.tr/html/1527.html" TargetMode="External"/><Relationship Id="rId4" Type="http://schemas.openxmlformats.org/officeDocument/2006/relationships/hyperlink" Target="http://www.mevzuat.adalet.gov.tr/html/614.html"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www.cocukhaklari.gov.tr/condocs/kanun_belgeleri/4058.pdf"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hyperlink" Target="http://www.acf.hhs.gov/programs/cb/stats_research/index.htm#can" TargetMode="External"/><Relationship Id="rId5" Type="http://schemas.openxmlformats.org/officeDocument/2006/relationships/hyperlink" Target="http://www.cocukhaklari.gov.tr/condocs/mevzuat/cocuk_haklari_sozlesmesi.pdf" TargetMode="External"/><Relationship Id="rId4" Type="http://schemas.openxmlformats.org/officeDocument/2006/relationships/hyperlink" Target="http://www.cocukhaklari.gov.tr/tr/content/show/23/birlesmis_milletler_cocuk_haklari_sozlesmesi.html"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850" y="404813"/>
            <a:ext cx="8534400" cy="758825"/>
          </a:xfrm>
        </p:spPr>
        <p:txBody>
          <a:bodyPr/>
          <a:lstStyle/>
          <a:p>
            <a:pPr algn="l" eaLnBrk="1" hangingPunct="1"/>
            <a:r>
              <a:rPr lang="tr-TR" altLang="tr-TR" sz="2000">
                <a:solidFill>
                  <a:srgbClr val="111618"/>
                </a:solidFill>
              </a:rPr>
              <a:t/>
            </a:r>
            <a:br>
              <a:rPr lang="tr-TR" altLang="tr-TR" sz="2000">
                <a:solidFill>
                  <a:srgbClr val="111618"/>
                </a:solidFill>
              </a:rPr>
            </a:br>
            <a:endParaRPr lang="tr-TR" altLang="tr-TR" sz="2000" b="1"/>
          </a:p>
        </p:txBody>
      </p:sp>
      <p:sp>
        <p:nvSpPr>
          <p:cNvPr id="22531" name="Content Placeholder 3"/>
          <p:cNvSpPr>
            <a:spLocks noGrp="1"/>
          </p:cNvSpPr>
          <p:nvPr>
            <p:ph sz="quarter" idx="1"/>
          </p:nvPr>
        </p:nvSpPr>
        <p:spPr>
          <a:xfrm>
            <a:off x="301625" y="1527175"/>
            <a:ext cx="8504238" cy="4997450"/>
          </a:xfrm>
        </p:spPr>
        <p:txBody>
          <a:bodyPr rtlCol="0">
            <a:normAutofit/>
          </a:bodyPr>
          <a:lstStyle/>
          <a:p>
            <a:pPr marL="274638" lvl="1" indent="0" eaLnBrk="1" fontAlgn="auto" hangingPunct="1">
              <a:lnSpc>
                <a:spcPct val="80000"/>
              </a:lnSpc>
              <a:spcAft>
                <a:spcPts val="0"/>
              </a:spcAft>
              <a:buFont typeface="Wingdings" pitchFamily="2" charset="2"/>
              <a:buChar char="§"/>
              <a:defRPr/>
            </a:pPr>
            <a:endParaRPr lang="tr-TR" dirty="0">
              <a:solidFill>
                <a:srgbClr val="111618"/>
              </a:solidFill>
            </a:endParaRPr>
          </a:p>
          <a:p>
            <a:pPr marL="914400" lvl="2" indent="0" eaLnBrk="1" fontAlgn="auto" hangingPunct="1">
              <a:lnSpc>
                <a:spcPct val="80000"/>
              </a:lnSpc>
              <a:spcAft>
                <a:spcPts val="0"/>
              </a:spcAft>
              <a:buFont typeface="Arial" charset="0"/>
              <a:buNone/>
              <a:defRPr/>
            </a:pPr>
            <a:endParaRPr lang="tr-TR" dirty="0">
              <a:solidFill>
                <a:srgbClr val="2A373D"/>
              </a:solidFill>
            </a:endParaRPr>
          </a:p>
          <a:p>
            <a:pPr eaLnBrk="1" fontAlgn="auto" hangingPunct="1">
              <a:lnSpc>
                <a:spcPct val="80000"/>
              </a:lnSpc>
              <a:spcAft>
                <a:spcPts val="0"/>
              </a:spcAft>
              <a:defRPr/>
            </a:pPr>
            <a:endParaRPr lang="tr-TR" dirty="0">
              <a:solidFill>
                <a:srgbClr val="2A373D"/>
              </a:solidFill>
            </a:endParaRPr>
          </a:p>
          <a:p>
            <a:pPr marL="593725" lvl="2" indent="0" eaLnBrk="1" fontAlgn="auto" hangingPunct="1">
              <a:lnSpc>
                <a:spcPct val="80000"/>
              </a:lnSpc>
              <a:spcAft>
                <a:spcPts val="0"/>
              </a:spcAft>
              <a:buFont typeface="Wingdings 2" pitchFamily="18" charset="2"/>
              <a:buNone/>
              <a:defRPr/>
            </a:pPr>
            <a:endParaRPr lang="tr-TR" dirty="0">
              <a:solidFill>
                <a:srgbClr val="111618"/>
              </a:solidFill>
            </a:endParaRPr>
          </a:p>
          <a:p>
            <a:pPr eaLnBrk="1" fontAlgn="auto" hangingPunct="1">
              <a:lnSpc>
                <a:spcPct val="80000"/>
              </a:lnSpc>
              <a:spcAft>
                <a:spcPts val="0"/>
              </a:spcAft>
              <a:defRPr/>
            </a:pPr>
            <a:endParaRPr lang="tr-TR" dirty="0">
              <a:solidFill>
                <a:srgbClr val="111618"/>
              </a:solidFill>
            </a:endParaRPr>
          </a:p>
          <a:p>
            <a:pPr eaLnBrk="1" fontAlgn="auto" hangingPunct="1">
              <a:lnSpc>
                <a:spcPct val="80000"/>
              </a:lnSpc>
              <a:spcAft>
                <a:spcPts val="0"/>
              </a:spcAft>
              <a:defRPr/>
            </a:pPr>
            <a:endParaRPr lang="tr-TR" sz="2500" dirty="0"/>
          </a:p>
        </p:txBody>
      </p:sp>
      <p:sp>
        <p:nvSpPr>
          <p:cNvPr id="6" name="5 Yuvarlatılmış Dikdörtgen"/>
          <p:cNvSpPr/>
          <p:nvPr/>
        </p:nvSpPr>
        <p:spPr>
          <a:xfrm>
            <a:off x="428625" y="981075"/>
            <a:ext cx="8286750" cy="914400"/>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2800" b="1" dirty="0">
                <a:solidFill>
                  <a:schemeClr val="tx2">
                    <a:lumMod val="75000"/>
                  </a:schemeClr>
                </a:solidFill>
              </a:rPr>
              <a:t>Çocuk istismarı ve ihmali hakkında genel bilgi </a:t>
            </a:r>
            <a:endParaRPr lang="tr-TR" sz="2800" dirty="0"/>
          </a:p>
        </p:txBody>
      </p:sp>
      <p:sp>
        <p:nvSpPr>
          <p:cNvPr id="7" name="6 Yuvarlatılmış Dikdörtgen"/>
          <p:cNvSpPr/>
          <p:nvPr/>
        </p:nvSpPr>
        <p:spPr>
          <a:xfrm>
            <a:off x="500063" y="2349500"/>
            <a:ext cx="8215312" cy="3794125"/>
          </a:xfrm>
          <a:prstGeom prst="roundRect">
            <a:avLst>
              <a:gd name="adj" fmla="val 4273"/>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eaLnBrk="1" fontAlgn="auto" hangingPunct="1">
              <a:lnSpc>
                <a:spcPct val="80000"/>
              </a:lnSpc>
              <a:spcAft>
                <a:spcPts val="0"/>
              </a:spcAft>
              <a:buFont typeface="Wingdings" pitchFamily="2" charset="2"/>
              <a:buChar char="§"/>
              <a:defRPr/>
            </a:pP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r>
              <a:rPr lang="tr-TR" sz="2400" dirty="0">
                <a:solidFill>
                  <a:schemeClr val="tx2">
                    <a:lumMod val="75000"/>
                  </a:schemeClr>
                </a:solidFill>
              </a:rPr>
              <a:t>«</a:t>
            </a:r>
            <a:r>
              <a:rPr lang="tr-TR" sz="2400" b="1" dirty="0">
                <a:solidFill>
                  <a:schemeClr val="tx2">
                    <a:lumMod val="75000"/>
                  </a:schemeClr>
                </a:solidFill>
              </a:rPr>
              <a:t>Çocuk</a:t>
            </a:r>
            <a:r>
              <a:rPr lang="tr-TR" sz="2400" dirty="0">
                <a:solidFill>
                  <a:schemeClr val="tx2">
                    <a:lumMod val="75000"/>
                  </a:schemeClr>
                </a:solidFill>
              </a:rPr>
              <a:t>»  tanımı</a:t>
            </a:r>
          </a:p>
          <a:p>
            <a:pPr lvl="1" eaLnBrk="1" fontAlgn="auto" hangingPunct="1">
              <a:lnSpc>
                <a:spcPct val="80000"/>
              </a:lnSpc>
              <a:spcAft>
                <a:spcPts val="0"/>
              </a:spcAft>
              <a:defRPr/>
            </a:pP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r>
              <a:rPr lang="en-US" sz="2400" dirty="0">
                <a:solidFill>
                  <a:schemeClr val="tx2">
                    <a:lumMod val="75000"/>
                  </a:schemeClr>
                </a:solidFill>
              </a:rPr>
              <a:t>Çocuk hakları</a:t>
            </a:r>
            <a:endParaRPr lang="tr-TR" sz="2400" dirty="0">
              <a:solidFill>
                <a:schemeClr val="tx2">
                  <a:lumMod val="75000"/>
                </a:schemeClr>
              </a:solidFill>
            </a:endParaRPr>
          </a:p>
          <a:p>
            <a:pPr lvl="1" eaLnBrk="1" fontAlgn="auto" hangingPunct="1">
              <a:lnSpc>
                <a:spcPct val="80000"/>
              </a:lnSpc>
              <a:spcAft>
                <a:spcPts val="0"/>
              </a:spcAft>
              <a:defRPr/>
            </a:pP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r>
              <a:rPr lang="en-US" sz="2400" dirty="0">
                <a:solidFill>
                  <a:schemeClr val="tx2">
                    <a:lumMod val="75000"/>
                  </a:schemeClr>
                </a:solidFill>
              </a:rPr>
              <a:t>İstismar ve ihmalin </a:t>
            </a:r>
            <a:r>
              <a:rPr lang="en-US" sz="2400" dirty="0" err="1">
                <a:solidFill>
                  <a:schemeClr val="tx2">
                    <a:lumMod val="75000"/>
                  </a:schemeClr>
                </a:solidFill>
              </a:rPr>
              <a:t>tanımları</a:t>
            </a:r>
            <a:r>
              <a:rPr lang="tr-TR" sz="2400" dirty="0">
                <a:solidFill>
                  <a:schemeClr val="tx2">
                    <a:lumMod val="75000"/>
                  </a:schemeClr>
                </a:solidFill>
              </a:rPr>
              <a:t> </a:t>
            </a:r>
            <a:r>
              <a:rPr lang="en-US" sz="2400" dirty="0">
                <a:solidFill>
                  <a:schemeClr val="tx2">
                    <a:lumMod val="75000"/>
                  </a:schemeClr>
                </a:solidFill>
              </a:rPr>
              <a:t> </a:t>
            </a: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endParaRPr lang="tr-TR" sz="2400" dirty="0">
              <a:solidFill>
                <a:schemeClr val="tx2">
                  <a:lumMod val="75000"/>
                </a:schemeClr>
              </a:solidFill>
            </a:endParaRPr>
          </a:p>
          <a:p>
            <a:pPr lvl="1" eaLnBrk="1" fontAlgn="auto" hangingPunct="1">
              <a:lnSpc>
                <a:spcPct val="80000"/>
              </a:lnSpc>
              <a:spcAft>
                <a:spcPts val="0"/>
              </a:spcAft>
              <a:buFont typeface="Wingdings" pitchFamily="2" charset="2"/>
              <a:buChar char="§"/>
              <a:defRPr/>
            </a:pPr>
            <a:r>
              <a:rPr lang="en-US" sz="2400" dirty="0">
                <a:solidFill>
                  <a:schemeClr val="tx2">
                    <a:lumMod val="75000"/>
                  </a:schemeClr>
                </a:solidFill>
              </a:rPr>
              <a:t>İstismar ve ihmale neden </a:t>
            </a:r>
            <a:r>
              <a:rPr lang="en-US" sz="2400" dirty="0" err="1">
                <a:solidFill>
                  <a:schemeClr val="tx2">
                    <a:lumMod val="75000"/>
                  </a:schemeClr>
                </a:solidFill>
              </a:rPr>
              <a:t>olabilecek</a:t>
            </a:r>
            <a:r>
              <a:rPr lang="en-US" sz="2400" dirty="0">
                <a:solidFill>
                  <a:schemeClr val="tx2">
                    <a:lumMod val="75000"/>
                  </a:schemeClr>
                </a:solidFill>
              </a:rPr>
              <a:t> </a:t>
            </a:r>
            <a:r>
              <a:rPr lang="en-US" sz="2400" dirty="0" err="1">
                <a:solidFill>
                  <a:schemeClr val="tx2">
                    <a:lumMod val="75000"/>
                  </a:schemeClr>
                </a:solidFill>
              </a:rPr>
              <a:t>riskler</a:t>
            </a:r>
            <a:endParaRPr lang="tr-TR" sz="2400" dirty="0">
              <a:solidFill>
                <a:schemeClr val="tx2">
                  <a:lumMod val="75000"/>
                </a:schemeClr>
              </a:solidFill>
            </a:endParaRPr>
          </a:p>
        </p:txBody>
      </p:sp>
      <p:sp>
        <p:nvSpPr>
          <p:cNvPr id="3078" name="TextBox 1"/>
          <p:cNvSpPr txBox="1">
            <a:spLocks noChangeArrowheads="1"/>
          </p:cNvSpPr>
          <p:nvPr/>
        </p:nvSpPr>
        <p:spPr bwMode="auto">
          <a:xfrm>
            <a:off x="3695700" y="260350"/>
            <a:ext cx="14830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dirty="0"/>
              <a:t>1. </a:t>
            </a:r>
            <a:r>
              <a:rPr lang="tr-TR" altLang="tr-TR" sz="2800" dirty="0" smtClean="0"/>
              <a:t>Bölüm</a:t>
            </a:r>
            <a:endParaRPr lang="tr-TR" altLang="tr-T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uvarlatılmış Dikdörtgen"/>
          <p:cNvSpPr/>
          <p:nvPr/>
        </p:nvSpPr>
        <p:spPr>
          <a:xfrm>
            <a:off x="468313" y="2133600"/>
            <a:ext cx="8286750" cy="2854325"/>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b="1" dirty="0">
                <a:solidFill>
                  <a:schemeClr val="accent3">
                    <a:lumMod val="50000"/>
                  </a:schemeClr>
                </a:solidFill>
              </a:rPr>
              <a:t>Çocuklara yönelik cinsel istismarın şekilleri</a:t>
            </a:r>
          </a:p>
          <a:p>
            <a:pPr fontAlgn="auto">
              <a:spcBef>
                <a:spcPts val="0"/>
              </a:spcBef>
              <a:spcAft>
                <a:spcPts val="0"/>
              </a:spcAft>
              <a:defRPr/>
            </a:pPr>
            <a:r>
              <a:rPr lang="en-US" sz="2800" b="1" dirty="0" err="1">
                <a:solidFill>
                  <a:schemeClr val="accent3">
                    <a:lumMod val="50000"/>
                  </a:schemeClr>
                </a:solidFill>
              </a:rPr>
              <a:t>Ço</a:t>
            </a:r>
            <a:r>
              <a:rPr lang="tr-TR" sz="2800" b="1" dirty="0">
                <a:solidFill>
                  <a:schemeClr val="accent3">
                    <a:lumMod val="50000"/>
                  </a:schemeClr>
                </a:solidFill>
              </a:rPr>
              <a:t>c</a:t>
            </a:r>
            <a:r>
              <a:rPr lang="en-US" sz="2800" b="1" dirty="0" err="1">
                <a:solidFill>
                  <a:schemeClr val="accent3">
                    <a:lumMod val="50000"/>
                  </a:schemeClr>
                </a:solidFill>
              </a:rPr>
              <a:t>uk</a:t>
            </a:r>
            <a:r>
              <a:rPr lang="tr-TR" sz="2800" b="1" dirty="0" err="1">
                <a:solidFill>
                  <a:schemeClr val="accent3">
                    <a:lumMod val="50000"/>
                  </a:schemeClr>
                </a:solidFill>
              </a:rPr>
              <a:t>ların</a:t>
            </a:r>
            <a:r>
              <a:rPr lang="tr-TR" sz="2800" b="1" dirty="0">
                <a:solidFill>
                  <a:schemeClr val="accent3">
                    <a:lumMod val="50000"/>
                  </a:schemeClr>
                </a:solidFill>
              </a:rPr>
              <a:t> cinsel istismarını  düşündürecek ipuçları</a:t>
            </a:r>
            <a:endParaRPr lang="tr-TR" sz="2800" dirty="0">
              <a:solidFill>
                <a:schemeClr val="accent3">
                  <a:lumMod val="50000"/>
                </a:schemeClr>
              </a:solidFill>
            </a:endParaRPr>
          </a:p>
          <a:p>
            <a:pPr fontAlgn="auto">
              <a:spcBef>
                <a:spcPts val="0"/>
              </a:spcBef>
              <a:spcAft>
                <a:spcPts val="0"/>
              </a:spcAft>
              <a:defRPr/>
            </a:pPr>
            <a:r>
              <a:rPr lang="tr-TR" sz="2800" b="1" dirty="0">
                <a:solidFill>
                  <a:schemeClr val="accent3">
                    <a:lumMod val="50000"/>
                  </a:schemeClr>
                </a:solidFill>
              </a:rPr>
              <a:t>Çocukluk çağındaki cinsel istismarın uzun dönem etkileri</a:t>
            </a:r>
            <a:endParaRPr lang="tr-TR" sz="2800" dirty="0">
              <a:solidFill>
                <a:schemeClr val="accent3">
                  <a:lumMod val="50000"/>
                </a:schemeClr>
              </a:solidFill>
            </a:endParaRPr>
          </a:p>
        </p:txBody>
      </p:sp>
      <p:sp>
        <p:nvSpPr>
          <p:cNvPr id="6" name="5 Başlık"/>
          <p:cNvSpPr>
            <a:spLocks noGrp="1"/>
          </p:cNvSpPr>
          <p:nvPr>
            <p:ph type="title"/>
          </p:nvPr>
        </p:nvSpPr>
        <p:spPr/>
        <p:txBody>
          <a:bodyPr rtlCol="0">
            <a:normAutofit/>
          </a:bodyPr>
          <a:lstStyle/>
          <a:p>
            <a:pPr eaLnBrk="1" fontAlgn="auto" hangingPunct="1">
              <a:spcAft>
                <a:spcPts val="0"/>
              </a:spcAft>
              <a:defRPr/>
            </a:pPr>
            <a:r>
              <a:rPr lang="tr-TR" dirty="0" smtClean="0">
                <a:solidFill>
                  <a:schemeClr val="accent3">
                    <a:lumMod val="50000"/>
                  </a:schemeClr>
                </a:solidFill>
              </a:rPr>
              <a:t>2. Bölüm</a:t>
            </a:r>
            <a:endParaRPr lang="tr-TR" dirty="0">
              <a:solidFill>
                <a:schemeClr val="accent3">
                  <a:lumMod val="50000"/>
                </a:schemeClr>
              </a:solidFill>
            </a:endParaRPr>
          </a:p>
        </p:txBody>
      </p:sp>
    </p:spTree>
    <p:extLst>
      <p:ext uri="{BB962C8B-B14F-4D97-AF65-F5344CB8AC3E}">
        <p14:creationId xmlns:p14="http://schemas.microsoft.com/office/powerpoint/2010/main" val="3125449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908720"/>
          <a:ext cx="820891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07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619250" y="1341438"/>
            <a:ext cx="5832475" cy="38877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algn="ctr" fontAlgn="auto">
              <a:spcBef>
                <a:spcPts val="963"/>
              </a:spcBef>
              <a:spcAft>
                <a:spcPts val="0"/>
              </a:spcAft>
              <a:buClr>
                <a:srgbClr val="FFFFCC"/>
              </a:buClr>
              <a:buSzPct val="70000"/>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3200" dirty="0" err="1"/>
              <a:t>Psiko-sosyal</a:t>
            </a:r>
            <a:r>
              <a:rPr lang="en-GB" sz="3200" dirty="0"/>
              <a:t> </a:t>
            </a:r>
            <a:r>
              <a:rPr lang="en-GB" sz="3200" dirty="0" err="1"/>
              <a:t>gelişimini</a:t>
            </a:r>
            <a:r>
              <a:rPr lang="en-GB" sz="3200" dirty="0"/>
              <a:t> </a:t>
            </a:r>
            <a:r>
              <a:rPr lang="en-GB" sz="3200" dirty="0" err="1"/>
              <a:t>tamamlamamış</a:t>
            </a:r>
            <a:r>
              <a:rPr lang="en-GB" sz="3200" dirty="0"/>
              <a:t> </a:t>
            </a:r>
            <a:r>
              <a:rPr lang="en-GB" sz="3200" dirty="0" err="1"/>
              <a:t>çocuğun</a:t>
            </a:r>
            <a:r>
              <a:rPr lang="en-GB" sz="3200" dirty="0"/>
              <a:t> </a:t>
            </a:r>
            <a:r>
              <a:rPr lang="en-GB" sz="3200" dirty="0" err="1"/>
              <a:t>bir</a:t>
            </a:r>
            <a:r>
              <a:rPr lang="en-GB" sz="3200" dirty="0"/>
              <a:t> </a:t>
            </a:r>
            <a:r>
              <a:rPr lang="en-GB" sz="3200" dirty="0" err="1"/>
              <a:t>yetişkin</a:t>
            </a:r>
            <a:r>
              <a:rPr lang="en-GB" sz="3200" dirty="0"/>
              <a:t> </a:t>
            </a:r>
            <a:r>
              <a:rPr lang="en-GB" sz="3200" dirty="0" err="1"/>
              <a:t>tarafından</a:t>
            </a:r>
            <a:r>
              <a:rPr lang="en-GB" sz="3200" dirty="0"/>
              <a:t> </a:t>
            </a:r>
            <a:r>
              <a:rPr lang="en-GB" sz="3200" dirty="0" err="1"/>
              <a:t>cinsel</a:t>
            </a:r>
            <a:r>
              <a:rPr lang="en-GB" sz="3200" dirty="0"/>
              <a:t> </a:t>
            </a:r>
            <a:r>
              <a:rPr lang="en-GB" sz="3200" dirty="0" err="1"/>
              <a:t>uyar</a:t>
            </a:r>
            <a:r>
              <a:rPr lang="tr-TR" sz="3200" dirty="0"/>
              <a:t>an olarak</a:t>
            </a:r>
            <a:r>
              <a:rPr lang="en-GB" sz="3200" dirty="0"/>
              <a:t> </a:t>
            </a:r>
            <a:r>
              <a:rPr lang="en-GB" sz="3200" dirty="0" err="1"/>
              <a:t>kullanılması</a:t>
            </a:r>
            <a:endParaRPr lang="en-GB" sz="3200" dirty="0"/>
          </a:p>
        </p:txBody>
      </p:sp>
    </p:spTree>
    <p:extLst>
      <p:ext uri="{BB962C8B-B14F-4D97-AF65-F5344CB8AC3E}">
        <p14:creationId xmlns:p14="http://schemas.microsoft.com/office/powerpoint/2010/main" val="155885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algn="l" eaLnBrk="1" fontAlgn="auto" hangingPunct="1">
              <a:spcAft>
                <a:spcPts val="0"/>
              </a:spcAft>
              <a:defRPr/>
            </a:pPr>
            <a:r>
              <a:rPr lang="tr-TR" b="1" dirty="0" smtClean="0">
                <a:ln/>
                <a:solidFill>
                  <a:schemeClr val="accent3">
                    <a:lumMod val="50000"/>
                  </a:schemeClr>
                </a:solidFill>
              </a:rPr>
              <a:t/>
            </a:r>
            <a:br>
              <a:rPr lang="tr-TR" b="1" dirty="0" smtClean="0">
                <a:ln/>
                <a:solidFill>
                  <a:schemeClr val="accent3">
                    <a:lumMod val="50000"/>
                  </a:schemeClr>
                </a:solidFill>
              </a:rPr>
            </a:br>
            <a:r>
              <a:rPr lang="tr-TR" sz="3200" b="1" dirty="0" smtClean="0">
                <a:ln/>
                <a:solidFill>
                  <a:schemeClr val="accent3">
                    <a:lumMod val="50000"/>
                  </a:schemeClr>
                </a:solidFill>
              </a:rPr>
              <a:t>İstismar ve ihmalin belirti ve bulguları</a:t>
            </a:r>
            <a:r>
              <a:rPr lang="tr-TR" b="1" dirty="0" smtClean="0">
                <a:ln/>
                <a:solidFill>
                  <a:schemeClr val="accent3">
                    <a:lumMod val="50000"/>
                  </a:schemeClr>
                </a:solidFill>
              </a:rPr>
              <a:t/>
            </a:r>
            <a:br>
              <a:rPr lang="tr-TR" b="1" dirty="0" smtClean="0">
                <a:ln/>
                <a:solidFill>
                  <a:schemeClr val="accent3">
                    <a:lumMod val="50000"/>
                  </a:schemeClr>
                </a:solidFill>
              </a:rPr>
            </a:br>
            <a:endParaRPr lang="tr-TR" dirty="0"/>
          </a:p>
        </p:txBody>
      </p:sp>
      <p:sp>
        <p:nvSpPr>
          <p:cNvPr id="5" name="4 Yuvarlatılmış Dikdörtgen"/>
          <p:cNvSpPr/>
          <p:nvPr/>
        </p:nvSpPr>
        <p:spPr>
          <a:xfrm>
            <a:off x="428625" y="2857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b="1" dirty="0">
                <a:solidFill>
                  <a:schemeClr val="accent3">
                    <a:lumMod val="50000"/>
                  </a:schemeClr>
                </a:solidFill>
              </a:rPr>
              <a:t>Cinsel İstismarın Şekilleri </a:t>
            </a:r>
          </a:p>
        </p:txBody>
      </p:sp>
      <p:sp>
        <p:nvSpPr>
          <p:cNvPr id="6" name="5 Yuvarlatılmış Dikdörtgen"/>
          <p:cNvSpPr/>
          <p:nvPr/>
        </p:nvSpPr>
        <p:spPr>
          <a:xfrm>
            <a:off x="539750" y="1341438"/>
            <a:ext cx="8135938" cy="53276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fontAlgn="auto">
              <a:spcBef>
                <a:spcPts val="550"/>
              </a:spcBef>
              <a:spcAft>
                <a:spcPts val="0"/>
              </a:spcAft>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Dokunma</a:t>
            </a:r>
            <a:r>
              <a:rPr lang="en-GB" sz="2400" b="1" dirty="0">
                <a:solidFill>
                  <a:schemeClr val="accent3">
                    <a:lumMod val="50000"/>
                  </a:schemeClr>
                </a:solidFill>
              </a:rPr>
              <a:t> </a:t>
            </a:r>
            <a:r>
              <a:rPr lang="en-GB" sz="2400" b="1" dirty="0" err="1">
                <a:solidFill>
                  <a:schemeClr val="accent3">
                    <a:lumMod val="50000"/>
                  </a:schemeClr>
                </a:solidFill>
              </a:rPr>
              <a:t>olmaksızın</a:t>
            </a:r>
            <a:r>
              <a:rPr lang="en-GB" sz="2400" b="1" dirty="0">
                <a:solidFill>
                  <a:schemeClr val="accent3">
                    <a:lumMod val="50000"/>
                  </a:schemeClr>
                </a:solidFill>
              </a:rPr>
              <a:t> </a:t>
            </a:r>
            <a:r>
              <a:rPr lang="en-GB" sz="2400" b="1" dirty="0" err="1">
                <a:solidFill>
                  <a:schemeClr val="accent3">
                    <a:lumMod val="50000"/>
                  </a:schemeClr>
                </a:solidFill>
              </a:rPr>
              <a:t>yapılan</a:t>
            </a:r>
            <a:r>
              <a:rPr lang="tr-TR" sz="2400" b="1" dirty="0">
                <a:solidFill>
                  <a:schemeClr val="accent3">
                    <a:lumMod val="50000"/>
                  </a:schemeClr>
                </a:solidFill>
              </a:rPr>
              <a:t> cinsel </a:t>
            </a:r>
            <a:r>
              <a:rPr lang="en-GB" sz="2400" b="1" dirty="0" err="1">
                <a:solidFill>
                  <a:schemeClr val="accent3">
                    <a:lumMod val="50000"/>
                  </a:schemeClr>
                </a:solidFill>
              </a:rPr>
              <a:t>istismar</a:t>
            </a:r>
            <a:r>
              <a:rPr lang="tr-TR" sz="2400" b="1" dirty="0">
                <a:solidFill>
                  <a:schemeClr val="accent3">
                    <a:lumMod val="50000"/>
                  </a:schemeClr>
                </a:solidFill>
              </a:rPr>
              <a:t> şekilleri</a:t>
            </a:r>
            <a:endParaRPr lang="en-GB" sz="2400" b="1" dirty="0">
              <a:solidFill>
                <a:schemeClr val="accent3">
                  <a:lumMod val="50000"/>
                </a:schemeClr>
              </a:solidFill>
            </a:endParaRP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içerikli şeyler söylemek ve çocukla aynı içerikte konuşmalar yapmak</a:t>
            </a: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err="1">
                <a:solidFill>
                  <a:schemeClr val="accent3">
                    <a:lumMod val="50000"/>
                  </a:schemeClr>
                </a:solidFill>
              </a:rPr>
              <a:t>Teşhircilik</a:t>
            </a:r>
            <a:r>
              <a:rPr lang="tr-TR" sz="2400" dirty="0">
                <a:solidFill>
                  <a:schemeClr val="accent3">
                    <a:lumMod val="50000"/>
                  </a:schemeClr>
                </a:solidFill>
              </a:rPr>
              <a:t>, </a:t>
            </a:r>
            <a:r>
              <a:rPr lang="en-GB" sz="2400" dirty="0" err="1">
                <a:solidFill>
                  <a:schemeClr val="accent3">
                    <a:lumMod val="50000"/>
                  </a:schemeClr>
                </a:solidFill>
              </a:rPr>
              <a:t>Röntgencilik</a:t>
            </a:r>
            <a:endParaRPr lang="en-GB" sz="2400" dirty="0">
              <a:solidFill>
                <a:schemeClr val="accent3">
                  <a:lumMod val="50000"/>
                </a:schemeClr>
              </a:solidFill>
            </a:endParaRP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err="1">
                <a:solidFill>
                  <a:schemeClr val="accent3">
                    <a:lumMod val="50000"/>
                  </a:schemeClr>
                </a:solidFill>
              </a:rPr>
              <a:t>Çocuğun</a:t>
            </a:r>
            <a:r>
              <a:rPr lang="en-GB" sz="2400" dirty="0">
                <a:solidFill>
                  <a:schemeClr val="accent3">
                    <a:lumMod val="50000"/>
                  </a:schemeClr>
                </a:solidFill>
              </a:rPr>
              <a:t> </a:t>
            </a:r>
            <a:r>
              <a:rPr lang="en-GB" sz="2400" dirty="0" err="1">
                <a:solidFill>
                  <a:schemeClr val="accent3">
                    <a:lumMod val="50000"/>
                  </a:schemeClr>
                </a:solidFill>
              </a:rPr>
              <a:t>cinsel</a:t>
            </a:r>
            <a:r>
              <a:rPr lang="en-GB" sz="2400" dirty="0">
                <a:solidFill>
                  <a:schemeClr val="accent3">
                    <a:lumMod val="50000"/>
                  </a:schemeClr>
                </a:solidFill>
              </a:rPr>
              <a:t> </a:t>
            </a:r>
            <a:r>
              <a:rPr lang="en-GB" sz="2400" dirty="0" err="1">
                <a:solidFill>
                  <a:schemeClr val="accent3">
                    <a:lumMod val="50000"/>
                  </a:schemeClr>
                </a:solidFill>
              </a:rPr>
              <a:t>ilişki</a:t>
            </a:r>
            <a:r>
              <a:rPr lang="en-GB" sz="2400" dirty="0">
                <a:solidFill>
                  <a:schemeClr val="accent3">
                    <a:lumMod val="50000"/>
                  </a:schemeClr>
                </a:solidFill>
              </a:rPr>
              <a:t> </a:t>
            </a:r>
            <a:r>
              <a:rPr lang="en-GB" sz="2400" dirty="0" err="1">
                <a:solidFill>
                  <a:schemeClr val="accent3">
                    <a:lumMod val="50000"/>
                  </a:schemeClr>
                </a:solidFill>
              </a:rPr>
              <a:t>sahnesine</a:t>
            </a:r>
            <a:r>
              <a:rPr lang="en-GB" sz="2400" dirty="0">
                <a:solidFill>
                  <a:schemeClr val="accent3">
                    <a:lumMod val="50000"/>
                  </a:schemeClr>
                </a:solidFill>
              </a:rPr>
              <a:t> </a:t>
            </a:r>
            <a:r>
              <a:rPr lang="en-GB" sz="2400" dirty="0" err="1">
                <a:solidFill>
                  <a:schemeClr val="accent3">
                    <a:lumMod val="50000"/>
                  </a:schemeClr>
                </a:solidFill>
              </a:rPr>
              <a:t>doğrudan</a:t>
            </a:r>
            <a:r>
              <a:rPr lang="en-GB" sz="2400" dirty="0">
                <a:solidFill>
                  <a:schemeClr val="accent3">
                    <a:lumMod val="50000"/>
                  </a:schemeClr>
                </a:solidFill>
              </a:rPr>
              <a:t> </a:t>
            </a:r>
            <a:r>
              <a:rPr lang="en-GB" sz="2400" dirty="0" err="1">
                <a:solidFill>
                  <a:schemeClr val="accent3">
                    <a:lumMod val="50000"/>
                  </a:schemeClr>
                </a:solidFill>
              </a:rPr>
              <a:t>şahit</a:t>
            </a:r>
            <a:r>
              <a:rPr lang="en-GB" sz="2400" dirty="0">
                <a:solidFill>
                  <a:schemeClr val="accent3">
                    <a:lumMod val="50000"/>
                  </a:schemeClr>
                </a:solidFill>
              </a:rPr>
              <a:t> </a:t>
            </a:r>
            <a:r>
              <a:rPr lang="en-GB" sz="2400" dirty="0" err="1">
                <a:solidFill>
                  <a:schemeClr val="accent3">
                    <a:lumMod val="50000"/>
                  </a:schemeClr>
                </a:solidFill>
              </a:rPr>
              <a:t>olması</a:t>
            </a:r>
            <a:r>
              <a:rPr lang="tr-TR" sz="2400" dirty="0">
                <a:solidFill>
                  <a:schemeClr val="accent3">
                    <a:lumMod val="50000"/>
                  </a:schemeClr>
                </a:solidFill>
              </a:rPr>
              <a:t> (başka insanlar ya da hayvanlarla cinsel ilişki)</a:t>
            </a: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organ göstermek, çocuğun cinsel organlarını  göstermesini istemek, banyodayken çocuğu gizli/açık olarak seyretmek,</a:t>
            </a: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içerikli materyal göstermek (pornografik film seyrettirmek, </a:t>
            </a:r>
            <a:r>
              <a:rPr lang="tr-TR" sz="2400" dirty="0" err="1">
                <a:solidFill>
                  <a:schemeClr val="accent3">
                    <a:lumMod val="50000"/>
                  </a:schemeClr>
                </a:solidFill>
              </a:rPr>
              <a:t>fotograflar</a:t>
            </a:r>
            <a:r>
              <a:rPr lang="tr-TR" sz="2400" dirty="0">
                <a:solidFill>
                  <a:schemeClr val="accent3">
                    <a:lumMod val="50000"/>
                  </a:schemeClr>
                </a:solidFill>
              </a:rPr>
              <a:t> göstermek)</a:t>
            </a:r>
          </a:p>
          <a:p>
            <a:pPr marL="369888" indent="-369888" fontAlgn="auto">
              <a:spcBef>
                <a:spcPts val="550"/>
              </a:spcBef>
              <a:spcAft>
                <a:spcPts val="0"/>
              </a:spcAft>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a:t>
            </a:r>
            <a:r>
              <a:rPr lang="en-GB" sz="2400" dirty="0" err="1">
                <a:solidFill>
                  <a:schemeClr val="accent3">
                    <a:lumMod val="50000"/>
                  </a:schemeClr>
                </a:solidFill>
              </a:rPr>
              <a:t>ocuğ</a:t>
            </a:r>
            <a:r>
              <a:rPr lang="tr-TR" sz="2400" dirty="0">
                <a:solidFill>
                  <a:schemeClr val="accent3">
                    <a:lumMod val="50000"/>
                  </a:schemeClr>
                </a:solidFill>
              </a:rPr>
              <a:t>u</a:t>
            </a:r>
            <a:r>
              <a:rPr lang="en-GB" sz="2400" dirty="0">
                <a:solidFill>
                  <a:schemeClr val="accent3">
                    <a:lumMod val="50000"/>
                  </a:schemeClr>
                </a:solidFill>
              </a:rPr>
              <a:t> </a:t>
            </a:r>
            <a:r>
              <a:rPr lang="en-GB" sz="2400" dirty="0" err="1">
                <a:solidFill>
                  <a:schemeClr val="accent3">
                    <a:lumMod val="50000"/>
                  </a:schemeClr>
                </a:solidFill>
              </a:rPr>
              <a:t>pornografik</a:t>
            </a:r>
            <a:r>
              <a:rPr lang="en-GB" sz="2400" dirty="0">
                <a:solidFill>
                  <a:schemeClr val="accent3">
                    <a:lumMod val="50000"/>
                  </a:schemeClr>
                </a:solidFill>
              </a:rPr>
              <a:t> </a:t>
            </a:r>
            <a:r>
              <a:rPr lang="en-GB" sz="2400" dirty="0" err="1">
                <a:solidFill>
                  <a:schemeClr val="accent3">
                    <a:lumMod val="50000"/>
                  </a:schemeClr>
                </a:solidFill>
              </a:rPr>
              <a:t>malzemeler</a:t>
            </a:r>
            <a:r>
              <a:rPr lang="en-GB" sz="2400" dirty="0">
                <a:solidFill>
                  <a:schemeClr val="accent3">
                    <a:lumMod val="50000"/>
                  </a:schemeClr>
                </a:solidFill>
              </a:rPr>
              <a:t> </a:t>
            </a:r>
            <a:r>
              <a:rPr lang="en-GB" sz="2400" dirty="0" err="1">
                <a:solidFill>
                  <a:schemeClr val="accent3">
                    <a:lumMod val="50000"/>
                  </a:schemeClr>
                </a:solidFill>
              </a:rPr>
              <a:t>için</a:t>
            </a:r>
            <a:r>
              <a:rPr lang="en-GB" sz="2400" dirty="0">
                <a:solidFill>
                  <a:schemeClr val="accent3">
                    <a:lumMod val="50000"/>
                  </a:schemeClr>
                </a:solidFill>
              </a:rPr>
              <a:t> </a:t>
            </a:r>
            <a:r>
              <a:rPr lang="en-GB" sz="2400" dirty="0" err="1">
                <a:solidFill>
                  <a:schemeClr val="accent3">
                    <a:lumMod val="50000"/>
                  </a:schemeClr>
                </a:solidFill>
              </a:rPr>
              <a:t>kullan</a:t>
            </a:r>
            <a:r>
              <a:rPr lang="tr-TR" sz="2400" dirty="0" err="1">
                <a:solidFill>
                  <a:schemeClr val="accent3">
                    <a:lumMod val="50000"/>
                  </a:schemeClr>
                </a:solidFill>
              </a:rPr>
              <a:t>mak</a:t>
            </a:r>
            <a:endParaRPr lang="en-GB" sz="2400" dirty="0">
              <a:solidFill>
                <a:schemeClr val="accent3">
                  <a:lumMod val="50000"/>
                </a:schemeClr>
              </a:solidFill>
            </a:endParaRPr>
          </a:p>
        </p:txBody>
      </p:sp>
    </p:spTree>
    <p:extLst>
      <p:ext uri="{BB962C8B-B14F-4D97-AF65-F5344CB8AC3E}">
        <p14:creationId xmlns:p14="http://schemas.microsoft.com/office/powerpoint/2010/main" val="4031371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algn="l" eaLnBrk="1" fontAlgn="auto" hangingPunct="1">
              <a:spcAft>
                <a:spcPts val="0"/>
              </a:spcAft>
              <a:defRPr/>
            </a:pPr>
            <a:r>
              <a:rPr lang="tr-TR" b="1" dirty="0" smtClean="0">
                <a:ln/>
                <a:solidFill>
                  <a:schemeClr val="accent3">
                    <a:lumMod val="50000"/>
                  </a:schemeClr>
                </a:solidFill>
              </a:rPr>
              <a:t/>
            </a:r>
            <a:br>
              <a:rPr lang="tr-TR" b="1" dirty="0" smtClean="0">
                <a:ln/>
                <a:solidFill>
                  <a:schemeClr val="accent3">
                    <a:lumMod val="50000"/>
                  </a:schemeClr>
                </a:solidFill>
              </a:rPr>
            </a:br>
            <a:r>
              <a:rPr lang="tr-TR" sz="3200" b="1" dirty="0" smtClean="0">
                <a:ln/>
                <a:solidFill>
                  <a:schemeClr val="accent3">
                    <a:lumMod val="50000"/>
                  </a:schemeClr>
                </a:solidFill>
              </a:rPr>
              <a:t>İstismar ve ihmalin belirti ve bulguları</a:t>
            </a:r>
            <a:r>
              <a:rPr lang="tr-TR" b="1" dirty="0" smtClean="0">
                <a:ln/>
                <a:solidFill>
                  <a:schemeClr val="accent3">
                    <a:lumMod val="50000"/>
                  </a:schemeClr>
                </a:solidFill>
              </a:rPr>
              <a:t/>
            </a:r>
            <a:br>
              <a:rPr lang="tr-TR" b="1" dirty="0" smtClean="0">
                <a:ln/>
                <a:solidFill>
                  <a:schemeClr val="accent3">
                    <a:lumMod val="50000"/>
                  </a:schemeClr>
                </a:solidFill>
              </a:rPr>
            </a:br>
            <a:endParaRPr lang="tr-TR" dirty="0"/>
          </a:p>
        </p:txBody>
      </p:sp>
      <p:sp>
        <p:nvSpPr>
          <p:cNvPr id="5" name="4 Yuvarlatılmış Dikdörtgen"/>
          <p:cNvSpPr/>
          <p:nvPr/>
        </p:nvSpPr>
        <p:spPr>
          <a:xfrm>
            <a:off x="395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b="1" dirty="0">
                <a:solidFill>
                  <a:schemeClr val="accent3">
                    <a:lumMod val="50000"/>
                  </a:schemeClr>
                </a:solidFill>
              </a:rPr>
              <a:t>Cinsel İstismarın Şekilleri </a:t>
            </a:r>
          </a:p>
        </p:txBody>
      </p:sp>
      <p:sp>
        <p:nvSpPr>
          <p:cNvPr id="6" name="5 Yuvarlatılmış Dikdörtgen"/>
          <p:cNvSpPr/>
          <p:nvPr/>
        </p:nvSpPr>
        <p:spPr>
          <a:xfrm>
            <a:off x="539750" y="1628775"/>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fontAlgn="auto">
              <a:lnSpc>
                <a:spcPct val="150000"/>
              </a:lnSpc>
              <a:spcBef>
                <a:spcPts val="550"/>
              </a:spcBef>
              <a:spcAft>
                <a:spcPts val="0"/>
              </a:spcAft>
              <a:buClr>
                <a:schemeClr val="accent3">
                  <a:lumMod val="50000"/>
                </a:schemeClr>
              </a:buClr>
              <a:buSzPct val="10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Dokunmanın</a:t>
            </a:r>
            <a:r>
              <a:rPr lang="en-GB" sz="2400" b="1" dirty="0">
                <a:solidFill>
                  <a:schemeClr val="accent3">
                    <a:lumMod val="50000"/>
                  </a:schemeClr>
                </a:solidFill>
              </a:rPr>
              <a:t> </a:t>
            </a:r>
            <a:r>
              <a:rPr lang="en-GB" sz="2400" b="1" dirty="0" err="1">
                <a:solidFill>
                  <a:schemeClr val="accent3">
                    <a:lumMod val="50000"/>
                  </a:schemeClr>
                </a:solidFill>
              </a:rPr>
              <a:t>yer</a:t>
            </a:r>
            <a:r>
              <a:rPr lang="en-GB" sz="2400" b="1" dirty="0">
                <a:solidFill>
                  <a:schemeClr val="accent3">
                    <a:lumMod val="50000"/>
                  </a:schemeClr>
                </a:solidFill>
              </a:rPr>
              <a:t> </a:t>
            </a:r>
            <a:r>
              <a:rPr lang="en-GB" sz="2400" b="1" dirty="0" err="1">
                <a:solidFill>
                  <a:schemeClr val="accent3">
                    <a:lumMod val="50000"/>
                  </a:schemeClr>
                </a:solidFill>
              </a:rPr>
              <a:t>aldığı</a:t>
            </a:r>
            <a:r>
              <a:rPr lang="en-GB" sz="2400" b="1" dirty="0">
                <a:solidFill>
                  <a:schemeClr val="accent3">
                    <a:lumMod val="50000"/>
                  </a:schemeClr>
                </a:solidFill>
              </a:rPr>
              <a:t> </a:t>
            </a:r>
            <a:r>
              <a:rPr lang="en-GB" sz="2400" b="1" dirty="0" err="1">
                <a:solidFill>
                  <a:schemeClr val="accent3">
                    <a:lumMod val="50000"/>
                  </a:schemeClr>
                </a:solidFill>
              </a:rPr>
              <a:t>istismar</a:t>
            </a:r>
            <a:r>
              <a:rPr lang="en-GB" sz="2400" b="1" dirty="0">
                <a:solidFill>
                  <a:schemeClr val="accent3">
                    <a:lumMod val="50000"/>
                  </a:schemeClr>
                </a:solidFill>
              </a:rPr>
              <a:t> </a:t>
            </a:r>
            <a:r>
              <a:rPr lang="en-GB" sz="2400" b="1" dirty="0" err="1">
                <a:solidFill>
                  <a:schemeClr val="accent3">
                    <a:lumMod val="50000"/>
                  </a:schemeClr>
                </a:solidFill>
              </a:rPr>
              <a:t>olguları</a:t>
            </a:r>
            <a:endParaRPr lang="en-GB" sz="2400" b="1" dirty="0">
              <a:solidFill>
                <a:schemeClr val="accent3">
                  <a:lumMod val="50000"/>
                </a:schemeClr>
              </a:solidFill>
            </a:endParaRPr>
          </a:p>
          <a:p>
            <a:pPr marL="827088" lvl="1" indent="-369888" fontAlgn="auto">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a:solidFill>
                  <a:schemeClr val="accent3">
                    <a:lumMod val="50000"/>
                  </a:schemeClr>
                </a:solidFill>
              </a:rPr>
              <a:t>	Oral-genital, genital-genital, genital-</a:t>
            </a:r>
            <a:r>
              <a:rPr lang="en-GB" sz="2400" dirty="0" err="1">
                <a:solidFill>
                  <a:schemeClr val="accent3">
                    <a:lumMod val="50000"/>
                  </a:schemeClr>
                </a:solidFill>
              </a:rPr>
              <a:t>rektal</a:t>
            </a:r>
            <a:r>
              <a:rPr lang="en-GB" sz="2400" dirty="0">
                <a:solidFill>
                  <a:schemeClr val="accent3">
                    <a:lumMod val="50000"/>
                  </a:schemeClr>
                </a:solidFill>
              </a:rPr>
              <a:t>, el </a:t>
            </a:r>
            <a:r>
              <a:rPr lang="en-GB" sz="2400" dirty="0" err="1">
                <a:solidFill>
                  <a:schemeClr val="accent3">
                    <a:lumMod val="50000"/>
                  </a:schemeClr>
                </a:solidFill>
              </a:rPr>
              <a:t>ile</a:t>
            </a:r>
            <a:r>
              <a:rPr lang="en-GB" sz="2400" dirty="0">
                <a:solidFill>
                  <a:schemeClr val="accent3">
                    <a:lumMod val="50000"/>
                  </a:schemeClr>
                </a:solidFill>
              </a:rPr>
              <a:t> </a:t>
            </a:r>
            <a:r>
              <a:rPr lang="tr-TR" sz="2400" dirty="0">
                <a:solidFill>
                  <a:schemeClr val="accent3">
                    <a:lumMod val="50000"/>
                  </a:schemeClr>
                </a:solidFill>
              </a:rPr>
              <a:t>ya da bir cisimle </a:t>
            </a:r>
            <a:r>
              <a:rPr lang="en-GB" sz="2400" dirty="0">
                <a:solidFill>
                  <a:schemeClr val="accent3">
                    <a:lumMod val="50000"/>
                  </a:schemeClr>
                </a:solidFill>
              </a:rPr>
              <a:t>genital </a:t>
            </a:r>
            <a:r>
              <a:rPr lang="en-GB" sz="2400" dirty="0" err="1">
                <a:solidFill>
                  <a:schemeClr val="accent3">
                    <a:lumMod val="50000"/>
                  </a:schemeClr>
                </a:solidFill>
              </a:rPr>
              <a:t>temas</a:t>
            </a:r>
            <a:r>
              <a:rPr lang="en-GB" sz="2400" dirty="0">
                <a:solidFill>
                  <a:schemeClr val="accent3">
                    <a:lumMod val="50000"/>
                  </a:schemeClr>
                </a:solidFill>
              </a:rPr>
              <a:t>, </a:t>
            </a:r>
            <a:r>
              <a:rPr lang="en-GB" sz="2400" dirty="0" err="1">
                <a:solidFill>
                  <a:schemeClr val="accent3">
                    <a:lumMod val="50000"/>
                  </a:schemeClr>
                </a:solidFill>
              </a:rPr>
              <a:t>rektal</a:t>
            </a:r>
            <a:r>
              <a:rPr lang="en-GB" sz="2400" dirty="0">
                <a:solidFill>
                  <a:schemeClr val="accent3">
                    <a:lumMod val="50000"/>
                  </a:schemeClr>
                </a:solidFill>
              </a:rPr>
              <a:t> </a:t>
            </a:r>
            <a:r>
              <a:rPr lang="en-GB" sz="2400" dirty="0" err="1">
                <a:solidFill>
                  <a:schemeClr val="accent3">
                    <a:lumMod val="50000"/>
                  </a:schemeClr>
                </a:solidFill>
              </a:rPr>
              <a:t>bölgelere</a:t>
            </a:r>
            <a:r>
              <a:rPr lang="en-GB" sz="2400" dirty="0">
                <a:solidFill>
                  <a:schemeClr val="accent3">
                    <a:lumMod val="50000"/>
                  </a:schemeClr>
                </a:solidFill>
              </a:rPr>
              <a:t>, </a:t>
            </a:r>
            <a:r>
              <a:rPr lang="en-GB" sz="2400" dirty="0" err="1">
                <a:solidFill>
                  <a:schemeClr val="accent3">
                    <a:lumMod val="50000"/>
                  </a:schemeClr>
                </a:solidFill>
              </a:rPr>
              <a:t>memeye</a:t>
            </a:r>
            <a:r>
              <a:rPr lang="en-GB" sz="2400" dirty="0">
                <a:solidFill>
                  <a:schemeClr val="accent3">
                    <a:lumMod val="50000"/>
                  </a:schemeClr>
                </a:solidFill>
              </a:rPr>
              <a:t> </a:t>
            </a:r>
            <a:r>
              <a:rPr lang="en-GB" sz="2400" dirty="0" err="1">
                <a:solidFill>
                  <a:schemeClr val="accent3">
                    <a:lumMod val="50000"/>
                  </a:schemeClr>
                </a:solidFill>
              </a:rPr>
              <a:t>veya</a:t>
            </a:r>
            <a:r>
              <a:rPr lang="en-GB" sz="2400" dirty="0">
                <a:solidFill>
                  <a:schemeClr val="accent3">
                    <a:lumMod val="50000"/>
                  </a:schemeClr>
                </a:solidFill>
              </a:rPr>
              <a:t> </a:t>
            </a:r>
            <a:r>
              <a:rPr lang="en-GB" sz="2400" dirty="0" err="1">
                <a:solidFill>
                  <a:schemeClr val="accent3">
                    <a:lumMod val="50000"/>
                  </a:schemeClr>
                </a:solidFill>
              </a:rPr>
              <a:t>vücudun</a:t>
            </a:r>
            <a:r>
              <a:rPr lang="en-GB" sz="2400" dirty="0">
                <a:solidFill>
                  <a:schemeClr val="accent3">
                    <a:lumMod val="50000"/>
                  </a:schemeClr>
                </a:solidFill>
              </a:rPr>
              <a:t> </a:t>
            </a:r>
            <a:r>
              <a:rPr lang="en-GB" sz="2400" dirty="0" err="1">
                <a:solidFill>
                  <a:schemeClr val="accent3">
                    <a:lumMod val="50000"/>
                  </a:schemeClr>
                </a:solidFill>
              </a:rPr>
              <a:t>diğer</a:t>
            </a:r>
            <a:r>
              <a:rPr lang="en-GB" sz="2400" dirty="0">
                <a:solidFill>
                  <a:schemeClr val="accent3">
                    <a:lumMod val="50000"/>
                  </a:schemeClr>
                </a:solidFill>
              </a:rPr>
              <a:t> </a:t>
            </a:r>
            <a:r>
              <a:rPr lang="en-GB" sz="2400" dirty="0" err="1">
                <a:solidFill>
                  <a:schemeClr val="accent3">
                    <a:lumMod val="50000"/>
                  </a:schemeClr>
                </a:solidFill>
              </a:rPr>
              <a:t>bölgelerine</a:t>
            </a:r>
            <a:r>
              <a:rPr lang="en-GB" sz="2400" dirty="0">
                <a:solidFill>
                  <a:schemeClr val="accent3">
                    <a:lumMod val="50000"/>
                  </a:schemeClr>
                </a:solidFill>
              </a:rPr>
              <a:t> </a:t>
            </a:r>
            <a:r>
              <a:rPr lang="en-GB" sz="2400" dirty="0" err="1">
                <a:solidFill>
                  <a:schemeClr val="accent3">
                    <a:lumMod val="50000"/>
                  </a:schemeClr>
                </a:solidFill>
              </a:rPr>
              <a:t>dokunma</a:t>
            </a:r>
            <a:endParaRPr lang="tr-TR" sz="2400" dirty="0">
              <a:solidFill>
                <a:schemeClr val="accent3">
                  <a:lumMod val="50000"/>
                </a:schemeClr>
              </a:solidFill>
            </a:endParaRPr>
          </a:p>
          <a:p>
            <a:pPr marL="827088" lvl="1" indent="-369888" fontAlgn="auto">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	Bu eylemler çocuğa dokunarak ya da çocuğun istismarcıya dokunması istenerek  gerçekleşebilir.</a:t>
            </a:r>
          </a:p>
          <a:p>
            <a:pPr lvl="1" fontAlgn="auto">
              <a:spcBef>
                <a:spcPts val="550"/>
              </a:spcBef>
              <a:spcAft>
                <a:spcPts val="0"/>
              </a:spcAft>
              <a:buClr>
                <a:schemeClr val="accent3">
                  <a:lumMod val="50000"/>
                </a:schemeClr>
              </a:buClr>
              <a:buSzPct val="70000"/>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a:p>
            <a:pPr marL="369888" indent="-369888" fontAlgn="auto">
              <a:lnSpc>
                <a:spcPct val="150000"/>
              </a:lnSpc>
              <a:spcBef>
                <a:spcPts val="550"/>
              </a:spcBef>
              <a:spcAft>
                <a:spcPts val="0"/>
              </a:spcAft>
              <a:buClr>
                <a:schemeClr val="accent3">
                  <a:lumMod val="50000"/>
                </a:schemeClr>
              </a:buClr>
              <a:buSzPct val="10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Şiddet</a:t>
            </a:r>
            <a:r>
              <a:rPr lang="en-GB" sz="2400" b="1" dirty="0">
                <a:solidFill>
                  <a:schemeClr val="accent3">
                    <a:lumMod val="50000"/>
                  </a:schemeClr>
                </a:solidFill>
              </a:rPr>
              <a:t> </a:t>
            </a:r>
            <a:r>
              <a:rPr lang="en-GB" sz="2400" b="1" dirty="0" err="1">
                <a:solidFill>
                  <a:schemeClr val="accent3">
                    <a:lumMod val="50000"/>
                  </a:schemeClr>
                </a:solidFill>
              </a:rPr>
              <a:t>kullanarak</a:t>
            </a:r>
            <a:r>
              <a:rPr lang="en-GB" sz="2400" b="1" dirty="0">
                <a:solidFill>
                  <a:schemeClr val="accent3">
                    <a:lumMod val="50000"/>
                  </a:schemeClr>
                </a:solidFill>
              </a:rPr>
              <a:t> </a:t>
            </a:r>
            <a:r>
              <a:rPr lang="en-GB" sz="2400" b="1" dirty="0" err="1">
                <a:solidFill>
                  <a:schemeClr val="accent3">
                    <a:lumMod val="50000"/>
                  </a:schemeClr>
                </a:solidFill>
              </a:rPr>
              <a:t>yapılan</a:t>
            </a:r>
            <a:r>
              <a:rPr lang="en-GB" sz="2400" b="1" dirty="0">
                <a:solidFill>
                  <a:schemeClr val="accent3">
                    <a:lumMod val="50000"/>
                  </a:schemeClr>
                </a:solidFill>
              </a:rPr>
              <a:t> </a:t>
            </a:r>
            <a:r>
              <a:rPr lang="tr-TR" sz="2400" b="1" dirty="0">
                <a:solidFill>
                  <a:schemeClr val="accent3">
                    <a:lumMod val="50000"/>
                  </a:schemeClr>
                </a:solidFill>
              </a:rPr>
              <a:t>cinsel </a:t>
            </a:r>
            <a:r>
              <a:rPr lang="en-GB" sz="2400" b="1" dirty="0" err="1">
                <a:solidFill>
                  <a:schemeClr val="accent3">
                    <a:lumMod val="50000"/>
                  </a:schemeClr>
                </a:solidFill>
              </a:rPr>
              <a:t>istismar</a:t>
            </a:r>
            <a:endParaRPr lang="tr-TR" sz="2400" b="1" dirty="0">
              <a:solidFill>
                <a:schemeClr val="accent3">
                  <a:lumMod val="50000"/>
                </a:schemeClr>
              </a:solidFill>
            </a:endParaRPr>
          </a:p>
        </p:txBody>
      </p:sp>
    </p:spTree>
    <p:extLst>
      <p:ext uri="{BB962C8B-B14F-4D97-AF65-F5344CB8AC3E}">
        <p14:creationId xmlns:p14="http://schemas.microsoft.com/office/powerpoint/2010/main" val="3251472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algn="l" eaLnBrk="1" fontAlgn="auto" hangingPunct="1">
              <a:spcAft>
                <a:spcPts val="0"/>
              </a:spcAft>
              <a:defRPr/>
            </a:pPr>
            <a:r>
              <a:rPr lang="tr-TR" b="1" dirty="0" smtClean="0">
                <a:ln/>
                <a:solidFill>
                  <a:schemeClr val="accent3">
                    <a:lumMod val="50000"/>
                  </a:schemeClr>
                </a:solidFill>
              </a:rPr>
              <a:t/>
            </a:r>
            <a:br>
              <a:rPr lang="tr-TR" b="1" dirty="0" smtClean="0">
                <a:ln/>
                <a:solidFill>
                  <a:schemeClr val="accent3">
                    <a:lumMod val="50000"/>
                  </a:schemeClr>
                </a:solidFill>
              </a:rPr>
            </a:br>
            <a:r>
              <a:rPr lang="tr-TR" sz="3200" b="1" dirty="0" smtClean="0">
                <a:ln/>
                <a:solidFill>
                  <a:schemeClr val="accent3">
                    <a:lumMod val="50000"/>
                  </a:schemeClr>
                </a:solidFill>
              </a:rPr>
              <a:t>İstismar ve ihmalin belirti ve bulguları</a:t>
            </a:r>
            <a:r>
              <a:rPr lang="tr-TR" b="1" dirty="0" smtClean="0">
                <a:ln/>
                <a:solidFill>
                  <a:schemeClr val="accent3">
                    <a:lumMod val="50000"/>
                  </a:schemeClr>
                </a:solidFill>
              </a:rPr>
              <a:t/>
            </a:r>
            <a:br>
              <a:rPr lang="tr-TR" b="1" dirty="0" smtClean="0">
                <a:ln/>
                <a:solidFill>
                  <a:schemeClr val="accent3">
                    <a:lumMod val="50000"/>
                  </a:schemeClr>
                </a:solidFill>
              </a:rPr>
            </a:br>
            <a:endParaRPr lang="tr-TR" dirty="0"/>
          </a:p>
        </p:txBody>
      </p:sp>
      <p:sp>
        <p:nvSpPr>
          <p:cNvPr id="5" name="4 Yuvarlatılmış Dikdörtgen"/>
          <p:cNvSpPr/>
          <p:nvPr/>
        </p:nvSpPr>
        <p:spPr>
          <a:xfrm>
            <a:off x="395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b="1" dirty="0">
                <a:solidFill>
                  <a:schemeClr val="accent3">
                    <a:lumMod val="50000"/>
                  </a:schemeClr>
                </a:solidFill>
              </a:rPr>
              <a:t>Cinsel İstismarın Şekilleri </a:t>
            </a:r>
          </a:p>
        </p:txBody>
      </p:sp>
      <p:sp>
        <p:nvSpPr>
          <p:cNvPr id="6" name="5 Yuvarlatılmış Dikdörtgen"/>
          <p:cNvSpPr/>
          <p:nvPr/>
        </p:nvSpPr>
        <p:spPr>
          <a:xfrm>
            <a:off x="539750" y="1628775"/>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fontAlgn="auto">
              <a:lnSpc>
                <a:spcPct val="150000"/>
              </a:lnSpc>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b="1" dirty="0">
                <a:solidFill>
                  <a:schemeClr val="accent3">
                    <a:lumMod val="50000"/>
                  </a:schemeClr>
                </a:solidFill>
              </a:rPr>
              <a:t>Çocukların </a:t>
            </a:r>
            <a:r>
              <a:rPr lang="en-GB" sz="2400" b="1" dirty="0" err="1">
                <a:solidFill>
                  <a:schemeClr val="accent3">
                    <a:lumMod val="50000"/>
                  </a:schemeClr>
                </a:solidFill>
              </a:rPr>
              <a:t>Cinsel</a:t>
            </a:r>
            <a:r>
              <a:rPr lang="en-GB" sz="2400" b="1" dirty="0">
                <a:solidFill>
                  <a:schemeClr val="accent3">
                    <a:lumMod val="50000"/>
                  </a:schemeClr>
                </a:solidFill>
              </a:rPr>
              <a:t> </a:t>
            </a:r>
            <a:r>
              <a:rPr lang="tr-TR" sz="2400" b="1" dirty="0">
                <a:solidFill>
                  <a:schemeClr val="accent3">
                    <a:lumMod val="50000"/>
                  </a:schemeClr>
                </a:solidFill>
              </a:rPr>
              <a:t>S</a:t>
            </a:r>
            <a:r>
              <a:rPr lang="en-GB" sz="2400" b="1" dirty="0" err="1">
                <a:solidFill>
                  <a:schemeClr val="accent3">
                    <a:lumMod val="50000"/>
                  </a:schemeClr>
                </a:solidFill>
              </a:rPr>
              <a:t>ömürü</a:t>
            </a:r>
            <a:r>
              <a:rPr lang="tr-TR" sz="2400" b="1" dirty="0" err="1">
                <a:solidFill>
                  <a:schemeClr val="accent3">
                    <a:lumMod val="50000"/>
                  </a:schemeClr>
                </a:solidFill>
              </a:rPr>
              <a:t>sü</a:t>
            </a:r>
            <a:r>
              <a:rPr lang="en-GB" sz="2400" b="1" dirty="0">
                <a:solidFill>
                  <a:schemeClr val="accent3">
                    <a:lumMod val="50000"/>
                  </a:schemeClr>
                </a:solidFill>
              </a:rPr>
              <a:t>: </a:t>
            </a:r>
            <a:r>
              <a:rPr lang="en-GB" sz="2400" b="1" dirty="0" err="1">
                <a:solidFill>
                  <a:schemeClr val="accent3">
                    <a:lumMod val="50000"/>
                  </a:schemeClr>
                </a:solidFill>
              </a:rPr>
              <a:t>Çocuk</a:t>
            </a:r>
            <a:r>
              <a:rPr lang="en-GB" sz="2400" b="1" dirty="0">
                <a:solidFill>
                  <a:schemeClr val="accent3">
                    <a:lumMod val="50000"/>
                  </a:schemeClr>
                </a:solidFill>
              </a:rPr>
              <a:t> </a:t>
            </a:r>
            <a:r>
              <a:rPr lang="en-GB" sz="2400" b="1" dirty="0" err="1">
                <a:solidFill>
                  <a:schemeClr val="accent3">
                    <a:lumMod val="50000"/>
                  </a:schemeClr>
                </a:solidFill>
              </a:rPr>
              <a:t>fuhuș</a:t>
            </a:r>
            <a:r>
              <a:rPr lang="tr-TR" sz="2400" b="1" dirty="0">
                <a:solidFill>
                  <a:schemeClr val="accent3">
                    <a:lumMod val="50000"/>
                  </a:schemeClr>
                </a:solidFill>
              </a:rPr>
              <a:t>u ve satışı</a:t>
            </a:r>
          </a:p>
          <a:p>
            <a:pPr marL="369888" indent="-369888" fontAlgn="auto">
              <a:lnSpc>
                <a:spcPct val="150000"/>
              </a:lnSpc>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ve veya üçüncü kişilere para ve benzeri şeylerin verilmesi karşılığında çocuğun yetişkin tarafından cinsel obje olarak kullanılmasıdır. </a:t>
            </a:r>
          </a:p>
          <a:p>
            <a:pPr marL="369888" indent="-369888" fontAlgn="auto">
              <a:lnSpc>
                <a:spcPct val="150000"/>
              </a:lnSpc>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Fuhuş, pornografi, cinsel sömürü amaçlı kullanma, çocuk seksi turizmi, erken evlendirme vb.</a:t>
            </a:r>
            <a:endParaRPr lang="tr-TR" sz="2400" b="1" dirty="0">
              <a:solidFill>
                <a:schemeClr val="accent3">
                  <a:lumMod val="50000"/>
                </a:schemeClr>
              </a:solidFill>
            </a:endParaRPr>
          </a:p>
          <a:p>
            <a:pPr marL="369888" indent="-369888" fontAlgn="auto">
              <a:lnSpc>
                <a:spcPct val="150000"/>
              </a:lnSpc>
              <a:spcBef>
                <a:spcPts val="550"/>
              </a:spcBef>
              <a:spcAft>
                <a:spcPts val="0"/>
              </a:spcAft>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p:txBody>
      </p:sp>
    </p:spTree>
    <p:extLst>
      <p:ext uri="{BB962C8B-B14F-4D97-AF65-F5344CB8AC3E}">
        <p14:creationId xmlns:p14="http://schemas.microsoft.com/office/powerpoint/2010/main" val="354317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algn="l" eaLnBrk="1" fontAlgn="auto" hangingPunct="1">
              <a:spcAft>
                <a:spcPts val="0"/>
              </a:spcAft>
              <a:defRPr/>
            </a:pPr>
            <a:r>
              <a:rPr lang="tr-TR" b="1" dirty="0" smtClean="0">
                <a:ln/>
                <a:solidFill>
                  <a:schemeClr val="accent3">
                    <a:lumMod val="50000"/>
                  </a:schemeClr>
                </a:solidFill>
              </a:rPr>
              <a:t/>
            </a:r>
            <a:br>
              <a:rPr lang="tr-TR" b="1" dirty="0" smtClean="0">
                <a:ln/>
                <a:solidFill>
                  <a:schemeClr val="accent3">
                    <a:lumMod val="50000"/>
                  </a:schemeClr>
                </a:solidFill>
              </a:rPr>
            </a:br>
            <a:r>
              <a:rPr lang="tr-TR" sz="3200" b="1" dirty="0" smtClean="0">
                <a:ln/>
                <a:solidFill>
                  <a:schemeClr val="accent3">
                    <a:lumMod val="50000"/>
                  </a:schemeClr>
                </a:solidFill>
              </a:rPr>
              <a:t>İstismar ve ihmalin belirti ve bulguları</a:t>
            </a:r>
            <a:r>
              <a:rPr lang="tr-TR" b="1" dirty="0" smtClean="0">
                <a:ln/>
                <a:solidFill>
                  <a:schemeClr val="accent3">
                    <a:lumMod val="50000"/>
                  </a:schemeClr>
                </a:solidFill>
              </a:rPr>
              <a:t/>
            </a:r>
            <a:br>
              <a:rPr lang="tr-TR" b="1" dirty="0" smtClean="0">
                <a:ln/>
                <a:solidFill>
                  <a:schemeClr val="accent3">
                    <a:lumMod val="50000"/>
                  </a:schemeClr>
                </a:solidFill>
              </a:rPr>
            </a:br>
            <a:endParaRPr lang="tr-TR" dirty="0"/>
          </a:p>
        </p:txBody>
      </p:sp>
      <p:sp>
        <p:nvSpPr>
          <p:cNvPr id="5" name="4 Yuvarlatılmış Dikdörtgen"/>
          <p:cNvSpPr/>
          <p:nvPr/>
        </p:nvSpPr>
        <p:spPr>
          <a:xfrm>
            <a:off x="395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2800" b="1" dirty="0" err="1">
                <a:solidFill>
                  <a:schemeClr val="accent3">
                    <a:lumMod val="50000"/>
                  </a:schemeClr>
                </a:solidFill>
              </a:rPr>
              <a:t>Ensest</a:t>
            </a:r>
            <a:endParaRPr lang="tr-TR" sz="2800" b="1" dirty="0">
              <a:solidFill>
                <a:schemeClr val="accent3">
                  <a:lumMod val="50000"/>
                </a:schemeClr>
              </a:solidFill>
            </a:endParaRPr>
          </a:p>
        </p:txBody>
      </p:sp>
      <p:sp>
        <p:nvSpPr>
          <p:cNvPr id="6" name="5 Yuvarlatılmış Dikdörtgen"/>
          <p:cNvSpPr/>
          <p:nvPr/>
        </p:nvSpPr>
        <p:spPr>
          <a:xfrm>
            <a:off x="539750" y="1628775"/>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2400" dirty="0"/>
              <a:t>Kanunen evlenmelerine izin verilmeyen iki kişi arasındaki cinsel ilişki ensest olarak tanımlanır.</a:t>
            </a:r>
          </a:p>
          <a:p>
            <a:pPr fontAlgn="auto">
              <a:spcBef>
                <a:spcPts val="0"/>
              </a:spcBef>
              <a:spcAft>
                <a:spcPts val="0"/>
              </a:spcAft>
              <a:defRPr/>
            </a:pPr>
            <a:endParaRPr lang="tr-TR" sz="2400" dirty="0"/>
          </a:p>
          <a:p>
            <a:pPr marL="369888" indent="-369888" fontAlgn="auto">
              <a:spcBef>
                <a:spcPts val="550"/>
              </a:spcBef>
              <a:spcAft>
                <a:spcPts val="0"/>
              </a:spcAft>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t>Kan bağı olan baba, anne, ağabey, abla, amca, dayı, teyze, hala ve dede gibi akrabalara ek olarak, çocuk üzerinde anne-baba gibi otoritesi ve saygınlığı olan geniş bir akraba ve hısım grubu </a:t>
            </a:r>
            <a:r>
              <a:rPr lang="tr-TR" sz="2400" dirty="0" err="1"/>
              <a:t>ensest</a:t>
            </a:r>
            <a:r>
              <a:rPr lang="tr-TR" sz="2400" dirty="0"/>
              <a:t> tanımında taciz edenler arasında sayılır. Örneğin enişte, üvey anne-baba, üvey kardeşler bu gruptadır.</a:t>
            </a:r>
          </a:p>
          <a:p>
            <a:pPr marL="369888" indent="-369888" fontAlgn="auto">
              <a:lnSpc>
                <a:spcPct val="150000"/>
              </a:lnSpc>
              <a:spcBef>
                <a:spcPts val="550"/>
              </a:spcBef>
              <a:spcAft>
                <a:spcPts val="0"/>
              </a:spcAft>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p:txBody>
      </p:sp>
    </p:spTree>
    <p:extLst>
      <p:ext uri="{BB962C8B-B14F-4D97-AF65-F5344CB8AC3E}">
        <p14:creationId xmlns:p14="http://schemas.microsoft.com/office/powerpoint/2010/main" val="90364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87450" y="1700213"/>
            <a:ext cx="6985000" cy="2160587"/>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600" dirty="0"/>
              <a:t>Çocuk İstismarını Düşündürecek İpuçları</a:t>
            </a:r>
          </a:p>
        </p:txBody>
      </p:sp>
    </p:spTree>
    <p:extLst>
      <p:ext uri="{BB962C8B-B14F-4D97-AF65-F5344CB8AC3E}">
        <p14:creationId xmlns:p14="http://schemas.microsoft.com/office/powerpoint/2010/main" val="1916813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04813"/>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200" dirty="0"/>
              <a:t>Çocukluk Çağındaki Kötü Muamelenin </a:t>
            </a:r>
          </a:p>
          <a:p>
            <a:pPr algn="ctr" fontAlgn="auto">
              <a:spcBef>
                <a:spcPts val="0"/>
              </a:spcBef>
              <a:spcAft>
                <a:spcPts val="0"/>
              </a:spcAft>
              <a:defRPr/>
            </a:pPr>
            <a:r>
              <a:rPr lang="tr-TR" sz="3200" dirty="0"/>
              <a:t>Neden Olabileceği Davranış Değişiklikleri</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Uyku bozuklukları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Aşırı talepkarlık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Karşı gelme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Dürtüsellik, saldırganlık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İçe dönüklük, engellenme/baskılanma duygusu</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Aşırı uyumlu, aşırı itaatkar olma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Ana-babaya/bakım veren kişiye aşırı yapışma </a:t>
            </a:r>
          </a:p>
          <a:p>
            <a:pPr marL="995363" lvl="1" indent="-476250" fontAlgn="auto">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Ana-babadan/bakım veren kişiden  ayrılığa aldırmama	</a:t>
            </a:r>
          </a:p>
        </p:txBody>
      </p:sp>
    </p:spTree>
    <p:extLst>
      <p:ext uri="{BB962C8B-B14F-4D97-AF65-F5344CB8AC3E}">
        <p14:creationId xmlns:p14="http://schemas.microsoft.com/office/powerpoint/2010/main" val="3889631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200" dirty="0">
                <a:solidFill>
                  <a:prstClr val="white"/>
                </a:solidFill>
              </a:rPr>
              <a:t>Çocukluk Çağındaki Kötü Muamelenin </a:t>
            </a:r>
          </a:p>
          <a:p>
            <a:pPr algn="ctr" fontAlgn="auto">
              <a:spcBef>
                <a:spcPts val="0"/>
              </a:spcBef>
              <a:spcAft>
                <a:spcPts val="0"/>
              </a:spcAft>
              <a:defRPr/>
            </a:pPr>
            <a:r>
              <a:rPr lang="tr-TR" sz="3200" dirty="0">
                <a:solidFill>
                  <a:prstClr val="white"/>
                </a:solidFill>
              </a:rPr>
              <a:t>Neden Olabileceği Davranış Değişiklikleri</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Akran ilişkilerinde sorunlar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Okul başarısızlığı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Çökkünlük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Düşük benlik değeri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Korkular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Öfke patlamaları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Sağlığını tehlikeye atacak davranışlar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Kendine zarar verme düşünceleri ve özkıyım girişimi	</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Madde kullanımı</a:t>
            </a:r>
          </a:p>
          <a:p>
            <a:pPr marL="995363" lvl="1" indent="-476250" fontAlgn="auto">
              <a:lnSpc>
                <a:spcPct val="84000"/>
              </a:lnSpc>
              <a:spcBef>
                <a:spcPts val="550"/>
              </a:spcBef>
              <a:spcAft>
                <a:spcPts val="0"/>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600" dirty="0">
                <a:solidFill>
                  <a:schemeClr val="accent3">
                    <a:lumMod val="50000"/>
                  </a:schemeClr>
                </a:solidFill>
              </a:rPr>
              <a:t>Yeme bozuklukları</a:t>
            </a:r>
          </a:p>
        </p:txBody>
      </p:sp>
    </p:spTree>
    <p:extLst>
      <p:ext uri="{BB962C8B-B14F-4D97-AF65-F5344CB8AC3E}">
        <p14:creationId xmlns:p14="http://schemas.microsoft.com/office/powerpoint/2010/main" val="329799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042988" y="1196975"/>
            <a:ext cx="7643812" cy="5487988"/>
          </a:xfrm>
        </p:spPr>
        <p:txBody>
          <a:bodyPr/>
          <a:lstStyle/>
          <a:p>
            <a:pPr eaLnBrk="1" hangingPunct="1">
              <a:buFont typeface="Wingdings 2" panose="05020102010507070707" pitchFamily="18" charset="2"/>
              <a:buNone/>
            </a:pPr>
            <a:endParaRPr lang="tr-TR" altLang="tr-TR"/>
          </a:p>
          <a:p>
            <a:pPr eaLnBrk="1" hangingPunct="1">
              <a:buFont typeface="Wingdings 2" panose="05020102010507070707" pitchFamily="18" charset="2"/>
              <a:buNone/>
            </a:pPr>
            <a:endParaRPr lang="tr-TR" altLang="tr-TR"/>
          </a:p>
          <a:p>
            <a:pPr lvl="1" eaLnBrk="1" hangingPunct="1"/>
            <a:endParaRPr lang="tr-TR" altLang="tr-TR"/>
          </a:p>
        </p:txBody>
      </p:sp>
      <p:graphicFrame>
        <p:nvGraphicFramePr>
          <p:cNvPr id="5" name="4 Diyagram"/>
          <p:cNvGraphicFramePr/>
          <p:nvPr/>
        </p:nvGraphicFramePr>
        <p:xfrm>
          <a:off x="642910" y="1285860"/>
          <a:ext cx="8024826" cy="3635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Yuvarlatılmış Dikdörtgen"/>
          <p:cNvSpPr/>
          <p:nvPr/>
        </p:nvSpPr>
        <p:spPr>
          <a:xfrm>
            <a:off x="642938" y="285750"/>
            <a:ext cx="8072437" cy="9144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11" name="10 Dikdörtgen"/>
          <p:cNvSpPr/>
          <p:nvPr/>
        </p:nvSpPr>
        <p:spPr>
          <a:xfrm>
            <a:off x="2317312" y="142852"/>
            <a:ext cx="4509376" cy="923330"/>
          </a:xfrm>
          <a:prstGeom prst="rect">
            <a:avLst/>
          </a:prstGeom>
          <a:noFill/>
        </p:spPr>
        <p:txBody>
          <a:bodyPr>
            <a:spAutoFit/>
          </a:bodyPr>
          <a:lstStyle/>
          <a:p>
            <a:pPr algn="ctr" eaLnBrk="1" hangingPunct="1">
              <a:defRPr/>
            </a:pPr>
            <a:r>
              <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ÇOCUK TANIMI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Çocuklarda </a:t>
            </a:r>
            <a:r>
              <a:rPr lang="tr-TR" sz="2800" u="sng" dirty="0"/>
              <a:t>Cinsel İstismarı </a:t>
            </a:r>
          </a:p>
          <a:p>
            <a:pPr algn="ctr" fontAlgn="auto">
              <a:spcBef>
                <a:spcPts val="0"/>
              </a:spcBef>
              <a:spcAft>
                <a:spcPts val="0"/>
              </a:spcAft>
              <a:defRPr/>
            </a:pPr>
            <a:r>
              <a:rPr lang="tr-TR" sz="2800" dirty="0"/>
              <a:t>Düşündürebilecek İpuçları</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Cinselliğe ilişkin her türlü konu ve duruma aşırı ilgi gösterme ya da aşırı kaçınma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Baştan çıkarıcı davranışlar 	</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Çok sık öpmeye çalışma, göğüslere, bacaklara ya da genital bölgeye dokunmaya çalışma, sürtünme, kendi genital bölgesini gösterme</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Bedeninin kirli ya da zedelenmiş olduğuna inanma ve ifade etme</a:t>
            </a:r>
          </a:p>
        </p:txBody>
      </p:sp>
    </p:spTree>
    <p:extLst>
      <p:ext uri="{BB962C8B-B14F-4D97-AF65-F5344CB8AC3E}">
        <p14:creationId xmlns:p14="http://schemas.microsoft.com/office/powerpoint/2010/main" val="3036850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solidFill>
                  <a:prstClr val="white"/>
                </a:solidFill>
              </a:rPr>
              <a:t>Çocuklarda </a:t>
            </a:r>
            <a:r>
              <a:rPr lang="tr-TR" sz="2800" u="sng" dirty="0">
                <a:solidFill>
                  <a:prstClr val="white"/>
                </a:solidFill>
              </a:rPr>
              <a:t>Cinsel İstismarı </a:t>
            </a:r>
          </a:p>
          <a:p>
            <a:pPr algn="ctr" fontAlgn="auto">
              <a:spcBef>
                <a:spcPts val="0"/>
              </a:spcBef>
              <a:spcAft>
                <a:spcPts val="0"/>
              </a:spcAft>
              <a:defRPr/>
            </a:pPr>
            <a:r>
              <a:rPr lang="tr-TR" sz="2800" dirty="0">
                <a:solidFill>
                  <a:prstClr val="white"/>
                </a:solidFill>
              </a:rPr>
              <a:t>Düşündürebilecek İpuçları</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Genital bölgesinde bir sorun olduğundan korkma</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Resimlerinde, oyunlarında ya da hayallerinde cinsel istismara uğradığını düşündürecek özelliklerin bulunması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Tuvalet eğitimini kazanmış bir çocuğun altını veya yatağı ıslatmaya başlaması</a:t>
            </a:r>
          </a:p>
          <a:p>
            <a:pPr marL="511175" indent="-511175" defTabSz="457200" fontAlgn="auto">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Regresif semptomların varlığı (kendine zarar verici davranışlar, bebeklik davranışları, bebek gibi konuşma)</a:t>
            </a:r>
            <a:endParaRPr lang="tr-TR" sz="2400" dirty="0">
              <a:solidFill>
                <a:srgbClr val="4F6228"/>
              </a:solidFill>
              <a:cs typeface="Arial" pitchFamily="34" charset="0"/>
            </a:endParaRPr>
          </a:p>
        </p:txBody>
      </p:sp>
    </p:spTree>
    <p:extLst>
      <p:ext uri="{BB962C8B-B14F-4D97-AF65-F5344CB8AC3E}">
        <p14:creationId xmlns:p14="http://schemas.microsoft.com/office/powerpoint/2010/main" val="3899431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2238375"/>
          </a:xfrm>
          <a:prstGeom prst="downArrowCallout">
            <a:avLst>
              <a:gd name="adj1" fmla="val 111035"/>
              <a:gd name="adj2" fmla="val 83809"/>
              <a:gd name="adj3" fmla="val 22625"/>
              <a:gd name="adj4" fmla="val 70202"/>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Çocukluk Çağındaki Kötü Muamelenin Neden Olabileceği Davranış Değişiklikleri ve İ</a:t>
            </a:r>
            <a:r>
              <a:rPr lang="tr-TR" sz="2800" dirty="0">
                <a:solidFill>
                  <a:prstClr val="white"/>
                </a:solidFill>
              </a:rPr>
              <a:t>stismarı</a:t>
            </a:r>
            <a:r>
              <a:rPr lang="tr-TR" sz="2800" u="sng" dirty="0">
                <a:solidFill>
                  <a:prstClr val="white"/>
                </a:solidFill>
              </a:rPr>
              <a:t> </a:t>
            </a:r>
          </a:p>
          <a:p>
            <a:pPr algn="ctr" fontAlgn="auto">
              <a:spcBef>
                <a:spcPts val="0"/>
              </a:spcBef>
              <a:spcAft>
                <a:spcPts val="0"/>
              </a:spcAft>
              <a:defRPr/>
            </a:pPr>
            <a:r>
              <a:rPr lang="tr-TR" sz="2800" dirty="0">
                <a:solidFill>
                  <a:prstClr val="white"/>
                </a:solidFill>
              </a:rPr>
              <a:t>Düşündürebilecek İpuçları</a:t>
            </a:r>
          </a:p>
        </p:txBody>
      </p:sp>
      <p:sp>
        <p:nvSpPr>
          <p:cNvPr id="4" name="Rounded Rectangle 3"/>
          <p:cNvSpPr/>
          <p:nvPr/>
        </p:nvSpPr>
        <p:spPr>
          <a:xfrm>
            <a:off x="827584" y="2857496"/>
            <a:ext cx="7704856" cy="335758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 belirtilerden hiç biri çocuk istismarının kesin ve net göstergesi değildir. </a:t>
            </a:r>
          </a:p>
          <a:p>
            <a:pPr algn="ctr" fontAlgn="auto">
              <a:spcBef>
                <a:spcPts val="0"/>
              </a:spcBef>
              <a:spcAft>
                <a:spcPts val="0"/>
              </a:spcAft>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Çocuklar farklı sebeplerle de böyle davranabilir, patolojik davranış değişikleri gösterebilir. </a:t>
            </a:r>
          </a:p>
          <a:p>
            <a:pPr algn="ctr" fontAlgn="auto">
              <a:spcBef>
                <a:spcPts val="0"/>
              </a:spcBef>
              <a:spcAft>
                <a:spcPts val="0"/>
              </a:spcAft>
              <a:defRPr/>
            </a:pP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fontAlgn="auto">
              <a:spcBef>
                <a:spcPts val="0"/>
              </a:spcBef>
              <a:spcAft>
                <a:spcPts val="0"/>
              </a:spcAft>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Ancak, bu belirtilerin fark edilmesi halinde istismar olasılığını da düşünmek gerekir. </a:t>
            </a:r>
          </a:p>
        </p:txBody>
      </p:sp>
    </p:spTree>
    <p:extLst>
      <p:ext uri="{BB962C8B-B14F-4D97-AF65-F5344CB8AC3E}">
        <p14:creationId xmlns:p14="http://schemas.microsoft.com/office/powerpoint/2010/main" val="181258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2238375"/>
          </a:xfrm>
          <a:prstGeom prst="downArrowCallout">
            <a:avLst>
              <a:gd name="adj1" fmla="val 111035"/>
              <a:gd name="adj2" fmla="val 83809"/>
              <a:gd name="adj3" fmla="val 22625"/>
              <a:gd name="adj4" fmla="val 70202"/>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Cinsel istismar konusunda hikaye uyduran çocuk sayısı çok azdır.</a:t>
            </a:r>
          </a:p>
        </p:txBody>
      </p:sp>
      <p:sp>
        <p:nvSpPr>
          <p:cNvPr id="4" name="Rounded Rectangle 3"/>
          <p:cNvSpPr/>
          <p:nvPr/>
        </p:nvSpPr>
        <p:spPr>
          <a:xfrm>
            <a:off x="827088" y="2857500"/>
            <a:ext cx="7705725" cy="33575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dirty="0"/>
              <a:t>Eğer bir çocuk cinsel olarak istismar edildiğine ilişkin bilgi veriyorsa temel yaklaşım çocuğa inanmak olmalıdır.  </a:t>
            </a:r>
            <a:endParaRPr lang="tr-TR" sz="2800" dirty="0">
              <a:solidFill>
                <a:prstClr val="white"/>
              </a:solidFill>
            </a:endParaRPr>
          </a:p>
        </p:txBody>
      </p:sp>
    </p:spTree>
    <p:extLst>
      <p:ext uri="{BB962C8B-B14F-4D97-AF65-F5344CB8AC3E}">
        <p14:creationId xmlns:p14="http://schemas.microsoft.com/office/powerpoint/2010/main" val="275715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000" b="1" smtClean="0">
                <a:solidFill>
                  <a:srgbClr val="C00000"/>
                </a:solidFill>
              </a:rPr>
              <a:t>Çocuğun istismar edildiğini fark ettiniz, ya da öğrendiniz...</a:t>
            </a:r>
          </a:p>
        </p:txBody>
      </p:sp>
      <p:graphicFrame>
        <p:nvGraphicFramePr>
          <p:cNvPr id="4" name="3 Diyagram"/>
          <p:cNvGraphicFramePr/>
          <p:nvPr/>
        </p:nvGraphicFramePr>
        <p:xfrm>
          <a:off x="1115616" y="1857896"/>
          <a:ext cx="7200800"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1452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000" b="1" smtClean="0">
                <a:solidFill>
                  <a:srgbClr val="C00000"/>
                </a:solidFill>
              </a:rPr>
              <a:t>Çocuğun istismar edildiğini fark ettiniz, ya da öğrendiniz...</a:t>
            </a:r>
          </a:p>
        </p:txBody>
      </p:sp>
      <p:graphicFrame>
        <p:nvGraphicFramePr>
          <p:cNvPr id="4" name="3 Diyagram"/>
          <p:cNvGraphicFramePr/>
          <p:nvPr/>
        </p:nvGraphicFramePr>
        <p:xfrm>
          <a:off x="1115616" y="1857896"/>
          <a:ext cx="2808312" cy="2003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2" name="4 Dikdörtgen"/>
          <p:cNvSpPr>
            <a:spLocks noChangeArrowheads="1"/>
          </p:cNvSpPr>
          <p:nvPr/>
        </p:nvSpPr>
        <p:spPr bwMode="auto">
          <a:xfrm>
            <a:off x="777875" y="3860800"/>
            <a:ext cx="7416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1pPr>
            <a:lvl2pPr marL="901700" indent="-4318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2pPr>
            <a:lvl3pPr marL="11430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3pPr>
            <a:lvl4pPr marL="16002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4pPr>
            <a:lvl5pPr marL="20574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9pPr>
          </a:lstStyle>
          <a:p>
            <a:pPr lvl="1" eaLnBrk="1" hangingPunct="1">
              <a:spcBef>
                <a:spcPts val="500"/>
              </a:spcBef>
              <a:buClr>
                <a:srgbClr val="CC0000"/>
              </a:buClr>
              <a:buSzPct val="65000"/>
              <a:buFont typeface="Wingdings" panose="05000000000000000000" pitchFamily="2" charset="2"/>
              <a:buChar char=""/>
            </a:pPr>
            <a:r>
              <a:rPr lang="tr-TR" altLang="tr-TR" sz="2800">
                <a:latin typeface="Calibri" panose="020F0502020204030204" pitchFamily="34" charset="0"/>
              </a:rPr>
              <a:t>Mümkünse istismar eden kişiyi çocuktan uzaklaştırın</a:t>
            </a:r>
          </a:p>
          <a:p>
            <a:pPr lvl="1" eaLnBrk="1" hangingPunct="1">
              <a:spcBef>
                <a:spcPts val="500"/>
              </a:spcBef>
              <a:buClr>
                <a:srgbClr val="CC0000"/>
              </a:buClr>
              <a:buSzPct val="65000"/>
              <a:buFont typeface="Wingdings" panose="05000000000000000000" pitchFamily="2" charset="2"/>
              <a:buChar char=""/>
            </a:pPr>
            <a:r>
              <a:rPr lang="tr-TR" altLang="tr-TR" sz="2800">
                <a:latin typeface="Calibri" panose="020F0502020204030204" pitchFamily="34" charset="0"/>
              </a:rPr>
              <a:t>Eğer istismarcıyı uzaklaştıramıyorsanız çocuğu istismar ortamından uzaklaştırın (ör: başka bir akrabanın yanına götürün/ gönderilmesini sağlayın)</a:t>
            </a:r>
            <a:r>
              <a:rPr lang="ar-SA" altLang="tr-TR" sz="2800">
                <a:latin typeface="Calibri" panose="020F0502020204030204" pitchFamily="34" charset="0"/>
              </a:rPr>
              <a:t>‏</a:t>
            </a:r>
            <a:endParaRPr lang="tr-TR" altLang="tr-TR" sz="2800">
              <a:latin typeface="Calibri" panose="020F0502020204030204" pitchFamily="34" charset="0"/>
            </a:endParaRPr>
          </a:p>
        </p:txBody>
      </p:sp>
    </p:spTree>
    <p:extLst>
      <p:ext uri="{BB962C8B-B14F-4D97-AF65-F5344CB8AC3E}">
        <p14:creationId xmlns:p14="http://schemas.microsoft.com/office/powerpoint/2010/main" val="2454742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000" b="1" smtClean="0">
                <a:solidFill>
                  <a:srgbClr val="C00000"/>
                </a:solidFill>
              </a:rPr>
              <a:t>Çocuğun istismar edildiğini fark ettiniz, ya da öğrendiniz...</a:t>
            </a:r>
          </a:p>
        </p:txBody>
      </p:sp>
      <p:graphicFrame>
        <p:nvGraphicFramePr>
          <p:cNvPr id="4" name="3 Diyagram"/>
          <p:cNvGraphicFramePr/>
          <p:nvPr/>
        </p:nvGraphicFramePr>
        <p:xfrm>
          <a:off x="467544" y="1844824"/>
          <a:ext cx="2952328" cy="2003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4 Dikdörtgen"/>
          <p:cNvSpPr>
            <a:spLocks noChangeArrowheads="1"/>
          </p:cNvSpPr>
          <p:nvPr/>
        </p:nvSpPr>
        <p:spPr bwMode="auto">
          <a:xfrm>
            <a:off x="1042988" y="4005263"/>
            <a:ext cx="7921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1pPr>
            <a:lvl2pPr marL="901700" indent="-4318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2pPr>
            <a:lvl3pPr marL="11430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3pPr>
            <a:lvl4pPr marL="16002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4pPr>
            <a:lvl5pPr marL="2057400" indent="-228600" eaLnBrk="0" hangingPunct="0">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3550" algn="l"/>
                <a:tab pos="577850" algn="l"/>
                <a:tab pos="1035050" algn="l"/>
                <a:tab pos="1492250" algn="l"/>
                <a:tab pos="1949450" algn="l"/>
                <a:tab pos="2406650" algn="l"/>
                <a:tab pos="2863850" algn="l"/>
                <a:tab pos="3321050" algn="l"/>
                <a:tab pos="3778250" algn="l"/>
                <a:tab pos="4235450" algn="l"/>
                <a:tab pos="4692650" algn="l"/>
                <a:tab pos="5149850" algn="l"/>
                <a:tab pos="5607050" algn="l"/>
                <a:tab pos="6064250" algn="l"/>
                <a:tab pos="6519863" algn="l"/>
                <a:tab pos="6978650" algn="l"/>
                <a:tab pos="7434263" algn="l"/>
                <a:tab pos="7893050" algn="l"/>
                <a:tab pos="8348663" algn="l"/>
                <a:tab pos="8807450" algn="l"/>
                <a:tab pos="9264650" algn="l"/>
              </a:tabLst>
              <a:defRPr>
                <a:solidFill>
                  <a:schemeClr val="tx1"/>
                </a:solidFill>
                <a:latin typeface="Arial" panose="020B0604020202020204" pitchFamily="34" charset="0"/>
              </a:defRPr>
            </a:lvl9pPr>
          </a:lstStyle>
          <a:p>
            <a:pPr lvl="1" eaLnBrk="1" hangingPunct="1">
              <a:lnSpc>
                <a:spcPct val="150000"/>
              </a:lnSpc>
              <a:spcBef>
                <a:spcPts val="500"/>
              </a:spcBef>
              <a:buClr>
                <a:srgbClr val="CC0000"/>
              </a:buClr>
              <a:buSzPct val="65000"/>
              <a:buFont typeface="Wingdings" panose="05000000000000000000" pitchFamily="2" charset="2"/>
              <a:buChar char=""/>
            </a:pPr>
            <a:r>
              <a:rPr lang="tr-TR" altLang="tr-TR" sz="2800">
                <a:latin typeface="Calibri" panose="020F0502020204030204" pitchFamily="34" charset="0"/>
              </a:rPr>
              <a:t>Çocuğun yanında olun</a:t>
            </a:r>
          </a:p>
          <a:p>
            <a:pPr lvl="1" eaLnBrk="1" hangingPunct="1">
              <a:lnSpc>
                <a:spcPct val="150000"/>
              </a:lnSpc>
              <a:spcBef>
                <a:spcPts val="500"/>
              </a:spcBef>
              <a:buClr>
                <a:srgbClr val="CC0000"/>
              </a:buClr>
              <a:buSzPct val="65000"/>
              <a:buFont typeface="Wingdings" panose="05000000000000000000" pitchFamily="2" charset="2"/>
              <a:buChar char=""/>
            </a:pPr>
            <a:r>
              <a:rPr lang="tr-TR" altLang="tr-TR" sz="2800">
                <a:latin typeface="Calibri" panose="020F0502020204030204" pitchFamily="34" charset="0"/>
              </a:rPr>
              <a:t>Çocuğa destek olun</a:t>
            </a:r>
          </a:p>
          <a:p>
            <a:pPr lvl="1" eaLnBrk="1" hangingPunct="1">
              <a:lnSpc>
                <a:spcPct val="150000"/>
              </a:lnSpc>
              <a:spcBef>
                <a:spcPts val="500"/>
              </a:spcBef>
              <a:buClr>
                <a:srgbClr val="CC0000"/>
              </a:buClr>
              <a:buSzPct val="65000"/>
              <a:buFont typeface="Wingdings" panose="05000000000000000000" pitchFamily="2" charset="2"/>
              <a:buChar char=""/>
            </a:pPr>
            <a:r>
              <a:rPr lang="tr-TR" altLang="tr-TR" sz="2800">
                <a:latin typeface="Calibri" panose="020F0502020204030204" pitchFamily="34" charset="0"/>
              </a:rPr>
              <a:t>Çocuğun tedavisi ve izlemi için yardım sağlayın</a:t>
            </a:r>
          </a:p>
        </p:txBody>
      </p:sp>
    </p:spTree>
    <p:extLst>
      <p:ext uri="{BB962C8B-B14F-4D97-AF65-F5344CB8AC3E}">
        <p14:creationId xmlns:p14="http://schemas.microsoft.com/office/powerpoint/2010/main" val="41155320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66738" y="1752600"/>
            <a:ext cx="8001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2" tIns="45717" rIns="91432" bIns="45717"/>
          <a:lstStyle>
            <a:lvl1pPr marL="307975" indent="-307975" eaLnBrk="0" hangingPunct="0">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1pPr>
            <a:lvl2pPr marL="819150" indent="-392113" eaLnBrk="0" hangingPunct="0">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2pPr>
            <a:lvl3pPr marL="1143000" indent="-228600" eaLnBrk="0" hangingPunct="0">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3pPr>
            <a:lvl4pPr marL="1600200" indent="-228600" eaLnBrk="0" hangingPunct="0">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4pPr>
            <a:lvl5pPr marL="2057400" indent="-228600" eaLnBrk="0" hangingPunct="0">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19150" algn="l"/>
                <a:tab pos="1233488" algn="l"/>
                <a:tab pos="1647825" algn="l"/>
                <a:tab pos="2063750" algn="l"/>
                <a:tab pos="2478088" algn="l"/>
                <a:tab pos="2892425" algn="l"/>
                <a:tab pos="3306763" algn="l"/>
                <a:tab pos="3722688" algn="l"/>
                <a:tab pos="4137025" algn="l"/>
                <a:tab pos="4551363" algn="l"/>
                <a:tab pos="4965700" algn="l"/>
                <a:tab pos="5381625" algn="l"/>
                <a:tab pos="5795963" algn="l"/>
                <a:tab pos="6210300" algn="l"/>
                <a:tab pos="6626225" algn="l"/>
                <a:tab pos="7040563" algn="l"/>
                <a:tab pos="7454900" algn="l"/>
                <a:tab pos="7869238" algn="l"/>
                <a:tab pos="8285163" algn="l"/>
                <a:tab pos="8699500" algn="l"/>
                <a:tab pos="9113838" algn="l"/>
              </a:tabLst>
              <a:defRPr>
                <a:solidFill>
                  <a:schemeClr val="tx1"/>
                </a:solidFill>
                <a:latin typeface="Arial" panose="020B0604020202020204" pitchFamily="34" charset="0"/>
              </a:defRPr>
            </a:lvl9pPr>
          </a:lstStyle>
          <a:p>
            <a:pPr lvl="1" eaLnBrk="1" hangingPunct="1">
              <a:spcBef>
                <a:spcPts val="650"/>
              </a:spcBef>
              <a:buClr>
                <a:srgbClr val="CC0000"/>
              </a:buClr>
              <a:buSzPct val="65000"/>
              <a:buFont typeface="Wingdings" panose="05000000000000000000" pitchFamily="2" charset="2"/>
              <a:buChar char=""/>
            </a:pPr>
            <a:r>
              <a:rPr lang="tr-TR" altLang="tr-TR" sz="2600">
                <a:solidFill>
                  <a:srgbClr val="000000"/>
                </a:solidFill>
                <a:latin typeface="Verdana" panose="020B0604030504040204" pitchFamily="34" charset="0"/>
                <a:ea typeface="MS Gothic" panose="020B0609070205080204" pitchFamily="49" charset="-128"/>
              </a:rPr>
              <a:t>İstismar devam edebilir</a:t>
            </a:r>
          </a:p>
          <a:p>
            <a:pPr lvl="1" eaLnBrk="1" hangingPunct="1">
              <a:spcBef>
                <a:spcPts val="650"/>
              </a:spcBef>
              <a:buClr>
                <a:srgbClr val="CC0000"/>
              </a:buClr>
              <a:buSzPct val="65000"/>
              <a:buFont typeface="Wingdings" panose="05000000000000000000" pitchFamily="2" charset="2"/>
              <a:buChar char=""/>
            </a:pPr>
            <a:r>
              <a:rPr lang="tr-TR" altLang="tr-TR" sz="2600">
                <a:solidFill>
                  <a:srgbClr val="000000"/>
                </a:solidFill>
                <a:latin typeface="Verdana" panose="020B0604030504040204" pitchFamily="34" charset="0"/>
                <a:ea typeface="MS Gothic" panose="020B0609070205080204" pitchFamily="49" charset="-128"/>
              </a:rPr>
              <a:t>Çocuğun size güveni sarsılır</a:t>
            </a:r>
          </a:p>
          <a:p>
            <a:pPr lvl="1" eaLnBrk="1" hangingPunct="1">
              <a:spcBef>
                <a:spcPts val="650"/>
              </a:spcBef>
              <a:buClr>
                <a:srgbClr val="CC0000"/>
              </a:buClr>
              <a:buSzPct val="65000"/>
              <a:buFont typeface="Wingdings" panose="05000000000000000000" pitchFamily="2" charset="2"/>
              <a:buChar char=""/>
            </a:pPr>
            <a:r>
              <a:rPr lang="tr-TR" altLang="tr-TR" sz="2600">
                <a:solidFill>
                  <a:srgbClr val="000000"/>
                </a:solidFill>
                <a:latin typeface="Verdana" panose="020B0604030504040204" pitchFamily="34" charset="0"/>
                <a:ea typeface="MS Gothic" panose="020B0609070205080204" pitchFamily="49" charset="-128"/>
              </a:rPr>
              <a:t>Kendine inanılmadığını düşünür</a:t>
            </a:r>
          </a:p>
          <a:p>
            <a:pPr lvl="1" eaLnBrk="1" hangingPunct="1">
              <a:spcBef>
                <a:spcPts val="650"/>
              </a:spcBef>
              <a:buClr>
                <a:srgbClr val="CC0000"/>
              </a:buClr>
              <a:buSzPct val="65000"/>
              <a:buFont typeface="Wingdings" panose="05000000000000000000" pitchFamily="2" charset="2"/>
              <a:buChar char=""/>
            </a:pPr>
            <a:r>
              <a:rPr lang="tr-TR" altLang="tr-TR" sz="2600">
                <a:solidFill>
                  <a:srgbClr val="000000"/>
                </a:solidFill>
                <a:latin typeface="Verdana" panose="020B0604030504040204" pitchFamily="34" charset="0"/>
                <a:ea typeface="MS Gothic" panose="020B0609070205080204" pitchFamily="49" charset="-128"/>
              </a:rPr>
              <a:t>İstismarın kendi suçu olduğunu düşünür</a:t>
            </a:r>
          </a:p>
          <a:p>
            <a:pPr lvl="1" eaLnBrk="1" hangingPunct="1">
              <a:spcBef>
                <a:spcPts val="650"/>
              </a:spcBef>
              <a:buClr>
                <a:srgbClr val="CC0000"/>
              </a:buClr>
              <a:buSzPct val="65000"/>
              <a:buFont typeface="Wingdings" panose="05000000000000000000" pitchFamily="2" charset="2"/>
              <a:buChar char=""/>
            </a:pPr>
            <a:r>
              <a:rPr lang="tr-TR" altLang="tr-TR" sz="2600">
                <a:solidFill>
                  <a:srgbClr val="000000"/>
                </a:solidFill>
                <a:latin typeface="Verdana" panose="020B0604030504040204" pitchFamily="34" charset="0"/>
                <a:ea typeface="MS Gothic" panose="020B0609070205080204" pitchFamily="49" charset="-128"/>
              </a:rPr>
              <a:t>Kendini değersiz hisseder</a:t>
            </a:r>
          </a:p>
          <a:p>
            <a:pPr eaLnBrk="1" hangingPunct="1">
              <a:spcBef>
                <a:spcPts val="650"/>
              </a:spcBef>
            </a:pPr>
            <a:endParaRPr lang="tr-TR" altLang="tr-TR" sz="2600">
              <a:solidFill>
                <a:srgbClr val="000000"/>
              </a:solidFill>
              <a:latin typeface="Verdana" panose="020B0604030504040204" pitchFamily="34" charset="0"/>
              <a:ea typeface="MS Gothic" panose="020B0609070205080204" pitchFamily="49" charset="-128"/>
            </a:endParaRPr>
          </a:p>
        </p:txBody>
      </p:sp>
      <p:sp>
        <p:nvSpPr>
          <p:cNvPr id="41987" name="Text Box 2"/>
          <p:cNvSpPr txBox="1">
            <a:spLocks noChangeArrowheads="1"/>
          </p:cNvSpPr>
          <p:nvPr/>
        </p:nvSpPr>
        <p:spPr bwMode="auto">
          <a:xfrm>
            <a:off x="971550" y="333375"/>
            <a:ext cx="7532688" cy="1006475"/>
          </a:xfrm>
          <a:prstGeom prst="rect">
            <a:avLst/>
          </a:prstGeom>
          <a:noFill/>
          <a:ln w="9525">
            <a:noFill/>
            <a:round/>
            <a:headEnd/>
            <a:tailEnd/>
          </a:ln>
        </p:spPr>
        <p:txBody>
          <a:bodyPr lIns="89992" tIns="46796" rIns="89992" bIns="46796" anchor="b"/>
          <a:lstStyle/>
          <a:p>
            <a:pPr fontAlgn="auto">
              <a:spcBef>
                <a:spcPts val="0"/>
              </a:spcBef>
              <a:spcAft>
                <a:spcPts val="0"/>
              </a:spcAft>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defRPr/>
            </a:pPr>
            <a:r>
              <a:rPr lang="tr-TR" sz="3000" b="1" dirty="0">
                <a:solidFill>
                  <a:srgbClr val="C00000"/>
                </a:solidFill>
                <a:effectLst>
                  <a:outerShdw blurRad="38100" dist="38100" dir="2700000" algn="tl">
                    <a:srgbClr val="000000">
                      <a:alpha val="43137"/>
                    </a:srgbClr>
                  </a:outerShdw>
                </a:effectLst>
                <a:latin typeface="Verdana" pitchFamily="34" charset="0"/>
                <a:ea typeface="MS Gothic" pitchFamily="49" charset="-128"/>
              </a:rPr>
              <a:t>Çocuğa yardım etmezseniz...</a:t>
            </a:r>
          </a:p>
        </p:txBody>
      </p:sp>
      <p:sp>
        <p:nvSpPr>
          <p:cNvPr id="19460" name="AutoShape 3"/>
          <p:cNvSpPr>
            <a:spLocks noChangeArrowheads="1"/>
          </p:cNvSpPr>
          <p:nvPr/>
        </p:nvSpPr>
        <p:spPr bwMode="auto">
          <a:xfrm>
            <a:off x="2714625" y="4357688"/>
            <a:ext cx="3168650" cy="647700"/>
          </a:xfrm>
          <a:prstGeom prst="downArrow">
            <a:avLst>
              <a:gd name="adj1" fmla="val 50000"/>
              <a:gd name="adj2" fmla="val 25000"/>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2" tIns="45717" rIns="91432" bIns="45717"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19461" name="Text Box 4"/>
          <p:cNvSpPr txBox="1">
            <a:spLocks noChangeArrowheads="1"/>
          </p:cNvSpPr>
          <p:nvPr/>
        </p:nvSpPr>
        <p:spPr bwMode="auto">
          <a:xfrm>
            <a:off x="1235075" y="5214938"/>
            <a:ext cx="63023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92" tIns="46796" rIns="89992" bIns="46796">
            <a:spAutoFit/>
          </a:bodyPr>
          <a:lstStyle>
            <a:lvl1pPr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1pPr>
            <a:lvl2pPr marL="742950" indent="-28575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2pPr>
            <a:lvl3pPr marL="11430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3pPr>
            <a:lvl4pPr marL="16002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4pPr>
            <a:lvl5pPr marL="20574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9pPr>
          </a:lstStyle>
          <a:p>
            <a:pPr algn="ctr" eaLnBrk="1" hangingPunct="1"/>
            <a:r>
              <a:rPr lang="tr-TR" altLang="tr-TR" sz="2800">
                <a:solidFill>
                  <a:srgbClr val="CC0000"/>
                </a:solidFill>
                <a:latin typeface="Verdana" panose="020B0604030504040204" pitchFamily="34" charset="0"/>
                <a:ea typeface="MS Gothic" panose="020B0609070205080204" pitchFamily="49" charset="-128"/>
              </a:rPr>
              <a:t>İkinci kez istismar </a:t>
            </a:r>
          </a:p>
          <a:p>
            <a:pPr algn="ctr" eaLnBrk="1" hangingPunct="1"/>
            <a:r>
              <a:rPr lang="tr-TR" altLang="tr-TR" sz="2800">
                <a:solidFill>
                  <a:srgbClr val="CC0000"/>
                </a:solidFill>
                <a:latin typeface="Verdana" panose="020B0604030504040204" pitchFamily="34" charset="0"/>
                <a:ea typeface="MS Gothic" panose="020B0609070205080204" pitchFamily="49" charset="-128"/>
              </a:rPr>
              <a:t>Belki ilkinden de daha ağır olabilir</a:t>
            </a:r>
          </a:p>
        </p:txBody>
      </p:sp>
    </p:spTree>
    <p:extLst>
      <p:ext uri="{BB962C8B-B14F-4D97-AF65-F5344CB8AC3E}">
        <p14:creationId xmlns:p14="http://schemas.microsoft.com/office/powerpoint/2010/main" val="3124519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900113" y="620713"/>
            <a:ext cx="7531100" cy="1009650"/>
          </a:xfrm>
        </p:spPr>
        <p:txBody>
          <a:bodyPr/>
          <a:lstStyle/>
          <a:p>
            <a:pPr eaLnBrk="1" hangingPunct="1">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000" b="1" smtClean="0">
                <a:solidFill>
                  <a:srgbClr val="C00000"/>
                </a:solidFill>
              </a:rPr>
              <a:t>Çocuğun istismar edildiğini fark ettiniz, ya da öğrendiniz...</a:t>
            </a:r>
          </a:p>
        </p:txBody>
      </p:sp>
      <p:graphicFrame>
        <p:nvGraphicFramePr>
          <p:cNvPr id="4" name="3 Diyagram"/>
          <p:cNvGraphicFramePr/>
          <p:nvPr/>
        </p:nvGraphicFramePr>
        <p:xfrm>
          <a:off x="3491880" y="3356992"/>
          <a:ext cx="2664296" cy="178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5795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116013" y="215900"/>
            <a:ext cx="7459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2" tIns="46796" rIns="89992" bIns="46796" anchor="b"/>
          <a:lstStyle>
            <a:lvl1pPr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1pPr>
            <a:lvl2pPr marL="742950" indent="-28575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2pPr>
            <a:lvl3pPr marL="11430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3pPr>
            <a:lvl4pPr marL="16002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4pPr>
            <a:lvl5pPr marL="20574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9pPr>
          </a:lstStyle>
          <a:p>
            <a:pPr eaLnBrk="1" hangingPunct="1"/>
            <a:r>
              <a:rPr lang="tr-TR" altLang="tr-TR" sz="3400" b="1">
                <a:solidFill>
                  <a:srgbClr val="C00000"/>
                </a:solidFill>
                <a:latin typeface="Verdana" panose="020B0604030504040204" pitchFamily="34" charset="0"/>
                <a:ea typeface="MS Gothic" panose="020B0609070205080204" pitchFamily="49" charset="-128"/>
              </a:rPr>
              <a:t>Bildirimde bulunmaz iseniz...</a:t>
            </a:r>
          </a:p>
        </p:txBody>
      </p:sp>
      <p:sp>
        <p:nvSpPr>
          <p:cNvPr id="6" name="Rounded Rectangle 1"/>
          <p:cNvSpPr/>
          <p:nvPr/>
        </p:nvSpPr>
        <p:spPr bwMode="auto">
          <a:xfrm>
            <a:off x="295275" y="1165225"/>
            <a:ext cx="8453438" cy="213201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82954" tIns="41477" rIns="82954" bIns="41477"/>
          <a:lstStyle/>
          <a:p>
            <a:pPr marL="800100" lvl="1" indent="-342900" fontAlgn="auto">
              <a:lnSpc>
                <a:spcPct val="90000"/>
              </a:lnSpc>
              <a:spcBef>
                <a:spcPts val="544"/>
              </a:spcBef>
              <a:spcAft>
                <a:spcPts val="0"/>
              </a:spcAft>
              <a:buClr>
                <a:schemeClr val="bg1"/>
              </a:buClr>
              <a:buSzPct val="65000"/>
              <a:buFont typeface="Wingdings" pitchFamily="2" charset="2"/>
              <a:buChar char="q"/>
              <a:defRPr/>
            </a:pPr>
            <a:r>
              <a:rPr lang="tr-TR" sz="2200" dirty="0">
                <a:solidFill>
                  <a:schemeClr val="bg1"/>
                </a:solidFill>
                <a:latin typeface="Verdana" pitchFamily="34" charset="0"/>
              </a:rPr>
              <a:t>Çocuğun istismarı, </a:t>
            </a:r>
            <a:r>
              <a:rPr lang="tr-TR" sz="2200" u="sng" dirty="0">
                <a:solidFill>
                  <a:schemeClr val="bg1"/>
                </a:solidFill>
                <a:latin typeface="Verdana" pitchFamily="34" charset="0"/>
              </a:rPr>
              <a:t>şiddeti de artarak</a:t>
            </a:r>
            <a:r>
              <a:rPr lang="tr-TR" sz="2200" dirty="0">
                <a:solidFill>
                  <a:schemeClr val="bg1"/>
                </a:solidFill>
                <a:latin typeface="Verdana" pitchFamily="34" charset="0"/>
              </a:rPr>
              <a:t> devam eder</a:t>
            </a:r>
          </a:p>
          <a:p>
            <a:pPr marL="800100" lvl="1" indent="-342900" fontAlgn="auto">
              <a:lnSpc>
                <a:spcPct val="90000"/>
              </a:lnSpc>
              <a:spcBef>
                <a:spcPts val="544"/>
              </a:spcBef>
              <a:spcAft>
                <a:spcPts val="0"/>
              </a:spcAft>
              <a:buClr>
                <a:schemeClr val="bg1"/>
              </a:buClr>
              <a:buSzPct val="65000"/>
              <a:buFont typeface="Wingdings" pitchFamily="2" charset="2"/>
              <a:buChar char="q"/>
              <a:defRPr/>
            </a:pPr>
            <a:r>
              <a:rPr lang="tr-TR" sz="2200" dirty="0">
                <a:solidFill>
                  <a:schemeClr val="bg1"/>
                </a:solidFill>
                <a:latin typeface="Verdana" pitchFamily="34" charset="0"/>
              </a:rPr>
              <a:t>İstismarcı cezasız kalır ve yaptığının onaylandığını, hakkı olduğunu düşünmeye başlar</a:t>
            </a:r>
          </a:p>
          <a:p>
            <a:pPr marL="800100" lvl="1" indent="-342900" fontAlgn="auto">
              <a:lnSpc>
                <a:spcPct val="90000"/>
              </a:lnSpc>
              <a:spcBef>
                <a:spcPts val="544"/>
              </a:spcBef>
              <a:spcAft>
                <a:spcPts val="0"/>
              </a:spcAft>
              <a:buClr>
                <a:schemeClr val="bg1"/>
              </a:buClr>
              <a:buSzPct val="65000"/>
              <a:buFont typeface="Wingdings" pitchFamily="2" charset="2"/>
              <a:buChar char="q"/>
              <a:defRPr/>
            </a:pPr>
            <a:r>
              <a:rPr lang="tr-TR" sz="2200" dirty="0">
                <a:solidFill>
                  <a:schemeClr val="bg1"/>
                </a:solidFill>
                <a:latin typeface="Verdana" pitchFamily="34" charset="0"/>
              </a:rPr>
              <a:t>Başkalarını da istismar etmeye başlayabilir (fiziksel, duygusal,cinsel)</a:t>
            </a:r>
            <a:r>
              <a:rPr lang="ar-SA" sz="2200" dirty="0">
                <a:solidFill>
                  <a:schemeClr val="bg1"/>
                </a:solidFill>
                <a:latin typeface="Verdana" pitchFamily="34" charset="0"/>
              </a:rPr>
              <a:t>‏</a:t>
            </a:r>
            <a:endParaRPr lang="tr-TR" sz="2200" dirty="0">
              <a:solidFill>
                <a:schemeClr val="bg1"/>
              </a:solidFill>
              <a:latin typeface="Verdana" pitchFamily="34" charset="0"/>
            </a:endParaRPr>
          </a:p>
        </p:txBody>
      </p:sp>
      <p:sp>
        <p:nvSpPr>
          <p:cNvPr id="2" name="Rounded Rectangle 1"/>
          <p:cNvSpPr/>
          <p:nvPr/>
        </p:nvSpPr>
        <p:spPr>
          <a:xfrm>
            <a:off x="295275" y="3573463"/>
            <a:ext cx="8453438" cy="295116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lvl="1">
              <a:lnSpc>
                <a:spcPct val="80000"/>
              </a:lnSpc>
              <a:spcBef>
                <a:spcPts val="500"/>
              </a:spcBef>
              <a:buClr>
                <a:srgbClr val="CC0000"/>
              </a:buClr>
              <a:buSzPct val="65000"/>
              <a:defRPr/>
            </a:pPr>
            <a:r>
              <a:rPr lang="tr-TR" sz="2200" dirty="0">
                <a:solidFill>
                  <a:srgbClr val="000000"/>
                </a:solidFill>
                <a:latin typeface="Verdana" pitchFamily="34" charset="0"/>
                <a:ea typeface="MS Gothic" pitchFamily="49" charset="-128"/>
              </a:rPr>
              <a:t>Çocuğun; </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Öz saygısı ve kendine güveni kaybolur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Hayata güveni ve saygısı azalır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Yaşamın doğruları ile ilgili yanlış  inançlar edinir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Gelecek beklentisi ve ümidi söner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Kendisi istismarcı bir erişkin olabilir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Çocuk istismarının tüm izlerini erişkin yaşlarına taşır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Ölebilir…</a:t>
            </a:r>
          </a:p>
        </p:txBody>
      </p:sp>
    </p:spTree>
    <p:extLst>
      <p:ext uri="{BB962C8B-B14F-4D97-AF65-F5344CB8AC3E}">
        <p14:creationId xmlns:p14="http://schemas.microsoft.com/office/powerpoint/2010/main" val="4235283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51520" y="66932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87450" y="1700213"/>
            <a:ext cx="6985000" cy="2160587"/>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3600" dirty="0"/>
              <a:t>Çocukluk Çağındaki İstismarın  Uzun Dönem Etkileri</a:t>
            </a:r>
          </a:p>
        </p:txBody>
      </p:sp>
    </p:spTree>
    <p:extLst>
      <p:ext uri="{BB962C8B-B14F-4D97-AF65-F5344CB8AC3E}">
        <p14:creationId xmlns:p14="http://schemas.microsoft.com/office/powerpoint/2010/main" val="2152457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err="1"/>
              <a:t>Erken</a:t>
            </a:r>
            <a:r>
              <a:rPr lang="en-US" sz="2800" dirty="0"/>
              <a:t> </a:t>
            </a:r>
            <a:r>
              <a:rPr lang="en-US" sz="2800" dirty="0" err="1"/>
              <a:t>çocuk</a:t>
            </a:r>
            <a:r>
              <a:rPr lang="en-US" sz="2800" dirty="0"/>
              <a:t> </a:t>
            </a:r>
            <a:r>
              <a:rPr lang="en-US" sz="2800" dirty="0" err="1"/>
              <a:t>dönemindeki</a:t>
            </a:r>
            <a:r>
              <a:rPr lang="en-US" sz="2800" dirty="0"/>
              <a:t> </a:t>
            </a:r>
            <a:r>
              <a:rPr lang="en-US" sz="2800" dirty="0" err="1"/>
              <a:t>stres</a:t>
            </a:r>
            <a:r>
              <a:rPr lang="en-US" sz="2800" dirty="0"/>
              <a:t> </a:t>
            </a:r>
            <a:r>
              <a:rPr lang="en-US" sz="2800" dirty="0" err="1"/>
              <a:t>ve</a:t>
            </a:r>
            <a:r>
              <a:rPr lang="en-US" sz="2800" dirty="0"/>
              <a:t> </a:t>
            </a:r>
            <a:r>
              <a:rPr lang="en-US" sz="2800" dirty="0" err="1"/>
              <a:t>istismarının</a:t>
            </a:r>
            <a:r>
              <a:rPr lang="en-US" sz="2800" dirty="0"/>
              <a:t> </a:t>
            </a:r>
            <a:r>
              <a:rPr lang="en-US" sz="2800" dirty="0" err="1"/>
              <a:t>nörobiyolojik</a:t>
            </a:r>
            <a:r>
              <a:rPr lang="en-US" sz="2800" dirty="0"/>
              <a:t> </a:t>
            </a:r>
            <a:r>
              <a:rPr lang="en-US" sz="2800" dirty="0" err="1"/>
              <a:t>sonuçları</a:t>
            </a:r>
            <a:endParaRPr lang="tr-TR" sz="2800" dirty="0"/>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800" dirty="0"/>
              <a:t>Beynin </a:t>
            </a:r>
            <a:r>
              <a:rPr lang="en-US" sz="2800" dirty="0" err="1"/>
              <a:t>gelişim</a:t>
            </a:r>
            <a:r>
              <a:rPr lang="tr-TR" sz="2800" dirty="0"/>
              <a:t> </a:t>
            </a:r>
            <a:r>
              <a:rPr lang="en-US" sz="2800" dirty="0" err="1"/>
              <a:t>süreçler</a:t>
            </a:r>
            <a:r>
              <a:rPr lang="tr-TR" sz="2800" dirty="0"/>
              <a:t>i önemli derecede </a:t>
            </a:r>
            <a:r>
              <a:rPr lang="en-US" sz="2800" dirty="0"/>
              <a:t> </a:t>
            </a:r>
            <a:r>
              <a:rPr lang="en-US" sz="2800" dirty="0" err="1"/>
              <a:t>etkilenir</a:t>
            </a:r>
            <a:r>
              <a:rPr lang="en-US" sz="2800" dirty="0"/>
              <a:t> </a:t>
            </a:r>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200" dirty="0" err="1"/>
              <a:t>Sinir</a:t>
            </a:r>
            <a:r>
              <a:rPr lang="en-US" sz="2200" dirty="0"/>
              <a:t> </a:t>
            </a:r>
            <a:r>
              <a:rPr lang="en-US" sz="2200" dirty="0" err="1"/>
              <a:t>hücrelerinin</a:t>
            </a:r>
            <a:r>
              <a:rPr lang="en-US" sz="2200" dirty="0"/>
              <a:t> </a:t>
            </a:r>
            <a:r>
              <a:rPr lang="en-US" sz="2200" dirty="0" err="1"/>
              <a:t>gelişimi</a:t>
            </a:r>
            <a:r>
              <a:rPr lang="tr-TR" sz="2200" dirty="0"/>
              <a:t> bozulur ve gecikir</a:t>
            </a:r>
            <a:endParaRPr lang="en-US" sz="2200" dirty="0"/>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200" dirty="0" err="1"/>
              <a:t>Sinir</a:t>
            </a:r>
            <a:r>
              <a:rPr lang="en-US" sz="2200" dirty="0"/>
              <a:t> </a:t>
            </a:r>
            <a:r>
              <a:rPr lang="en-US" sz="2200" dirty="0" err="1"/>
              <a:t>hücreleri</a:t>
            </a:r>
            <a:r>
              <a:rPr lang="en-US" sz="2200" dirty="0"/>
              <a:t> </a:t>
            </a:r>
            <a:r>
              <a:rPr lang="en-US" sz="2200" dirty="0" err="1"/>
              <a:t>arasındaki</a:t>
            </a:r>
            <a:r>
              <a:rPr lang="en-US" sz="2200" dirty="0"/>
              <a:t> </a:t>
            </a:r>
            <a:r>
              <a:rPr lang="en-US" sz="2200" dirty="0" err="1"/>
              <a:t>bağlantı</a:t>
            </a:r>
            <a:r>
              <a:rPr lang="en-US" sz="2200" dirty="0"/>
              <a:t> </a:t>
            </a:r>
            <a:r>
              <a:rPr lang="en-US" sz="2200" dirty="0" err="1"/>
              <a:t>düzeyi</a:t>
            </a:r>
            <a:r>
              <a:rPr lang="tr-TR" sz="2200" dirty="0"/>
              <a:t> azalır</a:t>
            </a:r>
            <a:endParaRPr lang="en-US" sz="2200" dirty="0"/>
          </a:p>
          <a:p>
            <a:pPr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endParaRPr lang="tr-TR" sz="2800" dirty="0"/>
          </a:p>
          <a:p>
            <a:pPr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800" dirty="0" err="1"/>
              <a:t>Yapısal</a:t>
            </a:r>
            <a:r>
              <a:rPr lang="en-US" sz="2800" dirty="0"/>
              <a:t> </a:t>
            </a:r>
            <a:r>
              <a:rPr lang="en-US" sz="2800" dirty="0" err="1"/>
              <a:t>ve</a:t>
            </a:r>
            <a:r>
              <a:rPr lang="en-US" sz="2800" dirty="0"/>
              <a:t> </a:t>
            </a:r>
            <a:r>
              <a:rPr lang="en-US" sz="2800" dirty="0" err="1"/>
              <a:t>fonksiyonel</a:t>
            </a:r>
            <a:r>
              <a:rPr lang="en-US" sz="2800" dirty="0"/>
              <a:t> </a:t>
            </a:r>
            <a:r>
              <a:rPr lang="en-US" sz="2800" dirty="0" err="1"/>
              <a:t>değişiklikler</a:t>
            </a:r>
            <a:endParaRPr lang="en-US" sz="2800" dirty="0"/>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200" dirty="0"/>
              <a:t>Beynin bazı dokuları bozulur </a:t>
            </a:r>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200" dirty="0"/>
              <a:t>Beyindeki bazı dokuların hacmi azalır</a:t>
            </a:r>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200" dirty="0"/>
              <a:t>Beynin elektriksel yapısı bozulur, </a:t>
            </a:r>
            <a:r>
              <a:rPr lang="en-US" sz="2200" dirty="0" err="1"/>
              <a:t>fonksiyonel</a:t>
            </a:r>
            <a:r>
              <a:rPr lang="en-US" sz="2200" dirty="0"/>
              <a:t> </a:t>
            </a:r>
            <a:r>
              <a:rPr lang="en-US" sz="2200" dirty="0" err="1"/>
              <a:t>aktivitesi</a:t>
            </a:r>
            <a:r>
              <a:rPr lang="en-US" sz="2200" dirty="0"/>
              <a:t> </a:t>
            </a:r>
            <a:r>
              <a:rPr lang="en-US" sz="2200" dirty="0" err="1"/>
              <a:t>azal</a:t>
            </a:r>
            <a:r>
              <a:rPr lang="tr-TR" sz="2200" dirty="0" err="1"/>
              <a:t>ır</a:t>
            </a:r>
            <a:endParaRPr lang="en-US" sz="2200" dirty="0"/>
          </a:p>
          <a:p>
            <a:pPr lvl="1" fontAlgn="auto">
              <a:spcBef>
                <a:spcPts val="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endParaRPr lang="tr-TR" sz="2000" dirty="0"/>
          </a:p>
        </p:txBody>
      </p:sp>
    </p:spTree>
    <p:extLst>
      <p:ext uri="{BB962C8B-B14F-4D97-AF65-F5344CB8AC3E}">
        <p14:creationId xmlns:p14="http://schemas.microsoft.com/office/powerpoint/2010/main" val="1604697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err="1"/>
              <a:t>Erken</a:t>
            </a:r>
            <a:r>
              <a:rPr lang="en-US" sz="2800" dirty="0"/>
              <a:t> </a:t>
            </a:r>
            <a:r>
              <a:rPr lang="en-US" sz="2800" dirty="0" err="1"/>
              <a:t>çocuk</a:t>
            </a:r>
            <a:r>
              <a:rPr lang="en-US" sz="2800" dirty="0"/>
              <a:t> </a:t>
            </a:r>
            <a:r>
              <a:rPr lang="en-US" sz="2800" dirty="0" err="1"/>
              <a:t>dönemindeki</a:t>
            </a:r>
            <a:r>
              <a:rPr lang="en-US" sz="2800" dirty="0"/>
              <a:t> </a:t>
            </a:r>
            <a:r>
              <a:rPr lang="en-US" sz="2800" dirty="0" err="1"/>
              <a:t>stres</a:t>
            </a:r>
            <a:r>
              <a:rPr lang="en-US" sz="2800" dirty="0"/>
              <a:t> </a:t>
            </a:r>
            <a:r>
              <a:rPr lang="en-US" sz="2800" dirty="0" err="1"/>
              <a:t>ve</a:t>
            </a:r>
            <a:r>
              <a:rPr lang="en-US" sz="2800" dirty="0"/>
              <a:t> </a:t>
            </a:r>
            <a:r>
              <a:rPr lang="en-US" sz="2800" dirty="0" err="1"/>
              <a:t>istismarının</a:t>
            </a:r>
            <a:r>
              <a:rPr lang="en-US" sz="2800" dirty="0"/>
              <a:t> </a:t>
            </a:r>
            <a:r>
              <a:rPr lang="en-US" sz="2800" dirty="0" err="1"/>
              <a:t>nörobiyolojik</a:t>
            </a:r>
            <a:r>
              <a:rPr lang="en-US" sz="2800" dirty="0"/>
              <a:t> </a:t>
            </a:r>
            <a:r>
              <a:rPr lang="en-US" sz="2800" dirty="0" err="1"/>
              <a:t>sonuçları</a:t>
            </a:r>
            <a:endParaRPr lang="tr-TR" sz="2800" dirty="0"/>
          </a:p>
        </p:txBody>
      </p:sp>
      <p:sp>
        <p:nvSpPr>
          <p:cNvPr id="4" name="Rounded Rectangle 3"/>
          <p:cNvSpPr/>
          <p:nvPr/>
        </p:nvSpPr>
        <p:spPr>
          <a:xfrm>
            <a:off x="395288" y="1557338"/>
            <a:ext cx="8424862"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600" dirty="0" err="1">
                <a:solidFill>
                  <a:schemeClr val="accent3">
                    <a:lumMod val="50000"/>
                  </a:schemeClr>
                </a:solidFill>
              </a:rPr>
              <a:t>Hafıza</a:t>
            </a:r>
            <a:r>
              <a:rPr lang="tr-TR" sz="2600" dirty="0">
                <a:solidFill>
                  <a:schemeClr val="accent3">
                    <a:lumMod val="50000"/>
                  </a:schemeClr>
                </a:solidFill>
              </a:rPr>
              <a:t> bozuklukları</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a:solidFill>
                  <a:schemeClr val="accent3">
                    <a:lumMod val="50000"/>
                  </a:schemeClr>
                </a:solidFill>
              </a:rPr>
              <a:t>Düşünce ve davranış arasındaki ilişkide bozulma</a:t>
            </a:r>
            <a:endParaRPr lang="en-US" sz="2600" dirty="0">
              <a:solidFill>
                <a:schemeClr val="accent3">
                  <a:lumMod val="50000"/>
                </a:schemeClr>
              </a:solidFill>
            </a:endParaRP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a:solidFill>
                  <a:schemeClr val="accent3">
                    <a:lumMod val="50000"/>
                  </a:schemeClr>
                </a:solidFill>
              </a:rPr>
              <a:t>Kişilik bozuklukları</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a:solidFill>
                  <a:schemeClr val="accent3">
                    <a:lumMod val="50000"/>
                  </a:schemeClr>
                </a:solidFill>
              </a:rPr>
              <a:t>A</a:t>
            </a:r>
            <a:r>
              <a:rPr lang="en-US" sz="2600" dirty="0" err="1">
                <a:solidFill>
                  <a:schemeClr val="accent3">
                    <a:lumMod val="50000"/>
                  </a:schemeClr>
                </a:solidFill>
              </a:rPr>
              <a:t>nksiyete</a:t>
            </a:r>
            <a:r>
              <a:rPr lang="en-US" sz="2600" dirty="0">
                <a:solidFill>
                  <a:schemeClr val="accent3">
                    <a:lumMod val="50000"/>
                  </a:schemeClr>
                </a:solidFill>
              </a:rPr>
              <a:t> </a:t>
            </a:r>
            <a:r>
              <a:rPr lang="en-US" sz="2600" dirty="0" err="1">
                <a:solidFill>
                  <a:schemeClr val="accent3">
                    <a:lumMod val="50000"/>
                  </a:schemeClr>
                </a:solidFill>
              </a:rPr>
              <a:t>ve</a:t>
            </a:r>
            <a:r>
              <a:rPr lang="en-US" sz="2600" dirty="0">
                <a:solidFill>
                  <a:schemeClr val="accent3">
                    <a:lumMod val="50000"/>
                  </a:schemeClr>
                </a:solidFill>
              </a:rPr>
              <a:t> </a:t>
            </a:r>
            <a:r>
              <a:rPr lang="tr-TR" sz="2600" dirty="0">
                <a:solidFill>
                  <a:schemeClr val="accent3">
                    <a:lumMod val="50000"/>
                  </a:schemeClr>
                </a:solidFill>
              </a:rPr>
              <a:t> </a:t>
            </a:r>
            <a:r>
              <a:rPr lang="en-US" sz="2600" dirty="0" err="1">
                <a:solidFill>
                  <a:schemeClr val="accent3">
                    <a:lumMod val="50000"/>
                  </a:schemeClr>
                </a:solidFill>
              </a:rPr>
              <a:t>panik</a:t>
            </a:r>
            <a:r>
              <a:rPr lang="en-US" sz="2600" dirty="0">
                <a:solidFill>
                  <a:schemeClr val="accent3">
                    <a:lumMod val="50000"/>
                  </a:schemeClr>
                </a:solidFill>
              </a:rPr>
              <a:t> </a:t>
            </a:r>
            <a:r>
              <a:rPr lang="tr-TR" sz="2600" dirty="0">
                <a:solidFill>
                  <a:schemeClr val="accent3">
                    <a:lumMod val="50000"/>
                  </a:schemeClr>
                </a:solidFill>
              </a:rPr>
              <a:t>bozuklukları</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a:solidFill>
                  <a:schemeClr val="accent3">
                    <a:lumMod val="50000"/>
                  </a:schemeClr>
                </a:solidFill>
              </a:rPr>
              <a:t>Öfke kontrolünde yetersizlik, </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err="1">
                <a:solidFill>
                  <a:schemeClr val="accent3">
                    <a:lumMod val="50000"/>
                  </a:schemeClr>
                </a:solidFill>
              </a:rPr>
              <a:t>C</a:t>
            </a:r>
            <a:r>
              <a:rPr lang="en-US" sz="2600" dirty="0" err="1">
                <a:solidFill>
                  <a:schemeClr val="accent3">
                    <a:lumMod val="50000"/>
                  </a:schemeClr>
                </a:solidFill>
              </a:rPr>
              <a:t>insel</a:t>
            </a:r>
            <a:r>
              <a:rPr lang="en-US" sz="2600" dirty="0">
                <a:solidFill>
                  <a:schemeClr val="accent3">
                    <a:lumMod val="50000"/>
                  </a:schemeClr>
                </a:solidFill>
              </a:rPr>
              <a:t> </a:t>
            </a:r>
            <a:r>
              <a:rPr lang="en-US" sz="2600" dirty="0" err="1">
                <a:solidFill>
                  <a:schemeClr val="accent3">
                    <a:lumMod val="50000"/>
                  </a:schemeClr>
                </a:solidFill>
              </a:rPr>
              <a:t>davranışların</a:t>
            </a:r>
            <a:r>
              <a:rPr lang="en-US" sz="2600" dirty="0">
                <a:solidFill>
                  <a:schemeClr val="accent3">
                    <a:lumMod val="50000"/>
                  </a:schemeClr>
                </a:solidFill>
              </a:rPr>
              <a:t> </a:t>
            </a:r>
            <a:r>
              <a:rPr lang="en-US" sz="2600" dirty="0" err="1">
                <a:solidFill>
                  <a:schemeClr val="accent3">
                    <a:lumMod val="50000"/>
                  </a:schemeClr>
                </a:solidFill>
              </a:rPr>
              <a:t>kontrolü</a:t>
            </a:r>
            <a:r>
              <a:rPr lang="tr-TR" sz="2600" dirty="0" err="1">
                <a:solidFill>
                  <a:schemeClr val="accent3">
                    <a:lumMod val="50000"/>
                  </a:schemeClr>
                </a:solidFill>
              </a:rPr>
              <a:t>nde</a:t>
            </a:r>
            <a:r>
              <a:rPr lang="tr-TR" sz="2600" dirty="0">
                <a:solidFill>
                  <a:schemeClr val="accent3">
                    <a:lumMod val="50000"/>
                  </a:schemeClr>
                </a:solidFill>
              </a:rPr>
              <a:t> bozulma</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tr-TR" sz="2600" dirty="0">
                <a:solidFill>
                  <a:schemeClr val="accent3">
                    <a:lumMod val="50000"/>
                  </a:schemeClr>
                </a:solidFill>
              </a:rPr>
              <a:t>Dürtüsel şiddete eğilim</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600" dirty="0" err="1">
                <a:solidFill>
                  <a:schemeClr val="accent3">
                    <a:lumMod val="50000"/>
                  </a:schemeClr>
                </a:solidFill>
              </a:rPr>
              <a:t>Bilişsel</a:t>
            </a:r>
            <a:r>
              <a:rPr lang="en-US" sz="2600" dirty="0">
                <a:solidFill>
                  <a:schemeClr val="accent3">
                    <a:lumMod val="50000"/>
                  </a:schemeClr>
                </a:solidFill>
              </a:rPr>
              <a:t>, </a:t>
            </a:r>
            <a:r>
              <a:rPr lang="en-US" sz="2600" dirty="0" err="1">
                <a:solidFill>
                  <a:schemeClr val="accent3">
                    <a:lumMod val="50000"/>
                  </a:schemeClr>
                </a:solidFill>
              </a:rPr>
              <a:t>dil</a:t>
            </a:r>
            <a:r>
              <a:rPr lang="en-US" sz="2600" dirty="0">
                <a:solidFill>
                  <a:schemeClr val="accent3">
                    <a:lumMod val="50000"/>
                  </a:schemeClr>
                </a:solidFill>
              </a:rPr>
              <a:t>, </a:t>
            </a:r>
            <a:r>
              <a:rPr lang="en-US" sz="2600" dirty="0" err="1">
                <a:solidFill>
                  <a:schemeClr val="accent3">
                    <a:lumMod val="50000"/>
                  </a:schemeClr>
                </a:solidFill>
              </a:rPr>
              <a:t>sosyal</a:t>
            </a:r>
            <a:r>
              <a:rPr lang="en-US" sz="2600" dirty="0">
                <a:solidFill>
                  <a:schemeClr val="accent3">
                    <a:lumMod val="50000"/>
                  </a:schemeClr>
                </a:solidFill>
              </a:rPr>
              <a:t> </a:t>
            </a:r>
            <a:r>
              <a:rPr lang="en-US" sz="2600" dirty="0" err="1">
                <a:solidFill>
                  <a:schemeClr val="accent3">
                    <a:lumMod val="50000"/>
                  </a:schemeClr>
                </a:solidFill>
              </a:rPr>
              <a:t>ve</a:t>
            </a:r>
            <a:r>
              <a:rPr lang="en-US" sz="2600" dirty="0">
                <a:solidFill>
                  <a:schemeClr val="accent3">
                    <a:lumMod val="50000"/>
                  </a:schemeClr>
                </a:solidFill>
              </a:rPr>
              <a:t> </a:t>
            </a:r>
            <a:r>
              <a:rPr lang="en-US" sz="2600" dirty="0" err="1">
                <a:solidFill>
                  <a:schemeClr val="accent3">
                    <a:lumMod val="50000"/>
                  </a:schemeClr>
                </a:solidFill>
              </a:rPr>
              <a:t>duygusal</a:t>
            </a:r>
            <a:r>
              <a:rPr lang="en-US" sz="2600" dirty="0">
                <a:solidFill>
                  <a:schemeClr val="accent3">
                    <a:lumMod val="50000"/>
                  </a:schemeClr>
                </a:solidFill>
              </a:rPr>
              <a:t> </a:t>
            </a:r>
            <a:r>
              <a:rPr lang="en-US" sz="2600" dirty="0" err="1">
                <a:solidFill>
                  <a:schemeClr val="accent3">
                    <a:lumMod val="50000"/>
                  </a:schemeClr>
                </a:solidFill>
              </a:rPr>
              <a:t>alanlarda</a:t>
            </a:r>
            <a:r>
              <a:rPr lang="en-US" sz="2600" dirty="0">
                <a:solidFill>
                  <a:schemeClr val="accent3">
                    <a:lumMod val="50000"/>
                  </a:schemeClr>
                </a:solidFill>
              </a:rPr>
              <a:t> </a:t>
            </a:r>
            <a:r>
              <a:rPr lang="en-US" sz="2600" dirty="0" err="1">
                <a:solidFill>
                  <a:schemeClr val="accent3">
                    <a:lumMod val="50000"/>
                  </a:schemeClr>
                </a:solidFill>
              </a:rPr>
              <a:t>karmaş</a:t>
            </a:r>
            <a:r>
              <a:rPr lang="tr-TR" sz="2600" dirty="0">
                <a:solidFill>
                  <a:schemeClr val="accent3">
                    <a:lumMod val="50000"/>
                  </a:schemeClr>
                </a:solidFill>
              </a:rPr>
              <a:t>a</a:t>
            </a: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600" dirty="0" err="1">
                <a:solidFill>
                  <a:schemeClr val="accent3">
                    <a:lumMod val="50000"/>
                  </a:schemeClr>
                </a:solidFill>
              </a:rPr>
              <a:t>Şizofreni</a:t>
            </a:r>
            <a:r>
              <a:rPr lang="en-US" sz="2600" dirty="0">
                <a:solidFill>
                  <a:schemeClr val="accent3">
                    <a:lumMod val="50000"/>
                  </a:schemeClr>
                </a:solidFill>
              </a:rPr>
              <a:t>, </a:t>
            </a:r>
            <a:r>
              <a:rPr lang="tr-TR" sz="2600" dirty="0" err="1">
                <a:solidFill>
                  <a:schemeClr val="accent3">
                    <a:lumMod val="50000"/>
                  </a:schemeClr>
                </a:solidFill>
              </a:rPr>
              <a:t>o</a:t>
            </a:r>
            <a:r>
              <a:rPr lang="en-US" sz="2600" dirty="0" err="1">
                <a:solidFill>
                  <a:schemeClr val="accent3">
                    <a:lumMod val="50000"/>
                  </a:schemeClr>
                </a:solidFill>
              </a:rPr>
              <a:t>tizm</a:t>
            </a:r>
            <a:r>
              <a:rPr lang="en-US" sz="2600" dirty="0">
                <a:solidFill>
                  <a:schemeClr val="accent3">
                    <a:lumMod val="50000"/>
                  </a:schemeClr>
                </a:solidFill>
              </a:rPr>
              <a:t>, </a:t>
            </a:r>
            <a:r>
              <a:rPr lang="tr-TR" sz="2600" dirty="0">
                <a:solidFill>
                  <a:schemeClr val="accent3">
                    <a:lumMod val="50000"/>
                  </a:schemeClr>
                </a:solidFill>
              </a:rPr>
              <a:t>d</a:t>
            </a:r>
            <a:r>
              <a:rPr lang="en-US" sz="2600" dirty="0" err="1">
                <a:solidFill>
                  <a:schemeClr val="accent3">
                    <a:lumMod val="50000"/>
                  </a:schemeClr>
                </a:solidFill>
              </a:rPr>
              <a:t>epresyon</a:t>
            </a:r>
            <a:endParaRPr lang="tr-TR" sz="2600" dirty="0">
              <a:solidFill>
                <a:schemeClr val="accent3">
                  <a:lumMod val="50000"/>
                </a:schemeClr>
              </a:solidFill>
            </a:endParaRPr>
          </a:p>
          <a:p>
            <a:pPr lvl="1" fontAlgn="auto">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a:pPr>
            <a:r>
              <a:rPr lang="en-US" sz="2600" dirty="0" err="1">
                <a:solidFill>
                  <a:schemeClr val="accent3">
                    <a:lumMod val="50000"/>
                  </a:schemeClr>
                </a:solidFill>
              </a:rPr>
              <a:t>Dikkat</a:t>
            </a:r>
            <a:r>
              <a:rPr lang="en-US" sz="2600" dirty="0">
                <a:solidFill>
                  <a:schemeClr val="accent3">
                    <a:lumMod val="50000"/>
                  </a:schemeClr>
                </a:solidFill>
              </a:rPr>
              <a:t> </a:t>
            </a:r>
            <a:r>
              <a:rPr lang="en-US" sz="2600" dirty="0" err="1">
                <a:solidFill>
                  <a:schemeClr val="accent3">
                    <a:lumMod val="50000"/>
                  </a:schemeClr>
                </a:solidFill>
              </a:rPr>
              <a:t>eksikliği</a:t>
            </a:r>
            <a:r>
              <a:rPr lang="en-US" sz="2600" dirty="0">
                <a:solidFill>
                  <a:schemeClr val="accent3">
                    <a:lumMod val="50000"/>
                  </a:schemeClr>
                </a:solidFill>
              </a:rPr>
              <a:t> </a:t>
            </a:r>
            <a:r>
              <a:rPr lang="en-US" sz="2600" dirty="0" err="1">
                <a:solidFill>
                  <a:schemeClr val="accent3">
                    <a:lumMod val="50000"/>
                  </a:schemeClr>
                </a:solidFill>
              </a:rPr>
              <a:t>ve</a:t>
            </a:r>
            <a:r>
              <a:rPr lang="en-US" sz="2600" dirty="0">
                <a:solidFill>
                  <a:schemeClr val="accent3">
                    <a:lumMod val="50000"/>
                  </a:schemeClr>
                </a:solidFill>
              </a:rPr>
              <a:t> </a:t>
            </a:r>
            <a:r>
              <a:rPr lang="tr-TR" sz="2600" dirty="0" err="1">
                <a:solidFill>
                  <a:schemeClr val="accent3">
                    <a:lumMod val="50000"/>
                  </a:schemeClr>
                </a:solidFill>
              </a:rPr>
              <a:t>hi</a:t>
            </a:r>
            <a:r>
              <a:rPr lang="en-US" sz="2600" dirty="0" err="1">
                <a:solidFill>
                  <a:schemeClr val="accent3">
                    <a:lumMod val="50000"/>
                  </a:schemeClr>
                </a:solidFill>
              </a:rPr>
              <a:t>peraktivite</a:t>
            </a:r>
            <a:r>
              <a:rPr lang="en-US" sz="2600" dirty="0">
                <a:solidFill>
                  <a:schemeClr val="accent3">
                    <a:lumMod val="50000"/>
                  </a:schemeClr>
                </a:solidFill>
              </a:rPr>
              <a:t> </a:t>
            </a:r>
            <a:r>
              <a:rPr lang="tr-TR" sz="2600" dirty="0" err="1">
                <a:solidFill>
                  <a:schemeClr val="accent3">
                    <a:lumMod val="50000"/>
                  </a:schemeClr>
                </a:solidFill>
              </a:rPr>
              <a:t>b</a:t>
            </a:r>
            <a:r>
              <a:rPr lang="en-US" sz="2600" dirty="0" err="1">
                <a:solidFill>
                  <a:schemeClr val="accent3">
                    <a:lumMod val="50000"/>
                  </a:schemeClr>
                </a:solidFill>
              </a:rPr>
              <a:t>ozukluğu</a:t>
            </a:r>
            <a:endParaRPr lang="tr-TR" sz="2600" dirty="0">
              <a:solidFill>
                <a:schemeClr val="accent3">
                  <a:lumMod val="50000"/>
                </a:schemeClr>
              </a:solidFill>
            </a:endParaRPr>
          </a:p>
        </p:txBody>
      </p:sp>
    </p:spTree>
    <p:extLst>
      <p:ext uri="{BB962C8B-B14F-4D97-AF65-F5344CB8AC3E}">
        <p14:creationId xmlns:p14="http://schemas.microsoft.com/office/powerpoint/2010/main" val="1976831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p:nvPr/>
        </p:nvSpPr>
        <p:spPr>
          <a:xfrm>
            <a:off x="755650" y="404813"/>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800" dirty="0" err="1"/>
              <a:t>İstismar</a:t>
            </a:r>
            <a:r>
              <a:rPr lang="en-US" sz="2800" dirty="0"/>
              <a:t> </a:t>
            </a:r>
            <a:r>
              <a:rPr lang="en-US" sz="2800" dirty="0" err="1"/>
              <a:t>ya</a:t>
            </a:r>
            <a:r>
              <a:rPr lang="en-US" sz="2800" dirty="0"/>
              <a:t> </a:t>
            </a:r>
            <a:r>
              <a:rPr lang="en-US" sz="2800" dirty="0" err="1"/>
              <a:t>da</a:t>
            </a:r>
            <a:r>
              <a:rPr lang="en-US" sz="2800" dirty="0"/>
              <a:t> </a:t>
            </a:r>
            <a:r>
              <a:rPr lang="en-US" sz="2800" dirty="0" err="1"/>
              <a:t>İhmal</a:t>
            </a:r>
            <a:r>
              <a:rPr lang="en-US" sz="2800" dirty="0"/>
              <a:t> </a:t>
            </a:r>
            <a:r>
              <a:rPr lang="en-US" sz="2800" dirty="0" err="1"/>
              <a:t>edilen</a:t>
            </a:r>
            <a:r>
              <a:rPr lang="en-US" sz="2800" dirty="0"/>
              <a:t> </a:t>
            </a:r>
            <a:r>
              <a:rPr lang="en-US" sz="2800" dirty="0" err="1"/>
              <a:t>çocuk</a:t>
            </a:r>
            <a:r>
              <a:rPr lang="en-US" sz="2800" dirty="0"/>
              <a:t> </a:t>
            </a:r>
            <a:r>
              <a:rPr lang="en-US" sz="2800" dirty="0" err="1"/>
              <a:t>büyüdüğünde</a:t>
            </a:r>
            <a:r>
              <a:rPr lang="en-US" sz="2800" dirty="0"/>
              <a:t>...</a:t>
            </a:r>
            <a:endParaRPr lang="tr-TR" sz="2800" dirty="0"/>
          </a:p>
        </p:txBody>
      </p:sp>
      <p:sp>
        <p:nvSpPr>
          <p:cNvPr id="7"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lnSpc>
                <a:spcPct val="107000"/>
              </a:lnSpc>
              <a:spcBef>
                <a:spcPts val="0"/>
              </a:spcBef>
              <a:spcAft>
                <a:spcPts val="0"/>
              </a:spcAft>
              <a:buFont typeface="Arial" pitchFamily="34" charset="0"/>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US" sz="2200" dirty="0" err="1">
                <a:solidFill>
                  <a:schemeClr val="accent3">
                    <a:lumMod val="50000"/>
                  </a:schemeClr>
                </a:solidFill>
                <a:latin typeface="URW Gothic L" pitchFamily="32" charset="0"/>
              </a:rPr>
              <a:t>Alko</a:t>
            </a:r>
            <a:r>
              <a:rPr lang="tr-TR" sz="2200" dirty="0">
                <a:solidFill>
                  <a:schemeClr val="accent3">
                    <a:lumMod val="50000"/>
                  </a:schemeClr>
                </a:solidFill>
                <a:latin typeface="URW Gothic L" pitchFamily="32" charset="0"/>
              </a:rPr>
              <a:t>l/madde</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bağımlılığı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Depresyon</a:t>
            </a:r>
            <a:r>
              <a:rPr lang="en-US" sz="2200" dirty="0">
                <a:solidFill>
                  <a:schemeClr val="accent3">
                    <a:lumMod val="50000"/>
                  </a:schemeClr>
                </a:solidFill>
                <a:latin typeface="URW Gothic L" pitchFamily="32" charset="0"/>
              </a:rPr>
              <a:t>, </a:t>
            </a:r>
            <a:r>
              <a:rPr lang="tr-TR" sz="2200" dirty="0" err="1">
                <a:solidFill>
                  <a:schemeClr val="accent3">
                    <a:lumMod val="50000"/>
                  </a:schemeClr>
                </a:solidFill>
                <a:latin typeface="URW Gothic L" pitchFamily="32" charset="0"/>
              </a:rPr>
              <a:t>Özkıyım</a:t>
            </a:r>
            <a:r>
              <a:rPr lang="tr-TR"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girişimi</a:t>
            </a:r>
            <a:r>
              <a:rPr lang="tr-TR" sz="2200" dirty="0">
                <a:solidFill>
                  <a:schemeClr val="accent3">
                    <a:lumMod val="50000"/>
                  </a:schemeClr>
                </a:solidFill>
                <a:latin typeface="URW Gothic L" pitchFamily="32" charset="0"/>
              </a:rPr>
              <a:t> sıklığı </a:t>
            </a:r>
            <a:r>
              <a:rPr lang="tr-TR" sz="2200" b="1" dirty="0">
                <a:solidFill>
                  <a:schemeClr val="accent3">
                    <a:lumMod val="50000"/>
                  </a:schemeClr>
                </a:solidFill>
                <a:latin typeface="URW Gothic L" pitchFamily="32" charset="0"/>
              </a:rPr>
              <a:t>12 kata kadar artar.</a:t>
            </a:r>
          </a:p>
          <a:p>
            <a:pPr fontAlgn="auto">
              <a:lnSpc>
                <a:spcPct val="107000"/>
              </a:lnSpc>
              <a:spcBef>
                <a:spcPts val="0"/>
              </a:spcBef>
              <a:spcAft>
                <a:spcPts val="0"/>
              </a:spcAft>
              <a:buFont typeface="Arial" pitchFamily="34" charset="0"/>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endParaRPr lang="en-US" sz="2200" dirty="0">
              <a:solidFill>
                <a:schemeClr val="accent3">
                  <a:lumMod val="50000"/>
                </a:schemeClr>
              </a:solidFill>
              <a:latin typeface="URW Gothic L" pitchFamily="32" charset="0"/>
            </a:endParaRPr>
          </a:p>
          <a:p>
            <a:pPr fontAlgn="auto">
              <a:lnSpc>
                <a:spcPct val="107000"/>
              </a:lnSpc>
              <a:spcBef>
                <a:spcPts val="0"/>
              </a:spcBef>
              <a:spcAft>
                <a:spcPts val="0"/>
              </a:spcAft>
              <a:buFont typeface="Arial" pitchFamily="34" charset="0"/>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en-US" sz="2200" dirty="0" err="1">
                <a:solidFill>
                  <a:schemeClr val="accent3">
                    <a:lumMod val="50000"/>
                  </a:schemeClr>
                </a:solidFill>
                <a:latin typeface="URW Gothic L" pitchFamily="32" charset="0"/>
              </a:rPr>
              <a:t>Sigara</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bağımlılığı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Sağlığını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riske</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atacak</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davranışlar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Cinsel</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yolla</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bulaşan</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hastalıklar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Kronik</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akciğer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hastalıkları</a:t>
            </a:r>
            <a:r>
              <a:rPr lang="en-US" sz="2200" dirty="0">
                <a:solidFill>
                  <a:schemeClr val="accent3">
                    <a:lumMod val="50000"/>
                  </a:schemeClr>
                </a:solidFill>
                <a:latin typeface="URW Gothic L" pitchFamily="32" charset="0"/>
              </a:rPr>
              <a:t>, </a:t>
            </a:r>
            <a:r>
              <a:rPr lang="tr-TR" sz="2200" dirty="0">
                <a:solidFill>
                  <a:schemeClr val="accent3">
                    <a:lumMod val="50000"/>
                  </a:schemeClr>
                </a:solidFill>
                <a:latin typeface="URW Gothic L" pitchFamily="32" charset="0"/>
              </a:rPr>
              <a:t>Karaciğer hastalıkları  </a:t>
            </a:r>
            <a:r>
              <a:rPr lang="tr-TR" sz="2200" b="1" dirty="0">
                <a:solidFill>
                  <a:schemeClr val="accent3">
                    <a:lumMod val="50000"/>
                  </a:schemeClr>
                </a:solidFill>
                <a:latin typeface="URW Gothic L" pitchFamily="32" charset="0"/>
              </a:rPr>
              <a:t>2-4 kat artar.</a:t>
            </a:r>
          </a:p>
          <a:p>
            <a:pPr fontAlgn="auto">
              <a:lnSpc>
                <a:spcPct val="107000"/>
              </a:lnSpc>
              <a:spcBef>
                <a:spcPts val="0"/>
              </a:spcBef>
              <a:spcAft>
                <a:spcPts val="0"/>
              </a:spcAft>
              <a:buFont typeface="Arial" pitchFamily="34" charset="0"/>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endParaRPr lang="en-US" sz="2200" dirty="0">
              <a:solidFill>
                <a:schemeClr val="accent3">
                  <a:lumMod val="50000"/>
                </a:schemeClr>
              </a:solidFill>
              <a:latin typeface="URW Gothic L" pitchFamily="32" charset="0"/>
            </a:endParaRPr>
          </a:p>
          <a:p>
            <a:pPr fontAlgn="auto">
              <a:lnSpc>
                <a:spcPct val="107000"/>
              </a:lnSpc>
              <a:spcBef>
                <a:spcPts val="0"/>
              </a:spcBef>
              <a:spcAft>
                <a:spcPts val="0"/>
              </a:spcAft>
              <a:buFont typeface="Arial" pitchFamily="34" charset="0"/>
              <a:buChar char="•"/>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r>
              <a:rPr lang="tr-TR" sz="2200" dirty="0">
                <a:solidFill>
                  <a:schemeClr val="accent3">
                    <a:lumMod val="50000"/>
                  </a:schemeClr>
                </a:solidFill>
                <a:latin typeface="URW Gothic L" pitchFamily="32" charset="0"/>
              </a:rPr>
              <a:t>Hareketsizlik</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Ciddi</a:t>
            </a:r>
            <a:r>
              <a:rPr lang="en-US" sz="2200" dirty="0">
                <a:solidFill>
                  <a:schemeClr val="accent3">
                    <a:lumMod val="50000"/>
                  </a:schemeClr>
                </a:solidFill>
                <a:latin typeface="URW Gothic L" pitchFamily="32" charset="0"/>
              </a:rPr>
              <a:t> </a:t>
            </a:r>
            <a:r>
              <a:rPr lang="tr-TR" sz="2200" dirty="0">
                <a:solidFill>
                  <a:schemeClr val="accent3">
                    <a:lumMod val="50000"/>
                  </a:schemeClr>
                </a:solidFill>
                <a:latin typeface="URW Gothic L" pitchFamily="32" charset="0"/>
              </a:rPr>
              <a:t> şişmanlık</a:t>
            </a:r>
            <a:r>
              <a:rPr lang="en-US" sz="2200" dirty="0">
                <a:solidFill>
                  <a:schemeClr val="accent3">
                    <a:lumMod val="50000"/>
                  </a:schemeClr>
                </a:solidFill>
                <a:latin typeface="URW Gothic L" pitchFamily="32" charset="0"/>
              </a:rPr>
              <a:t>, </a:t>
            </a:r>
            <a:r>
              <a:rPr lang="tr-TR" sz="2200" dirty="0">
                <a:solidFill>
                  <a:schemeClr val="accent3">
                    <a:lumMod val="50000"/>
                  </a:schemeClr>
                </a:solidFill>
                <a:latin typeface="URW Gothic L" pitchFamily="32" charset="0"/>
              </a:rPr>
              <a:t>Şeker hastalığı, </a:t>
            </a:r>
            <a:r>
              <a:rPr lang="en-US" sz="2200" dirty="0" err="1">
                <a:solidFill>
                  <a:schemeClr val="accent3">
                    <a:lumMod val="50000"/>
                  </a:schemeClr>
                </a:solidFill>
                <a:latin typeface="URW Gothic L" pitchFamily="32" charset="0"/>
              </a:rPr>
              <a:t>İskemik</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kalp</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hastalığı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Kanser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İskelet</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sorunları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Karaciğer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hastalıkları</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Akciğer</a:t>
            </a:r>
            <a:r>
              <a:rPr lang="en-US" sz="2200" dirty="0">
                <a:solidFill>
                  <a:schemeClr val="accent3">
                    <a:lumMod val="50000"/>
                  </a:schemeClr>
                </a:solidFill>
                <a:latin typeface="URW Gothic L" pitchFamily="32" charset="0"/>
              </a:rPr>
              <a:t> </a:t>
            </a:r>
            <a:r>
              <a:rPr lang="en-US" sz="2200" dirty="0" err="1">
                <a:solidFill>
                  <a:schemeClr val="accent3">
                    <a:lumMod val="50000"/>
                  </a:schemeClr>
                </a:solidFill>
                <a:latin typeface="URW Gothic L" pitchFamily="32" charset="0"/>
              </a:rPr>
              <a:t>hastalıkları</a:t>
            </a:r>
            <a:r>
              <a:rPr lang="tr-TR" sz="2200" dirty="0">
                <a:solidFill>
                  <a:schemeClr val="accent3">
                    <a:lumMod val="50000"/>
                  </a:schemeClr>
                </a:solidFill>
                <a:latin typeface="URW Gothic L" pitchFamily="32" charset="0"/>
              </a:rPr>
              <a:t> daha sık görülür.</a:t>
            </a:r>
            <a:endParaRPr lang="en-US" sz="2200" dirty="0">
              <a:solidFill>
                <a:schemeClr val="accent3">
                  <a:lumMod val="50000"/>
                </a:schemeClr>
              </a:solidFill>
              <a:latin typeface="URW Gothic L" pitchFamily="32" charset="0"/>
            </a:endParaRPr>
          </a:p>
          <a:p>
            <a:pPr fontAlgn="auto">
              <a:lnSpc>
                <a:spcPct val="107000"/>
              </a:lnSpc>
              <a:spcBef>
                <a:spcPts val="0"/>
              </a:spcBef>
              <a:spcAft>
                <a:spcPts val="0"/>
              </a:spcAft>
              <a:tabLst>
                <a:tab pos="411891" algn="l"/>
                <a:tab pos="826663" algn="l"/>
                <a:tab pos="1241435" algn="l"/>
                <a:tab pos="1656207" algn="l"/>
                <a:tab pos="2070979" algn="l"/>
                <a:tab pos="2485751" algn="l"/>
                <a:tab pos="2900523" algn="l"/>
                <a:tab pos="3315294" algn="l"/>
                <a:tab pos="3730066" algn="l"/>
                <a:tab pos="4144838" algn="l"/>
                <a:tab pos="4559610" algn="l"/>
                <a:tab pos="4974382" algn="l"/>
                <a:tab pos="5389154" algn="l"/>
                <a:tab pos="5803925" algn="l"/>
                <a:tab pos="6218697" algn="l"/>
                <a:tab pos="6633469" algn="l"/>
                <a:tab pos="7048241" algn="l"/>
                <a:tab pos="7463013" algn="l"/>
                <a:tab pos="7877785" algn="l"/>
                <a:tab pos="8292556" algn="l"/>
              </a:tabLst>
              <a:defRPr/>
            </a:pPr>
            <a:endParaRPr lang="en-US" sz="2200" dirty="0">
              <a:latin typeface="URW Gothic L" pitchFamily="32" charset="0"/>
            </a:endParaRPr>
          </a:p>
        </p:txBody>
      </p:sp>
    </p:spTree>
    <p:extLst>
      <p:ext uri="{BB962C8B-B14F-4D97-AF65-F5344CB8AC3E}">
        <p14:creationId xmlns:p14="http://schemas.microsoft.com/office/powerpoint/2010/main" val="19251790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Çocukluk çağında istismara uğrayan ya da ihmal edilenler erken ölüyor…</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doğum</a:t>
            </a:r>
          </a:p>
        </p:txBody>
      </p:sp>
      <p:graphicFrame>
        <p:nvGraphicFramePr>
          <p:cNvPr id="5" name="4 Diyagram"/>
          <p:cNvGraphicFramePr/>
          <p:nvPr/>
        </p:nvGraphicFramePr>
        <p:xfrm>
          <a:off x="1524000" y="1397000"/>
          <a:ext cx="65763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1042988" y="1700213"/>
            <a:ext cx="1252537" cy="4248150"/>
          </a:xfrm>
          <a:prstGeom prst="rect">
            <a:avLst/>
          </a:prstGeom>
          <a:noFill/>
        </p:spPr>
        <p:txBody>
          <a:bodyPr wrap="none">
            <a:spAutoFit/>
          </a:bodyPr>
          <a:lstStyle/>
          <a:p>
            <a:pPr fontAlgn="auto">
              <a:spcBef>
                <a:spcPts val="0"/>
              </a:spcBef>
              <a:spcAft>
                <a:spcPts val="0"/>
              </a:spcAft>
              <a:defRPr/>
            </a:pPr>
            <a:r>
              <a:rPr lang="tr-TR" sz="2400" b="1" dirty="0">
                <a:solidFill>
                  <a:srgbClr val="C00000"/>
                </a:solidFill>
                <a:latin typeface="+mn-lt"/>
                <a:cs typeface="Arial" charset="0"/>
              </a:rPr>
              <a:t>ÖLÜM</a:t>
            </a:r>
          </a:p>
          <a:p>
            <a:pPr fontAlgn="auto">
              <a:spcBef>
                <a:spcPts val="0"/>
              </a:spcBef>
              <a:spcAft>
                <a:spcPts val="0"/>
              </a:spcAft>
              <a:defRPr/>
            </a:pPr>
            <a:r>
              <a:rPr lang="tr-TR" sz="2400" b="1" dirty="0">
                <a:solidFill>
                  <a:srgbClr val="C00000"/>
                </a:solidFill>
                <a:latin typeface="+mn-lt"/>
                <a:cs typeface="Arial" charset="0"/>
              </a:rPr>
              <a:t> </a:t>
            </a: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endParaRPr lang="tr-TR" dirty="0">
              <a:latin typeface="+mn-lt"/>
              <a:cs typeface="Arial" charset="0"/>
            </a:endParaRPr>
          </a:p>
          <a:p>
            <a:pPr fontAlgn="auto">
              <a:spcBef>
                <a:spcPts val="0"/>
              </a:spcBef>
              <a:spcAft>
                <a:spcPts val="0"/>
              </a:spcAft>
              <a:defRPr/>
            </a:pPr>
            <a:r>
              <a:rPr lang="tr-TR" sz="2400" b="1" dirty="0">
                <a:solidFill>
                  <a:schemeClr val="accent3">
                    <a:lumMod val="50000"/>
                  </a:schemeClr>
                </a:solidFill>
                <a:latin typeface="+mn-lt"/>
                <a:cs typeface="Arial" charset="0"/>
              </a:rPr>
              <a:t>DOĞUM</a:t>
            </a:r>
          </a:p>
        </p:txBody>
      </p:sp>
      <p:sp>
        <p:nvSpPr>
          <p:cNvPr id="7" name="6 Yukarı Ok"/>
          <p:cNvSpPr/>
          <p:nvPr/>
        </p:nvSpPr>
        <p:spPr>
          <a:xfrm>
            <a:off x="1258888" y="2205038"/>
            <a:ext cx="504825" cy="3240087"/>
          </a:xfrm>
          <a:prstGeom prst="upArrow">
            <a:avLst>
              <a:gd name="adj1" fmla="val 50000"/>
              <a:gd name="adj2" fmla="val 306948"/>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tr-TR"/>
          </a:p>
        </p:txBody>
      </p:sp>
    </p:spTree>
    <p:extLst>
      <p:ext uri="{BB962C8B-B14F-4D97-AF65-F5344CB8AC3E}">
        <p14:creationId xmlns:p14="http://schemas.microsoft.com/office/powerpoint/2010/main" val="1385600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Çocukluk Çağındaki Cinsel İstismarın </a:t>
            </a:r>
          </a:p>
          <a:p>
            <a:pPr algn="ctr" fontAlgn="auto">
              <a:spcBef>
                <a:spcPts val="0"/>
              </a:spcBef>
              <a:spcAft>
                <a:spcPts val="0"/>
              </a:spcAft>
              <a:defRPr/>
            </a:pPr>
            <a:r>
              <a:rPr lang="tr-TR" sz="2800" dirty="0"/>
              <a:t>Uzun Dönemdeki Etkileri</a:t>
            </a:r>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Anksiyete</a:t>
            </a:r>
            <a:endParaRPr lang="en-US"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Depresyon</a:t>
            </a:r>
            <a:endParaRPr lang="en-US"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err="1">
                <a:solidFill>
                  <a:schemeClr val="accent3">
                    <a:lumMod val="50000"/>
                  </a:schemeClr>
                </a:solidFill>
              </a:rPr>
              <a:t>Özkıyım</a:t>
            </a:r>
            <a:r>
              <a:rPr lang="tr-TR" sz="2800" dirty="0">
                <a:solidFill>
                  <a:schemeClr val="accent3">
                    <a:lumMod val="50000"/>
                  </a:schemeClr>
                </a:solidFill>
              </a:rPr>
              <a:t> </a:t>
            </a:r>
            <a:r>
              <a:rPr lang="en-US" sz="2800" dirty="0" err="1">
                <a:solidFill>
                  <a:schemeClr val="accent3">
                    <a:lumMod val="50000"/>
                  </a:schemeClr>
                </a:solidFill>
              </a:rPr>
              <a:t>girişim</a:t>
            </a:r>
            <a:r>
              <a:rPr lang="tr-TR" sz="2800" dirty="0" err="1">
                <a:solidFill>
                  <a:schemeClr val="accent3">
                    <a:lumMod val="50000"/>
                  </a:schemeClr>
                </a:solidFill>
              </a:rPr>
              <a:t>ler</a:t>
            </a:r>
            <a:r>
              <a:rPr lang="en-US" sz="2800" dirty="0" err="1">
                <a:solidFill>
                  <a:schemeClr val="accent3">
                    <a:lumMod val="50000"/>
                  </a:schemeClr>
                </a:solidFill>
              </a:rPr>
              <a:t>i</a:t>
            </a:r>
            <a:endParaRPr lang="en-US"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Özgüven</a:t>
            </a:r>
            <a:r>
              <a:rPr lang="en-US" sz="2800" dirty="0">
                <a:solidFill>
                  <a:schemeClr val="accent3">
                    <a:lumMod val="50000"/>
                  </a:schemeClr>
                </a:solidFill>
              </a:rPr>
              <a:t> </a:t>
            </a:r>
            <a:r>
              <a:rPr lang="en-US" sz="2800" dirty="0" err="1">
                <a:solidFill>
                  <a:schemeClr val="accent3">
                    <a:lumMod val="50000"/>
                  </a:schemeClr>
                </a:solidFill>
              </a:rPr>
              <a:t>eksikliği</a:t>
            </a:r>
            <a:endParaRPr lang="en-US"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Madde</a:t>
            </a:r>
            <a:r>
              <a:rPr lang="en-US" sz="2800" dirty="0">
                <a:solidFill>
                  <a:schemeClr val="accent3">
                    <a:lumMod val="50000"/>
                  </a:schemeClr>
                </a:solidFill>
              </a:rPr>
              <a:t> </a:t>
            </a:r>
            <a:r>
              <a:rPr lang="en-US" sz="2800" dirty="0" err="1">
                <a:solidFill>
                  <a:schemeClr val="accent3">
                    <a:lumMod val="50000"/>
                  </a:schemeClr>
                </a:solidFill>
              </a:rPr>
              <a:t>bağımlılığı</a:t>
            </a:r>
            <a:endParaRPr lang="en-US"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Güven</a:t>
            </a:r>
            <a:r>
              <a:rPr lang="en-US" sz="2800" dirty="0">
                <a:solidFill>
                  <a:schemeClr val="accent3">
                    <a:lumMod val="50000"/>
                  </a:schemeClr>
                </a:solidFill>
              </a:rPr>
              <a:t> </a:t>
            </a:r>
            <a:r>
              <a:rPr lang="en-US" sz="2800" dirty="0" err="1">
                <a:solidFill>
                  <a:schemeClr val="accent3">
                    <a:lumMod val="50000"/>
                  </a:schemeClr>
                </a:solidFill>
              </a:rPr>
              <a:t>ve</a:t>
            </a:r>
            <a:r>
              <a:rPr lang="en-US" sz="2800" dirty="0">
                <a:solidFill>
                  <a:schemeClr val="accent3">
                    <a:lumMod val="50000"/>
                  </a:schemeClr>
                </a:solidFill>
              </a:rPr>
              <a:t> </a:t>
            </a:r>
            <a:r>
              <a:rPr lang="en-US" sz="2800" dirty="0" err="1">
                <a:solidFill>
                  <a:schemeClr val="accent3">
                    <a:lumMod val="50000"/>
                  </a:schemeClr>
                </a:solidFill>
              </a:rPr>
              <a:t>özel</a:t>
            </a:r>
            <a:r>
              <a:rPr lang="en-US" sz="2800" dirty="0">
                <a:solidFill>
                  <a:schemeClr val="accent3">
                    <a:lumMod val="50000"/>
                  </a:schemeClr>
                </a:solidFill>
              </a:rPr>
              <a:t> </a:t>
            </a:r>
            <a:r>
              <a:rPr lang="en-US" sz="2800" dirty="0" err="1">
                <a:solidFill>
                  <a:schemeClr val="accent3">
                    <a:lumMod val="50000"/>
                  </a:schemeClr>
                </a:solidFill>
              </a:rPr>
              <a:t>yaşamla</a:t>
            </a:r>
            <a:r>
              <a:rPr lang="en-US" sz="2800" dirty="0">
                <a:solidFill>
                  <a:schemeClr val="accent3">
                    <a:lumMod val="50000"/>
                  </a:schemeClr>
                </a:solidFill>
              </a:rPr>
              <a:t> </a:t>
            </a:r>
            <a:r>
              <a:rPr lang="en-US" sz="2800" dirty="0" err="1">
                <a:solidFill>
                  <a:schemeClr val="accent3">
                    <a:lumMod val="50000"/>
                  </a:schemeClr>
                </a:solidFill>
              </a:rPr>
              <a:t>ilgili</a:t>
            </a:r>
            <a:r>
              <a:rPr lang="en-US" sz="2800" dirty="0">
                <a:solidFill>
                  <a:schemeClr val="accent3">
                    <a:lumMod val="50000"/>
                  </a:schemeClr>
                </a:solidFill>
              </a:rPr>
              <a:t> </a:t>
            </a:r>
            <a:r>
              <a:rPr lang="en-US" sz="2800" dirty="0" err="1">
                <a:solidFill>
                  <a:schemeClr val="accent3">
                    <a:lumMod val="50000"/>
                  </a:schemeClr>
                </a:solidFill>
              </a:rPr>
              <a:t>sorunlar</a:t>
            </a:r>
            <a:endParaRPr lang="tr-TR" sz="2800" dirty="0">
              <a:solidFill>
                <a:schemeClr val="accent3">
                  <a:lumMod val="50000"/>
                </a:schemeClr>
              </a:solidFill>
            </a:endParaRPr>
          </a:p>
          <a:p>
            <a:pPr fontAlgn="auto">
              <a:lnSpc>
                <a:spcPct val="150000"/>
              </a:lnSpc>
              <a:spcBef>
                <a:spcPts val="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a:solidFill>
                  <a:schemeClr val="accent3">
                    <a:lumMod val="50000"/>
                  </a:schemeClr>
                </a:solidFill>
              </a:rPr>
              <a:t>Suça karışma sıklığında artış</a:t>
            </a:r>
            <a:endParaRPr lang="en-US" sz="2800" dirty="0">
              <a:solidFill>
                <a:schemeClr val="accent3">
                  <a:lumMod val="50000"/>
                </a:schemeClr>
              </a:solidFill>
            </a:endParaRPr>
          </a:p>
        </p:txBody>
      </p:sp>
    </p:spTree>
    <p:extLst>
      <p:ext uri="{BB962C8B-B14F-4D97-AF65-F5344CB8AC3E}">
        <p14:creationId xmlns:p14="http://schemas.microsoft.com/office/powerpoint/2010/main" val="3747823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a:t>Çocukluk Çağındaki Cinsel İstismarın </a:t>
            </a:r>
          </a:p>
          <a:p>
            <a:pPr algn="ctr" fontAlgn="auto">
              <a:spcBef>
                <a:spcPts val="0"/>
              </a:spcBef>
              <a:spcAft>
                <a:spcPts val="0"/>
              </a:spcAft>
              <a:defRPr/>
            </a:pPr>
            <a:r>
              <a:rPr lang="tr-TR" sz="2800" dirty="0"/>
              <a:t>Uzun Dönemdeki Etkileri</a:t>
            </a:r>
          </a:p>
        </p:txBody>
      </p:sp>
      <p:sp>
        <p:nvSpPr>
          <p:cNvPr id="4" name="Rounded Rectangle 3"/>
          <p:cNvSpPr/>
          <p:nvPr/>
        </p:nvSpPr>
        <p:spPr>
          <a:xfrm>
            <a:off x="827088" y="2000250"/>
            <a:ext cx="7705725" cy="4597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Olumsuz</a:t>
            </a:r>
            <a:r>
              <a:rPr lang="en-US" sz="2800" dirty="0">
                <a:solidFill>
                  <a:schemeClr val="accent3">
                    <a:lumMod val="50000"/>
                  </a:schemeClr>
                </a:solidFill>
              </a:rPr>
              <a:t> </a:t>
            </a:r>
            <a:r>
              <a:rPr lang="en-US" sz="2800" dirty="0" err="1">
                <a:solidFill>
                  <a:schemeClr val="accent3">
                    <a:lumMod val="50000"/>
                  </a:schemeClr>
                </a:solidFill>
              </a:rPr>
              <a:t>duygusal</a:t>
            </a:r>
            <a:r>
              <a:rPr lang="en-US" sz="2800" dirty="0">
                <a:solidFill>
                  <a:schemeClr val="accent3">
                    <a:lumMod val="50000"/>
                  </a:schemeClr>
                </a:solidFill>
              </a:rPr>
              <a:t> </a:t>
            </a:r>
            <a:r>
              <a:rPr lang="en-US" sz="2800" dirty="0" err="1">
                <a:solidFill>
                  <a:schemeClr val="accent3">
                    <a:lumMod val="50000"/>
                  </a:schemeClr>
                </a:solidFill>
              </a:rPr>
              <a:t>yaşamlar</a:t>
            </a:r>
            <a:r>
              <a:rPr lang="en-US" sz="2800" dirty="0">
                <a:solidFill>
                  <a:schemeClr val="accent3">
                    <a:lumMod val="50000"/>
                  </a:schemeClr>
                </a:solidFill>
              </a:rPr>
              <a:t> </a:t>
            </a:r>
            <a:r>
              <a:rPr lang="en-US" sz="2800" dirty="0" err="1">
                <a:solidFill>
                  <a:schemeClr val="accent3">
                    <a:lumMod val="50000"/>
                  </a:schemeClr>
                </a:solidFill>
              </a:rPr>
              <a:t>ve</a:t>
            </a:r>
            <a:r>
              <a:rPr lang="en-US" sz="2800" dirty="0">
                <a:solidFill>
                  <a:schemeClr val="accent3">
                    <a:lumMod val="50000"/>
                  </a:schemeClr>
                </a:solidFill>
              </a:rPr>
              <a:t> </a:t>
            </a:r>
            <a:r>
              <a:rPr lang="en-US" sz="2800" dirty="0" err="1">
                <a:solidFill>
                  <a:schemeClr val="accent3">
                    <a:lumMod val="50000"/>
                  </a:schemeClr>
                </a:solidFill>
              </a:rPr>
              <a:t>anılar</a:t>
            </a:r>
            <a:endParaRPr lang="en-US" sz="2800" dirty="0">
              <a:solidFill>
                <a:schemeClr val="accent3">
                  <a:lumMod val="50000"/>
                </a:schemeClr>
              </a:solidFill>
            </a:endParaRP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Cinsel</a:t>
            </a:r>
            <a:r>
              <a:rPr lang="en-US" sz="2800" dirty="0">
                <a:solidFill>
                  <a:schemeClr val="accent3">
                    <a:lumMod val="50000"/>
                  </a:schemeClr>
                </a:solidFill>
              </a:rPr>
              <a:t> </a:t>
            </a:r>
            <a:r>
              <a:rPr lang="en-US" sz="2800" dirty="0" err="1">
                <a:solidFill>
                  <a:schemeClr val="accent3">
                    <a:lumMod val="50000"/>
                  </a:schemeClr>
                </a:solidFill>
              </a:rPr>
              <a:t>disfonksiyon</a:t>
            </a:r>
            <a:r>
              <a:rPr lang="en-US" sz="2800" dirty="0">
                <a:solidFill>
                  <a:schemeClr val="accent3">
                    <a:lumMod val="50000"/>
                  </a:schemeClr>
                </a:solidFill>
              </a:rPr>
              <a:t> (</a:t>
            </a:r>
            <a:r>
              <a:rPr lang="en-US" sz="2800" dirty="0" err="1">
                <a:solidFill>
                  <a:schemeClr val="accent3">
                    <a:lumMod val="50000"/>
                  </a:schemeClr>
                </a:solidFill>
              </a:rPr>
              <a:t>Korku</a:t>
            </a:r>
            <a:r>
              <a:rPr lang="en-US" sz="2800" dirty="0">
                <a:solidFill>
                  <a:schemeClr val="accent3">
                    <a:lumMod val="50000"/>
                  </a:schemeClr>
                </a:solidFill>
              </a:rPr>
              <a:t> </a:t>
            </a:r>
            <a:r>
              <a:rPr lang="en-US" sz="2800" dirty="0" err="1">
                <a:solidFill>
                  <a:schemeClr val="accent3">
                    <a:lumMod val="50000"/>
                  </a:schemeClr>
                </a:solidFill>
              </a:rPr>
              <a:t>ve</a:t>
            </a:r>
            <a:r>
              <a:rPr lang="en-US" sz="2800" dirty="0">
                <a:solidFill>
                  <a:schemeClr val="accent3">
                    <a:lumMod val="50000"/>
                  </a:schemeClr>
                </a:solidFill>
              </a:rPr>
              <a:t> </a:t>
            </a:r>
            <a:r>
              <a:rPr lang="en-US" sz="2800" dirty="0" err="1">
                <a:solidFill>
                  <a:schemeClr val="accent3">
                    <a:lumMod val="50000"/>
                  </a:schemeClr>
                </a:solidFill>
              </a:rPr>
              <a:t>uzaklaşma</a:t>
            </a:r>
            <a:r>
              <a:rPr lang="en-US" sz="2800" dirty="0">
                <a:solidFill>
                  <a:schemeClr val="accent3">
                    <a:lumMod val="50000"/>
                  </a:schemeClr>
                </a:solidFill>
              </a:rPr>
              <a:t>)</a:t>
            </a:r>
            <a:endParaRPr lang="tr-TR" sz="2800" dirty="0">
              <a:solidFill>
                <a:schemeClr val="accent3">
                  <a:lumMod val="50000"/>
                </a:schemeClr>
              </a:solidFill>
            </a:endParaRP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a:solidFill>
                  <a:schemeClr val="accent3">
                    <a:lumMod val="50000"/>
                  </a:schemeClr>
                </a:solidFill>
              </a:rPr>
              <a:t>İlişkiye girme ve sağlıklı bir ilişki sürdürebilme güçlüğü</a:t>
            </a: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tr-TR" sz="2800" dirty="0">
                <a:solidFill>
                  <a:schemeClr val="accent3">
                    <a:lumMod val="50000"/>
                  </a:schemeClr>
                </a:solidFill>
                <a:cs typeface="Arial" charset="0"/>
              </a:rPr>
              <a:t>Rastgele ve kontrolsüz cinsel ilişki</a:t>
            </a:r>
          </a:p>
          <a:p>
            <a:pPr fontAlgn="auto">
              <a:spcBef>
                <a:spcPts val="600"/>
              </a:spcBef>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800" dirty="0" err="1">
                <a:solidFill>
                  <a:schemeClr val="accent3">
                    <a:lumMod val="50000"/>
                  </a:schemeClr>
                </a:solidFill>
              </a:rPr>
              <a:t>Cinselliğini</a:t>
            </a:r>
            <a:r>
              <a:rPr lang="en-US" sz="2800" dirty="0">
                <a:solidFill>
                  <a:schemeClr val="accent3">
                    <a:lumMod val="50000"/>
                  </a:schemeClr>
                </a:solidFill>
              </a:rPr>
              <a:t> </a:t>
            </a:r>
            <a:r>
              <a:rPr lang="en-US" sz="2800" dirty="0" err="1">
                <a:solidFill>
                  <a:schemeClr val="accent3">
                    <a:lumMod val="50000"/>
                  </a:schemeClr>
                </a:solidFill>
              </a:rPr>
              <a:t>sevgi</a:t>
            </a:r>
            <a:r>
              <a:rPr lang="en-US" sz="2800" dirty="0">
                <a:solidFill>
                  <a:schemeClr val="accent3">
                    <a:lumMod val="50000"/>
                  </a:schemeClr>
                </a:solidFill>
              </a:rPr>
              <a:t> </a:t>
            </a:r>
            <a:r>
              <a:rPr lang="en-US" sz="2800" dirty="0" err="1">
                <a:solidFill>
                  <a:schemeClr val="accent3">
                    <a:lumMod val="50000"/>
                  </a:schemeClr>
                </a:solidFill>
              </a:rPr>
              <a:t>elde</a:t>
            </a:r>
            <a:r>
              <a:rPr lang="en-US" sz="2800" dirty="0">
                <a:solidFill>
                  <a:schemeClr val="accent3">
                    <a:lumMod val="50000"/>
                  </a:schemeClr>
                </a:solidFill>
              </a:rPr>
              <a:t> </a:t>
            </a:r>
            <a:r>
              <a:rPr lang="en-US" sz="2800" dirty="0" err="1">
                <a:solidFill>
                  <a:schemeClr val="accent3">
                    <a:lumMod val="50000"/>
                  </a:schemeClr>
                </a:solidFill>
              </a:rPr>
              <a:t>etmek</a:t>
            </a:r>
            <a:r>
              <a:rPr lang="en-US" sz="2800" dirty="0">
                <a:solidFill>
                  <a:schemeClr val="accent3">
                    <a:lumMod val="50000"/>
                  </a:schemeClr>
                </a:solidFill>
              </a:rPr>
              <a:t>, </a:t>
            </a:r>
            <a:r>
              <a:rPr lang="en-US" sz="2800" dirty="0" err="1">
                <a:solidFill>
                  <a:schemeClr val="accent3">
                    <a:lumMod val="50000"/>
                  </a:schemeClr>
                </a:solidFill>
              </a:rPr>
              <a:t>insanları</a:t>
            </a:r>
            <a:r>
              <a:rPr lang="en-US" sz="2800" dirty="0">
                <a:solidFill>
                  <a:schemeClr val="accent3">
                    <a:lumMod val="50000"/>
                  </a:schemeClr>
                </a:solidFill>
              </a:rPr>
              <a:t> </a:t>
            </a:r>
            <a:r>
              <a:rPr lang="en-US" sz="2800" dirty="0" err="1">
                <a:solidFill>
                  <a:schemeClr val="accent3">
                    <a:lumMod val="50000"/>
                  </a:schemeClr>
                </a:solidFill>
              </a:rPr>
              <a:t>manuple</a:t>
            </a:r>
            <a:r>
              <a:rPr lang="en-US" sz="2800" dirty="0">
                <a:solidFill>
                  <a:schemeClr val="accent3">
                    <a:lumMod val="50000"/>
                  </a:schemeClr>
                </a:solidFill>
              </a:rPr>
              <a:t> </a:t>
            </a:r>
            <a:r>
              <a:rPr lang="en-US" sz="2800" dirty="0" err="1">
                <a:solidFill>
                  <a:schemeClr val="accent3">
                    <a:lumMod val="50000"/>
                  </a:schemeClr>
                </a:solidFill>
              </a:rPr>
              <a:t>etmek</a:t>
            </a:r>
            <a:r>
              <a:rPr lang="en-US" sz="2800" dirty="0">
                <a:solidFill>
                  <a:schemeClr val="accent3">
                    <a:lumMod val="50000"/>
                  </a:schemeClr>
                </a:solidFill>
              </a:rPr>
              <a:t> </a:t>
            </a:r>
            <a:r>
              <a:rPr lang="en-US" sz="2800" dirty="0" err="1">
                <a:solidFill>
                  <a:schemeClr val="accent3">
                    <a:lumMod val="50000"/>
                  </a:schemeClr>
                </a:solidFill>
              </a:rPr>
              <a:t>ve</a:t>
            </a:r>
            <a:r>
              <a:rPr lang="en-US" sz="2800" dirty="0">
                <a:solidFill>
                  <a:schemeClr val="accent3">
                    <a:lumMod val="50000"/>
                  </a:schemeClr>
                </a:solidFill>
              </a:rPr>
              <a:t> </a:t>
            </a:r>
            <a:r>
              <a:rPr lang="en-US" sz="2800" dirty="0" err="1">
                <a:solidFill>
                  <a:schemeClr val="accent3">
                    <a:lumMod val="50000"/>
                  </a:schemeClr>
                </a:solidFill>
              </a:rPr>
              <a:t>kimi</a:t>
            </a:r>
            <a:r>
              <a:rPr lang="en-US" sz="2800" dirty="0">
                <a:solidFill>
                  <a:schemeClr val="accent3">
                    <a:lumMod val="50000"/>
                  </a:schemeClr>
                </a:solidFill>
              </a:rPr>
              <a:t> </a:t>
            </a:r>
            <a:r>
              <a:rPr lang="en-US" sz="2800" dirty="0" err="1">
                <a:solidFill>
                  <a:schemeClr val="accent3">
                    <a:lumMod val="50000"/>
                  </a:schemeClr>
                </a:solidFill>
              </a:rPr>
              <a:t>zaman</a:t>
            </a:r>
            <a:r>
              <a:rPr lang="en-US" sz="2800" dirty="0">
                <a:solidFill>
                  <a:schemeClr val="accent3">
                    <a:lumMod val="50000"/>
                  </a:schemeClr>
                </a:solidFill>
              </a:rPr>
              <a:t> </a:t>
            </a:r>
            <a:r>
              <a:rPr lang="en-US" sz="2800" dirty="0" err="1">
                <a:solidFill>
                  <a:schemeClr val="accent3">
                    <a:lumMod val="50000"/>
                  </a:schemeClr>
                </a:solidFill>
              </a:rPr>
              <a:t>yaşamını</a:t>
            </a:r>
            <a:r>
              <a:rPr lang="en-US" sz="2800" dirty="0">
                <a:solidFill>
                  <a:schemeClr val="accent3">
                    <a:lumMod val="50000"/>
                  </a:schemeClr>
                </a:solidFill>
              </a:rPr>
              <a:t> </a:t>
            </a:r>
            <a:r>
              <a:rPr lang="en-US" sz="2800" dirty="0" err="1">
                <a:solidFill>
                  <a:schemeClr val="accent3">
                    <a:lumMod val="50000"/>
                  </a:schemeClr>
                </a:solidFill>
              </a:rPr>
              <a:t>idame</a:t>
            </a:r>
            <a:r>
              <a:rPr lang="en-US" sz="2800" dirty="0">
                <a:solidFill>
                  <a:schemeClr val="accent3">
                    <a:lumMod val="50000"/>
                  </a:schemeClr>
                </a:solidFill>
              </a:rPr>
              <a:t> </a:t>
            </a:r>
            <a:r>
              <a:rPr lang="en-US" sz="2800" dirty="0" err="1">
                <a:solidFill>
                  <a:schemeClr val="accent3">
                    <a:lumMod val="50000"/>
                  </a:schemeClr>
                </a:solidFill>
              </a:rPr>
              <a:t>ettirmek</a:t>
            </a:r>
            <a:r>
              <a:rPr lang="en-US" sz="2800" dirty="0">
                <a:solidFill>
                  <a:schemeClr val="accent3">
                    <a:lumMod val="50000"/>
                  </a:schemeClr>
                </a:solidFill>
              </a:rPr>
              <a:t> </a:t>
            </a:r>
            <a:r>
              <a:rPr lang="en-US" sz="2800" dirty="0" err="1">
                <a:solidFill>
                  <a:schemeClr val="accent3">
                    <a:lumMod val="50000"/>
                  </a:schemeClr>
                </a:solidFill>
              </a:rPr>
              <a:t>için</a:t>
            </a:r>
            <a:r>
              <a:rPr lang="en-US" sz="2800" dirty="0">
                <a:solidFill>
                  <a:schemeClr val="accent3">
                    <a:lumMod val="50000"/>
                  </a:schemeClr>
                </a:solidFill>
              </a:rPr>
              <a:t> </a:t>
            </a:r>
            <a:r>
              <a:rPr lang="en-US" sz="2800" dirty="0" err="1">
                <a:solidFill>
                  <a:schemeClr val="accent3">
                    <a:lumMod val="50000"/>
                  </a:schemeClr>
                </a:solidFill>
              </a:rPr>
              <a:t>kullanma</a:t>
            </a:r>
            <a:r>
              <a:rPr lang="tr-TR" sz="2800" dirty="0">
                <a:solidFill>
                  <a:schemeClr val="accent3">
                    <a:lumMod val="50000"/>
                  </a:schemeClr>
                </a:solidFill>
              </a:rPr>
              <a:t> davranışı</a:t>
            </a:r>
          </a:p>
        </p:txBody>
      </p:sp>
    </p:spTree>
    <p:extLst>
      <p:ext uri="{BB962C8B-B14F-4D97-AF65-F5344CB8AC3E}">
        <p14:creationId xmlns:p14="http://schemas.microsoft.com/office/powerpoint/2010/main" val="4151220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457200" y="357166"/>
          <a:ext cx="8435280" cy="602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313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95536" y="357188"/>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Suçu Bildirim Yükümlülüğü</a:t>
            </a:r>
          </a:p>
        </p:txBody>
      </p:sp>
      <p:sp>
        <p:nvSpPr>
          <p:cNvPr id="6" name="5 Yuvarlatılmış Dikdörtgen"/>
          <p:cNvSpPr/>
          <p:nvPr/>
        </p:nvSpPr>
        <p:spPr>
          <a:xfrm>
            <a:off x="395536" y="1700808"/>
            <a:ext cx="8358188" cy="4896544"/>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80000"/>
              </a:lnSpc>
              <a:defRPr/>
            </a:pPr>
            <a:r>
              <a:rPr lang="tr-TR" sz="2000" b="1" dirty="0"/>
              <a:t>TCK Madde 278 – </a:t>
            </a:r>
          </a:p>
          <a:p>
            <a:pPr algn="just">
              <a:lnSpc>
                <a:spcPct val="120000"/>
              </a:lnSpc>
              <a:defRPr/>
            </a:pPr>
            <a:r>
              <a:rPr lang="tr-TR" sz="2000" dirty="0"/>
              <a:t>(1) İşlenmekte olan bir suçu yetkili makamlara bildirmeyen kişi, bir yıla kadar hapis cezası ile cezalandırılır.</a:t>
            </a:r>
          </a:p>
          <a:p>
            <a:pPr algn="just">
              <a:lnSpc>
                <a:spcPct val="120000"/>
              </a:lnSpc>
              <a:defRPr/>
            </a:pPr>
            <a:endParaRPr lang="tr-TR" sz="2000" dirty="0"/>
          </a:p>
          <a:p>
            <a:pPr algn="just">
              <a:lnSpc>
                <a:spcPct val="120000"/>
              </a:lnSpc>
              <a:defRPr/>
            </a:pPr>
            <a:r>
              <a:rPr lang="tr-TR" sz="2000" dirty="0"/>
              <a:t>(2) İşlenmiş olmakla birlikte, sebebiyet verdiği neticelerin sınırlandırılması hâlen mümkün bulunan bir suçu yetkili makamlara bildirmeyen kişi, yukarıdaki fıkra hükmüne göre cezalandırılır.</a:t>
            </a:r>
          </a:p>
          <a:p>
            <a:pPr algn="just">
              <a:lnSpc>
                <a:spcPct val="120000"/>
              </a:lnSpc>
              <a:defRPr/>
            </a:pPr>
            <a:endParaRPr lang="tr-TR" sz="2000" dirty="0"/>
          </a:p>
          <a:p>
            <a:pPr algn="just">
              <a:lnSpc>
                <a:spcPct val="120000"/>
              </a:lnSpc>
              <a:defRPr/>
            </a:pPr>
            <a:r>
              <a:rPr lang="tr-TR" sz="2000" dirty="0"/>
              <a:t>(3) Mağdurun </a:t>
            </a:r>
            <a:r>
              <a:rPr lang="tr-TR" sz="2000" dirty="0" err="1"/>
              <a:t>onbeş</a:t>
            </a:r>
            <a:r>
              <a:rPr lang="tr-TR" sz="2000" dirty="0"/>
              <a:t> yaşını bitirmemiş bir çocuk, bedensel veya ruhsal bakımdan engelli olan ya da hamileliği nedeniyle kendisini savunamayacak durumda bulunan kimse olması hâlinde, yukarıdaki fıkralara göre verilecek ceza, yarı oranında artırılır. </a:t>
            </a:r>
          </a:p>
          <a:p>
            <a:pPr>
              <a:lnSpc>
                <a:spcPct val="120000"/>
              </a:lnSpc>
              <a:defRPr/>
            </a:pPr>
            <a:endParaRPr lang="tr-TR" sz="2000" dirty="0"/>
          </a:p>
        </p:txBody>
      </p:sp>
    </p:spTree>
    <p:extLst>
      <p:ext uri="{BB962C8B-B14F-4D97-AF65-F5344CB8AC3E}">
        <p14:creationId xmlns:p14="http://schemas.microsoft.com/office/powerpoint/2010/main" val="2227540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539552" y="357188"/>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Kamu Görevlisinin Suçu Bildirim Yükümlülüğü</a:t>
            </a:r>
          </a:p>
        </p:txBody>
      </p:sp>
      <p:sp>
        <p:nvSpPr>
          <p:cNvPr id="6" name="5 Yuvarlatılmış Dikdörtgen"/>
          <p:cNvSpPr/>
          <p:nvPr/>
        </p:nvSpPr>
        <p:spPr>
          <a:xfrm>
            <a:off x="428625" y="1571625"/>
            <a:ext cx="8358188" cy="4357688"/>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tr-TR" dirty="0"/>
          </a:p>
        </p:txBody>
      </p:sp>
      <p:sp>
        <p:nvSpPr>
          <p:cNvPr id="15366" name="6 Dikdörtgen"/>
          <p:cNvSpPr>
            <a:spLocks noChangeArrowheads="1"/>
          </p:cNvSpPr>
          <p:nvPr/>
        </p:nvSpPr>
        <p:spPr bwMode="auto">
          <a:xfrm>
            <a:off x="468313" y="1844675"/>
            <a:ext cx="820737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0000"/>
              </a:lnSpc>
            </a:pPr>
            <a:r>
              <a:rPr lang="tr-TR" altLang="tr-TR" sz="2400" b="1"/>
              <a:t>TCK  Madde 279 – </a:t>
            </a:r>
          </a:p>
          <a:p>
            <a:pPr eaLnBrk="1" hangingPunct="1">
              <a:lnSpc>
                <a:spcPct val="110000"/>
              </a:lnSpc>
            </a:pPr>
            <a:r>
              <a:rPr lang="tr-TR" altLang="tr-TR" sz="2400"/>
              <a:t>	(1) Kamu adına soruşturma ve kovuşturmayı gerektiren bir suçun işlendiğini </a:t>
            </a:r>
            <a:r>
              <a:rPr lang="tr-TR" altLang="tr-TR" sz="2400" u="sng"/>
              <a:t>göreviyle bağlantılı olarak öğrenip de yetkili makamlara bildirimde bulunmayı ihmal eden veya bu hususta gecikme gösteren kamu görevlisi</a:t>
            </a:r>
            <a:r>
              <a:rPr lang="tr-TR" altLang="tr-TR" sz="2400"/>
              <a:t>, altı aydan iki yıla kadar hapis cezası ile cezalandırılır. </a:t>
            </a:r>
          </a:p>
          <a:p>
            <a:pPr eaLnBrk="1" hangingPunct="1">
              <a:lnSpc>
                <a:spcPct val="110000"/>
              </a:lnSpc>
            </a:pPr>
            <a:endParaRPr lang="tr-TR" altLang="tr-TR" sz="2400"/>
          </a:p>
          <a:p>
            <a:pPr eaLnBrk="1" hangingPunct="1">
              <a:lnSpc>
                <a:spcPct val="110000"/>
              </a:lnSpc>
            </a:pPr>
            <a:r>
              <a:rPr lang="tr-TR" altLang="tr-TR" sz="2400"/>
              <a:t>	(2) Suçun, adlî kolluk görevini yapan kişi tarafından işlenmesi hâlinde, yukarıdaki fıkraya göre verilecek ceza yarı oranında artırılır. </a:t>
            </a:r>
          </a:p>
        </p:txBody>
      </p:sp>
    </p:spTree>
    <p:extLst>
      <p:ext uri="{BB962C8B-B14F-4D97-AF65-F5344CB8AC3E}">
        <p14:creationId xmlns:p14="http://schemas.microsoft.com/office/powerpoint/2010/main" val="293740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3528" y="764704"/>
            <a:ext cx="2592288" cy="136815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tr-TR" dirty="0"/>
              <a:t>KORUNMA</a:t>
            </a:r>
          </a:p>
          <a:p>
            <a:pPr algn="ctr" eaLnBrk="1" hangingPunct="1">
              <a:defRPr/>
            </a:pPr>
            <a:r>
              <a:rPr lang="tr-TR" dirty="0"/>
              <a:t>HAKLARI</a:t>
            </a:r>
          </a:p>
        </p:txBody>
      </p:sp>
      <p:sp>
        <p:nvSpPr>
          <p:cNvPr id="5" name="4 Yuvarlatılmış Dikdörtgen"/>
          <p:cNvSpPr/>
          <p:nvPr/>
        </p:nvSpPr>
        <p:spPr>
          <a:xfrm>
            <a:off x="2915816" y="692696"/>
            <a:ext cx="5904656" cy="5400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buFont typeface="Arial" pitchFamily="34" charset="0"/>
              <a:buChar char="•"/>
              <a:defRPr/>
            </a:pPr>
            <a:r>
              <a:rPr lang="tr-TR" sz="2000" dirty="0"/>
              <a:t>İstismar ve ihmalden korunma hakkı; </a:t>
            </a:r>
          </a:p>
          <a:p>
            <a:pPr algn="ctr" eaLnBrk="1" hangingPunct="1">
              <a:buFont typeface="Arial" pitchFamily="34" charset="0"/>
              <a:buChar char="•"/>
              <a:defRPr/>
            </a:pPr>
            <a:r>
              <a:rPr lang="tr-TR" sz="2000" dirty="0"/>
              <a:t>Uyuşturucu bağımlılığından korunma hakkı; </a:t>
            </a:r>
          </a:p>
          <a:p>
            <a:pPr algn="ctr" eaLnBrk="1" hangingPunct="1">
              <a:buFont typeface="Arial" pitchFamily="34" charset="0"/>
              <a:buChar char="•"/>
              <a:defRPr/>
            </a:pPr>
            <a:r>
              <a:rPr lang="tr-TR" sz="2000" dirty="0"/>
              <a:t>Cinsel sömürüden korunma hakkı;</a:t>
            </a:r>
          </a:p>
          <a:p>
            <a:pPr algn="ctr" eaLnBrk="1" hangingPunct="1">
              <a:buFont typeface="Arial" pitchFamily="34" charset="0"/>
              <a:buChar char="•"/>
              <a:defRPr/>
            </a:pPr>
            <a:r>
              <a:rPr lang="tr-TR" sz="2000" dirty="0"/>
              <a:t>Ekonomik sömürüden korunma hakkı; </a:t>
            </a:r>
          </a:p>
          <a:p>
            <a:pPr algn="ctr" eaLnBrk="1" hangingPunct="1">
              <a:buFont typeface="Arial" pitchFamily="34" charset="0"/>
              <a:buChar char="•"/>
              <a:defRPr/>
            </a:pPr>
            <a:r>
              <a:rPr lang="tr-TR" sz="2000" dirty="0"/>
              <a:t>Satış, kaçırılma ve zorla </a:t>
            </a:r>
            <a:r>
              <a:rPr lang="tr-TR" sz="2000" dirty="0" err="1"/>
              <a:t>alıkoyma’dan</a:t>
            </a:r>
            <a:r>
              <a:rPr lang="tr-TR" sz="2000" dirty="0"/>
              <a:t> korunma hakkı; </a:t>
            </a:r>
          </a:p>
          <a:p>
            <a:pPr algn="ctr" eaLnBrk="1" hangingPunct="1">
              <a:buFont typeface="Arial" pitchFamily="34" charset="0"/>
              <a:buChar char="•"/>
              <a:defRPr/>
            </a:pPr>
            <a:r>
              <a:rPr lang="tr-TR" sz="2000" dirty="0"/>
              <a:t>Diğer </a:t>
            </a:r>
            <a:r>
              <a:rPr lang="tr-TR" sz="2000" dirty="0" err="1"/>
              <a:t>suistimal</a:t>
            </a:r>
            <a:r>
              <a:rPr lang="tr-TR" sz="2000" dirty="0"/>
              <a:t> biçimlerinden korunma hakkı; işkence’den korunma hakkı; </a:t>
            </a:r>
          </a:p>
          <a:p>
            <a:pPr algn="ctr" eaLnBrk="1" hangingPunct="1">
              <a:buFont typeface="Arial" pitchFamily="34" charset="0"/>
              <a:buChar char="•"/>
              <a:defRPr/>
            </a:pPr>
            <a:r>
              <a:rPr lang="tr-TR" sz="2000" dirty="0"/>
              <a:t>Özgürlükten yoksun bırakıcı uygulamalardan korunma hakkı;</a:t>
            </a:r>
          </a:p>
          <a:p>
            <a:pPr algn="ctr" eaLnBrk="1" hangingPunct="1">
              <a:buFont typeface="Arial" pitchFamily="34" charset="0"/>
              <a:buChar char="•"/>
              <a:defRPr/>
            </a:pPr>
            <a:r>
              <a:rPr lang="tr-TR" sz="2000" dirty="0"/>
              <a:t>Silahlı çatışmalardan dolaylı yada dolaysız korunma hakkı;</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endParaRPr lang="tr-TR" altLang="tr-TR"/>
          </a:p>
        </p:txBody>
      </p:sp>
      <p:sp>
        <p:nvSpPr>
          <p:cNvPr id="17411" name="2 İçerik Yer Tutucusu"/>
          <p:cNvSpPr>
            <a:spLocks noGrp="1"/>
          </p:cNvSpPr>
          <p:nvPr>
            <p:ph idx="1"/>
          </p:nvPr>
        </p:nvSpPr>
        <p:spPr>
          <a:prstGeom prst="homePlate">
            <a:avLst>
              <a:gd name="adj" fmla="val 50004"/>
            </a:avLst>
          </a:prstGeom>
        </p:spPr>
        <p:txBody>
          <a:bodyPr/>
          <a:lstStyle/>
          <a:p>
            <a:pPr eaLnBrk="1" hangingPunct="1">
              <a:buFont typeface="Wingdings" panose="05000000000000000000" pitchFamily="2" charset="2"/>
              <a:buChar char="§"/>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Adli ve idari merciler</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Kolluk görevlileri</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Sağlık ve eğitim kuruluşları</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Sivil toplum kuruluşları </a:t>
            </a:r>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Beşgen"/>
          <p:cNvSpPr/>
          <p:nvPr/>
        </p:nvSpPr>
        <p:spPr>
          <a:xfrm>
            <a:off x="357188" y="1571625"/>
            <a:ext cx="3998912" cy="4357688"/>
          </a:xfrm>
          <a:prstGeom prst="homePlate">
            <a:avLst>
              <a:gd name="adj" fmla="val 183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2 İçerik Yer Tutucusu"/>
          <p:cNvSpPr txBox="1">
            <a:spLocks/>
          </p:cNvSpPr>
          <p:nvPr/>
        </p:nvSpPr>
        <p:spPr bwMode="auto">
          <a:xfrm>
            <a:off x="4860032" y="2492896"/>
            <a:ext cx="3744416" cy="25202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spcBef>
                <a:spcPct val="20000"/>
              </a:spcBef>
              <a:buFont typeface="Wingdings" pitchFamily="2" charset="2"/>
              <a:buChar char="§"/>
              <a:defRPr/>
            </a:pPr>
            <a:r>
              <a:rPr lang="tr-TR" sz="2400" dirty="0">
                <a:solidFill>
                  <a:schemeClr val="tx2"/>
                </a:solidFill>
              </a:rPr>
              <a:t>Korunma ihtiyacı olan çocuğu </a:t>
            </a:r>
            <a:r>
              <a:rPr lang="tr-TR" sz="2400" b="1" dirty="0">
                <a:solidFill>
                  <a:schemeClr val="tx2"/>
                </a:solidFill>
              </a:rPr>
              <a:t>Aile ve Sosyal Hizmetler Bakanlığına </a:t>
            </a:r>
            <a:r>
              <a:rPr lang="tr-TR" sz="2400" dirty="0">
                <a:solidFill>
                  <a:schemeClr val="tx2"/>
                </a:solidFill>
              </a:rPr>
              <a:t>bildirmekle yükümlüdür. </a:t>
            </a:r>
          </a:p>
          <a:p>
            <a:pPr marL="342900" indent="-342900" eaLnBrk="0" hangingPunct="0">
              <a:spcBef>
                <a:spcPct val="20000"/>
              </a:spcBef>
              <a:buFont typeface="Arial" pitchFamily="34" charset="0"/>
              <a:buNone/>
              <a:defRPr/>
            </a:pPr>
            <a:endParaRPr lang="tr-TR" sz="3200" dirty="0">
              <a:solidFill>
                <a:schemeClr val="tx1"/>
              </a:solidFill>
            </a:endParaRPr>
          </a:p>
        </p:txBody>
      </p:sp>
    </p:spTree>
    <p:extLst>
      <p:ext uri="{BB962C8B-B14F-4D97-AF65-F5344CB8AC3E}">
        <p14:creationId xmlns:p14="http://schemas.microsoft.com/office/powerpoint/2010/main" val="2665379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endParaRPr lang="tr-TR" altLang="tr-TR"/>
          </a:p>
        </p:txBody>
      </p:sp>
      <p:sp>
        <p:nvSpPr>
          <p:cNvPr id="18435" name="2 İçerik Yer Tutucusu"/>
          <p:cNvSpPr>
            <a:spLocks noGrp="1"/>
          </p:cNvSpPr>
          <p:nvPr>
            <p:ph idx="1"/>
          </p:nvPr>
        </p:nvSpPr>
        <p:spPr/>
        <p:txBody>
          <a:bodyPr/>
          <a:lstStyle/>
          <a:p>
            <a:pPr eaLnBrk="1" hangingPunct="1">
              <a:buFont typeface="Wingdings" panose="05000000000000000000" pitchFamily="2" charset="2"/>
              <a:buChar char="§"/>
            </a:pPr>
            <a:endParaRPr lang="tr-TR" altLang="tr-TR" sz="2400">
              <a:solidFill>
                <a:schemeClr val="tx2"/>
              </a:solidFill>
            </a:endParaRPr>
          </a:p>
          <a:p>
            <a:pPr eaLnBrk="1" hangingPunct="1">
              <a:lnSpc>
                <a:spcPct val="80000"/>
              </a:lnSpc>
              <a:buFont typeface="Arial" panose="020B0604020202020204" pitchFamily="34" charset="0"/>
              <a:buNone/>
            </a:pPr>
            <a:r>
              <a:rPr lang="tr-TR" altLang="tr-TR" sz="2400" b="1"/>
              <a:t>TCK Madde 98 – </a:t>
            </a:r>
          </a:p>
          <a:p>
            <a:pPr eaLnBrk="1" hangingPunct="1">
              <a:lnSpc>
                <a:spcPct val="80000"/>
              </a:lnSpc>
              <a:buFont typeface="Arial" panose="020B0604020202020204" pitchFamily="34" charset="0"/>
              <a:buNone/>
            </a:pPr>
            <a:endParaRPr lang="tr-TR" altLang="tr-TR" sz="2400"/>
          </a:p>
          <a:p>
            <a:pPr eaLnBrk="1" hangingPunct="1">
              <a:lnSpc>
                <a:spcPct val="80000"/>
              </a:lnSpc>
              <a:buFont typeface="Arial" panose="020B0604020202020204" pitchFamily="34" charset="0"/>
              <a:buNone/>
            </a:pPr>
            <a:r>
              <a:rPr lang="tr-TR" altLang="tr-TR" sz="2400"/>
              <a:t>(1)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p>
          <a:p>
            <a:pPr eaLnBrk="1" hangingPunct="1">
              <a:lnSpc>
                <a:spcPct val="80000"/>
              </a:lnSpc>
              <a:buFont typeface="Arial" panose="020B0604020202020204" pitchFamily="34" charset="0"/>
              <a:buNone/>
            </a:pPr>
            <a:r>
              <a:rPr lang="tr-TR" altLang="tr-TR" sz="2400"/>
              <a:t>(2) Yardım veya bildirim yükümlülüğünün yerine getirilmemesi dolayısıyla kişinin ölmesi durumunda, bir yıldan üç yıla kadar hapis cezasına hükmolunur. </a:t>
            </a:r>
          </a:p>
          <a:p>
            <a:pPr eaLnBrk="1" hangingPunct="1">
              <a:buFont typeface="Wingdings" panose="05000000000000000000" pitchFamily="2" charset="2"/>
              <a:buChar char="§"/>
            </a:pPr>
            <a:endParaRPr lang="tr-TR" altLang="tr-TR" sz="2400">
              <a:solidFill>
                <a:schemeClr val="tx2"/>
              </a:solidFill>
            </a:endParaRPr>
          </a:p>
          <a:p>
            <a:pPr>
              <a:buFont typeface="Arial" panose="020B0604020202020204" pitchFamily="34" charset="0"/>
              <a:buNone/>
            </a:pPr>
            <a:endParaRPr lang="tr-TR" altLang="tr-TR"/>
          </a:p>
        </p:txBody>
      </p:sp>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Yuvarlatılmış Dikdörtgen"/>
          <p:cNvSpPr/>
          <p:nvPr/>
        </p:nvSpPr>
        <p:spPr>
          <a:xfrm>
            <a:off x="357188" y="1571625"/>
            <a:ext cx="8358187" cy="4357688"/>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extLst>
      <p:ext uri="{BB962C8B-B14F-4D97-AF65-F5344CB8AC3E}">
        <p14:creationId xmlns:p14="http://schemas.microsoft.com/office/powerpoint/2010/main" val="3139925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tr-TR"/>
              <a:t>4. Oturum</a:t>
            </a:r>
          </a:p>
        </p:txBody>
      </p:sp>
      <p:sp>
        <p:nvSpPr>
          <p:cNvPr id="3" name="2 İçerik Yer Tutucusu"/>
          <p:cNvSpPr>
            <a:spLocks noGrp="1"/>
          </p:cNvSpPr>
          <p:nvPr>
            <p:ph idx="1"/>
          </p:nvPr>
        </p:nvSpPr>
        <p:spPr>
          <a:xfrm>
            <a:off x="468313" y="2349500"/>
            <a:ext cx="8229600" cy="4064000"/>
          </a:xfrm>
          <a:prstGeom prst="roundRect">
            <a:avLst/>
          </a:prstGeom>
          <a:solidFill>
            <a:schemeClr val="accent6">
              <a:lumMod val="20000"/>
              <a:lumOff val="80000"/>
            </a:schemeClr>
          </a:solidFill>
          <a:ln>
            <a:solidFill>
              <a:schemeClr val="accent6">
                <a:lumMod val="50000"/>
              </a:schemeClr>
            </a:solidFill>
          </a:ln>
        </p:spPr>
        <p:txBody>
          <a:bodyPr rtlCol="0">
            <a:normAutofit/>
          </a:bodyPr>
          <a:lstStyle/>
          <a:p>
            <a:pPr lvl="1" eaLnBrk="1" fontAlgn="auto" hangingPunct="1">
              <a:spcAft>
                <a:spcPts val="0"/>
              </a:spcAft>
              <a:buFont typeface="Arial" charset="0"/>
              <a:buChar char="–"/>
              <a:defRPr/>
            </a:pPr>
            <a:r>
              <a:rPr lang="tr-TR" dirty="0"/>
              <a:t>Çocuk izlem merkezinin tanıtımı</a:t>
            </a:r>
          </a:p>
          <a:p>
            <a:pPr lvl="1" eaLnBrk="1" fontAlgn="auto" hangingPunct="1">
              <a:spcAft>
                <a:spcPts val="0"/>
              </a:spcAft>
              <a:buFont typeface="Arial" charset="0"/>
              <a:buChar char="–"/>
              <a:defRPr/>
            </a:pPr>
            <a:r>
              <a:rPr lang="tr-TR" dirty="0"/>
              <a:t>Cinsel istismar edildiği düşünülen çocukların ÇİM’e bildirim şekilleri </a:t>
            </a:r>
          </a:p>
          <a:p>
            <a:pPr lvl="1" eaLnBrk="1" fontAlgn="auto" hangingPunct="1">
              <a:spcAft>
                <a:spcPts val="0"/>
              </a:spcAft>
              <a:buFont typeface="Arial" charset="0"/>
              <a:buChar char="–"/>
              <a:defRPr/>
            </a:pPr>
            <a:r>
              <a:rPr lang="tr-TR" dirty="0"/>
              <a:t>Çocuğun ÇİM’e getirilme süreci</a:t>
            </a:r>
          </a:p>
          <a:p>
            <a:pPr lvl="1" eaLnBrk="1" fontAlgn="auto" hangingPunct="1">
              <a:spcAft>
                <a:spcPts val="0"/>
              </a:spcAft>
              <a:buFont typeface="Arial" charset="0"/>
              <a:buChar char="–"/>
              <a:defRPr/>
            </a:pPr>
            <a:r>
              <a:rPr lang="tr-TR" dirty="0"/>
              <a:t>Çocuk İzlem Merkezinin işleyişi</a:t>
            </a:r>
          </a:p>
          <a:p>
            <a:pPr eaLnBrk="1" fontAlgn="auto" hangingPunct="1">
              <a:spcAft>
                <a:spcPts val="0"/>
              </a:spcAft>
              <a:defRPr/>
            </a:pPr>
            <a:endParaRPr lang="tr-TR" dirty="0"/>
          </a:p>
        </p:txBody>
      </p:sp>
      <p:sp>
        <p:nvSpPr>
          <p:cNvPr id="4" name="3 Yuvarlatılmış Dikdörtgen"/>
          <p:cNvSpPr/>
          <p:nvPr/>
        </p:nvSpPr>
        <p:spPr>
          <a:xfrm>
            <a:off x="468313" y="83661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Merkezinin tanıtımı ve işleyişi</a:t>
            </a:r>
            <a:endParaRPr lang="tr-TR" sz="3200" dirty="0">
              <a:solidFill>
                <a:schemeClr val="accent6">
                  <a:lumMod val="50000"/>
                </a:schemeClr>
              </a:solidFill>
            </a:endParaRPr>
          </a:p>
        </p:txBody>
      </p:sp>
    </p:spTree>
    <p:extLst>
      <p:ext uri="{BB962C8B-B14F-4D97-AF65-F5344CB8AC3E}">
        <p14:creationId xmlns:p14="http://schemas.microsoft.com/office/powerpoint/2010/main" val="3397481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 y="1785938"/>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fontScale="92500"/>
          </a:bodyPr>
          <a:lstStyle/>
          <a:p>
            <a:pPr marL="0" lvl="1" algn="ctr" eaLnBrk="1" fontAlgn="auto" hangingPunct="1">
              <a:lnSpc>
                <a:spcPct val="150000"/>
              </a:lnSpc>
              <a:spcAft>
                <a:spcPts val="0"/>
              </a:spcAft>
              <a:buFont typeface="Arial" panose="020B0604020202020204" pitchFamily="34" charset="0"/>
              <a:buNone/>
              <a:defRPr/>
            </a:pPr>
            <a:r>
              <a:rPr lang="tr-TR" b="1" dirty="0"/>
              <a:t>Cinsel istismar </a:t>
            </a:r>
            <a:r>
              <a:rPr lang="tr-TR" dirty="0"/>
              <a:t>şüphesi olan çocuğun </a:t>
            </a:r>
            <a:r>
              <a:rPr lang="tr-TR" b="1" dirty="0"/>
              <a:t>beyanının alınması, muayenesinin yapılması, aile görüşmesinin yapılması ve raporunun hazırlanması </a:t>
            </a:r>
            <a:r>
              <a:rPr lang="tr-TR" dirty="0"/>
              <a:t>için gereken tüm personel ve ekipmanın bulunduğu, işlemlerin her aşamada çocuğun yüksek yararı gözetilerek yürütüldüğü bir merkezdir</a:t>
            </a:r>
          </a:p>
        </p:txBody>
      </p:sp>
      <p:sp>
        <p:nvSpPr>
          <p:cNvPr id="4" name="3 Yuvarlatılmış Dikdörtgen"/>
          <p:cNvSpPr/>
          <p:nvPr/>
        </p:nvSpPr>
        <p:spPr>
          <a:xfrm>
            <a:off x="500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3200" b="1" dirty="0">
                <a:solidFill>
                  <a:schemeClr val="accent6">
                    <a:lumMod val="50000"/>
                  </a:schemeClr>
                </a:solidFill>
              </a:rPr>
              <a:t>Çocuk İzlem Merkezi</a:t>
            </a:r>
            <a:endParaRPr lang="tr-TR" sz="3200" dirty="0">
              <a:solidFill>
                <a:schemeClr val="accent6">
                  <a:lumMod val="50000"/>
                </a:schemeClr>
              </a:solidFill>
            </a:endParaRPr>
          </a:p>
        </p:txBody>
      </p:sp>
    </p:spTree>
    <p:extLst>
      <p:ext uri="{BB962C8B-B14F-4D97-AF65-F5344CB8AC3E}">
        <p14:creationId xmlns:p14="http://schemas.microsoft.com/office/powerpoint/2010/main" val="1516707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SHÇEK</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4105"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endParaRPr>
          </a:p>
        </p:txBody>
      </p:sp>
      <p:sp>
        <p:nvSpPr>
          <p:cNvPr id="6" name="Frame 5"/>
          <p:cNvSpPr/>
          <p:nvPr/>
        </p:nvSpPr>
        <p:spPr>
          <a:xfrm>
            <a:off x="1595438" y="1358900"/>
            <a:ext cx="3984625" cy="3816350"/>
          </a:xfrm>
          <a:prstGeom prst="frame">
            <a:avLst>
              <a:gd name="adj1" fmla="val 35052"/>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a:solidFill>
                <a:schemeClr val="tx1"/>
              </a:solidFill>
            </a:endParaRPr>
          </a:p>
        </p:txBody>
      </p:sp>
    </p:spTree>
    <p:extLst>
      <p:ext uri="{BB962C8B-B14F-4D97-AF65-F5344CB8AC3E}">
        <p14:creationId xmlns:p14="http://schemas.microsoft.com/office/powerpoint/2010/main" val="3677264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203573" y="351412"/>
            <a:ext cx="6816228"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Kimler cinsel istismar bildiriminde bulunabilir?</a:t>
            </a:r>
          </a:p>
        </p:txBody>
      </p:sp>
      <p:sp>
        <p:nvSpPr>
          <p:cNvPr id="5" name="4 Yuvarlatılmış Dikdörtgen"/>
          <p:cNvSpPr/>
          <p:nvPr/>
        </p:nvSpPr>
        <p:spPr>
          <a:xfrm>
            <a:off x="531813" y="1412875"/>
            <a:ext cx="8143875" cy="5157788"/>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lvl="1" fontAlgn="auto">
              <a:lnSpc>
                <a:spcPct val="80000"/>
              </a:lnSpc>
              <a:spcBef>
                <a:spcPts val="800"/>
              </a:spcBef>
              <a:spcAft>
                <a:spcPts val="0"/>
              </a:spcAft>
              <a:buFont typeface="Wingdings" pitchFamily="2" charset="2"/>
              <a:buChar char="§"/>
              <a:defRPr/>
            </a:pPr>
            <a:r>
              <a:rPr lang="tr-TR" sz="2400" dirty="0">
                <a:solidFill>
                  <a:schemeClr val="tx1"/>
                </a:solidFill>
              </a:rPr>
              <a:t>Çocuğa hizmet veren ya da hizmet verdiği sırada çocukla karşılaşan personelin bildirimi/danışımı</a:t>
            </a:r>
          </a:p>
          <a:p>
            <a:pPr lvl="2" fontAlgn="auto">
              <a:lnSpc>
                <a:spcPct val="80000"/>
              </a:lnSpc>
              <a:spcBef>
                <a:spcPts val="800"/>
              </a:spcBef>
              <a:spcAft>
                <a:spcPts val="0"/>
              </a:spcAft>
              <a:buFont typeface="Wingdings" pitchFamily="2" charset="2"/>
              <a:buChar char="§"/>
              <a:defRPr/>
            </a:pPr>
            <a:r>
              <a:rPr lang="tr-TR" sz="2000" dirty="0">
                <a:solidFill>
                  <a:schemeClr val="tx1"/>
                </a:solidFill>
              </a:rPr>
              <a:t>Öğretmenler</a:t>
            </a:r>
          </a:p>
          <a:p>
            <a:pPr lvl="2" fontAlgn="auto">
              <a:lnSpc>
                <a:spcPct val="80000"/>
              </a:lnSpc>
              <a:spcBef>
                <a:spcPts val="800"/>
              </a:spcBef>
              <a:spcAft>
                <a:spcPts val="0"/>
              </a:spcAft>
              <a:buFont typeface="Wingdings" pitchFamily="2" charset="2"/>
              <a:buChar char="§"/>
              <a:defRPr/>
            </a:pPr>
            <a:r>
              <a:rPr lang="tr-TR" sz="2000" dirty="0">
                <a:solidFill>
                  <a:schemeClr val="tx1"/>
                </a:solidFill>
              </a:rPr>
              <a:t>Sağlık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ASHB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Müftülük personeli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Muhtar</a:t>
            </a:r>
          </a:p>
          <a:p>
            <a:pPr lvl="2" fontAlgn="auto">
              <a:lnSpc>
                <a:spcPct val="80000"/>
              </a:lnSpc>
              <a:spcBef>
                <a:spcPts val="800"/>
              </a:spcBef>
              <a:spcAft>
                <a:spcPts val="0"/>
              </a:spcAft>
              <a:buFont typeface="Wingdings" pitchFamily="2" charset="2"/>
              <a:buChar char="§"/>
              <a:defRPr/>
            </a:pPr>
            <a:r>
              <a:rPr lang="tr-TR" sz="2000" dirty="0">
                <a:solidFill>
                  <a:schemeClr val="tx1"/>
                </a:solidFill>
              </a:rPr>
              <a:t>Kolluk birimleri</a:t>
            </a:r>
          </a:p>
          <a:p>
            <a:pPr lvl="2" fontAlgn="auto">
              <a:lnSpc>
                <a:spcPct val="80000"/>
              </a:lnSpc>
              <a:spcBef>
                <a:spcPts val="800"/>
              </a:spcBef>
              <a:spcAft>
                <a:spcPts val="0"/>
              </a:spcAft>
              <a:buFont typeface="Wingdings" pitchFamily="2" charset="2"/>
              <a:buChar char="§"/>
              <a:defRPr/>
            </a:pPr>
            <a:r>
              <a:rPr lang="tr-TR" sz="2000" dirty="0">
                <a:solidFill>
                  <a:schemeClr val="tx1"/>
                </a:solidFill>
              </a:rPr>
              <a:t>Meslek örgütleri</a:t>
            </a:r>
          </a:p>
          <a:p>
            <a:pPr lvl="2" fontAlgn="auto">
              <a:lnSpc>
                <a:spcPct val="80000"/>
              </a:lnSpc>
              <a:spcBef>
                <a:spcPts val="800"/>
              </a:spcBef>
              <a:spcAft>
                <a:spcPts val="0"/>
              </a:spcAft>
              <a:buFont typeface="Wingdings" pitchFamily="2" charset="2"/>
              <a:buChar char="§"/>
              <a:defRPr/>
            </a:pPr>
            <a:endParaRPr lang="tr-TR" sz="2000" dirty="0">
              <a:solidFill>
                <a:schemeClr val="tx1"/>
              </a:solidFill>
            </a:endParaRPr>
          </a:p>
          <a:p>
            <a:pPr lvl="1" fontAlgn="auto">
              <a:lnSpc>
                <a:spcPct val="80000"/>
              </a:lnSpc>
              <a:spcBef>
                <a:spcPts val="800"/>
              </a:spcBef>
              <a:spcAft>
                <a:spcPts val="0"/>
              </a:spcAft>
              <a:buFont typeface="Wingdings" pitchFamily="2" charset="2"/>
              <a:buChar char="§"/>
              <a:defRPr/>
            </a:pPr>
            <a:r>
              <a:rPr lang="tr-TR" sz="2400" dirty="0">
                <a:solidFill>
                  <a:schemeClr val="tx1"/>
                </a:solidFill>
              </a:rPr>
              <a:t>Sivil toplum kuruluşlarının bildirimi/danışımı</a:t>
            </a:r>
          </a:p>
          <a:p>
            <a:pPr lvl="1" fontAlgn="auto">
              <a:lnSpc>
                <a:spcPct val="80000"/>
              </a:lnSpc>
              <a:spcBef>
                <a:spcPts val="800"/>
              </a:spcBef>
              <a:spcAft>
                <a:spcPts val="0"/>
              </a:spcAft>
              <a:buFont typeface="Wingdings" pitchFamily="2" charset="2"/>
              <a:buChar char="§"/>
              <a:defRPr/>
            </a:pPr>
            <a:r>
              <a:rPr lang="tr-TR" sz="2400" dirty="0">
                <a:solidFill>
                  <a:schemeClr val="tx1"/>
                </a:solidFill>
              </a:rPr>
              <a:t>Kişisel başvuru – vatandaşın bildirimi/danışımı</a:t>
            </a:r>
          </a:p>
          <a:p>
            <a:pPr lvl="1" fontAlgn="auto">
              <a:lnSpc>
                <a:spcPct val="80000"/>
              </a:lnSpc>
              <a:spcBef>
                <a:spcPts val="800"/>
              </a:spcBef>
              <a:spcAft>
                <a:spcPts val="0"/>
              </a:spcAft>
              <a:buFont typeface="Wingdings" pitchFamily="2" charset="2"/>
              <a:buChar char="§"/>
              <a:defRPr/>
            </a:pPr>
            <a:r>
              <a:rPr lang="tr-TR" sz="2400" dirty="0">
                <a:solidFill>
                  <a:schemeClr val="tx1"/>
                </a:solidFill>
              </a:rPr>
              <a:t>Ailenin başvurusu</a:t>
            </a:r>
          </a:p>
          <a:p>
            <a:pPr lvl="1" fontAlgn="auto">
              <a:lnSpc>
                <a:spcPct val="80000"/>
              </a:lnSpc>
              <a:spcBef>
                <a:spcPts val="800"/>
              </a:spcBef>
              <a:spcAft>
                <a:spcPts val="0"/>
              </a:spcAft>
              <a:buFont typeface="Wingdings" pitchFamily="2" charset="2"/>
              <a:buChar char="§"/>
              <a:defRPr/>
            </a:pPr>
            <a:r>
              <a:rPr lang="tr-TR" sz="2400" dirty="0">
                <a:solidFill>
                  <a:schemeClr val="tx1"/>
                </a:solidFill>
              </a:rPr>
              <a:t>Çocuğun başvurusu</a:t>
            </a:r>
          </a:p>
        </p:txBody>
      </p:sp>
    </p:spTree>
    <p:extLst>
      <p:ext uri="{BB962C8B-B14F-4D97-AF65-F5344CB8AC3E}">
        <p14:creationId xmlns:p14="http://schemas.microsoft.com/office/powerpoint/2010/main" val="2950709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a:xfrm rot="10800000">
            <a:off x="2119313" y="1682750"/>
            <a:ext cx="1444625"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7265988" y="1684338"/>
            <a:ext cx="1146175" cy="287337"/>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1116013" y="2032000"/>
            <a:ext cx="2028825"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3" name="Rounded Rectangle 12"/>
          <p:cNvSpPr/>
          <p:nvPr/>
        </p:nvSpPr>
        <p:spPr>
          <a:xfrm>
            <a:off x="7164388" y="2014538"/>
            <a:ext cx="1774825"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Danışma / Konsültasyon</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1" name="Pentagon 4"/>
          <p:cNvSpPr/>
          <p:nvPr/>
        </p:nvSpPr>
        <p:spPr>
          <a:xfrm rot="5400000">
            <a:off x="3907959" y="1264464"/>
            <a:ext cx="3087751" cy="3096344"/>
          </a:xfrm>
          <a:prstGeom prst="homePlate">
            <a:avLst>
              <a:gd name="adj" fmla="val 12199"/>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fontAlgn="auto">
              <a:spcBef>
                <a:spcPts val="0"/>
              </a:spcBef>
              <a:spcAft>
                <a:spcPts val="0"/>
              </a:spcAft>
              <a:defRPr/>
            </a:pPr>
            <a:r>
              <a:rPr lang="tr-TR" dirty="0"/>
              <a:t>Öğretmen</a:t>
            </a:r>
          </a:p>
          <a:p>
            <a:pPr algn="ctr" fontAlgn="auto">
              <a:spcBef>
                <a:spcPts val="0"/>
              </a:spcBef>
              <a:spcAft>
                <a:spcPts val="0"/>
              </a:spcAft>
              <a:defRPr/>
            </a:pPr>
            <a:r>
              <a:rPr lang="tr-TR" dirty="0"/>
              <a:t>Sağlık personeli</a:t>
            </a:r>
          </a:p>
          <a:p>
            <a:pPr algn="ctr" fontAlgn="auto">
              <a:spcBef>
                <a:spcPts val="0"/>
              </a:spcBef>
              <a:spcAft>
                <a:spcPts val="0"/>
              </a:spcAft>
              <a:defRPr/>
            </a:pPr>
            <a:r>
              <a:rPr lang="tr-TR" dirty="0"/>
              <a:t>ASHB personeli</a:t>
            </a:r>
          </a:p>
          <a:p>
            <a:pPr algn="ctr" fontAlgn="auto">
              <a:spcBef>
                <a:spcPts val="0"/>
              </a:spcBef>
              <a:spcAft>
                <a:spcPts val="0"/>
              </a:spcAft>
              <a:defRPr/>
            </a:pPr>
            <a:r>
              <a:rPr lang="tr-TR" dirty="0"/>
              <a:t>Müftülük personeli</a:t>
            </a:r>
          </a:p>
          <a:p>
            <a:pPr algn="ctr" fontAlgn="auto">
              <a:spcBef>
                <a:spcPts val="0"/>
              </a:spcBef>
              <a:spcAft>
                <a:spcPts val="0"/>
              </a:spcAft>
              <a:defRPr/>
            </a:pPr>
            <a:r>
              <a:rPr lang="tr-TR" dirty="0"/>
              <a:t>Muhtar</a:t>
            </a:r>
          </a:p>
          <a:p>
            <a:pPr algn="ctr" fontAlgn="auto">
              <a:spcBef>
                <a:spcPts val="0"/>
              </a:spcBef>
              <a:spcAft>
                <a:spcPts val="0"/>
              </a:spcAft>
              <a:defRPr/>
            </a:pPr>
            <a:r>
              <a:rPr lang="tr-TR" dirty="0"/>
              <a:t>Kolluk birimleri</a:t>
            </a:r>
          </a:p>
          <a:p>
            <a:pPr algn="ctr" fontAlgn="auto">
              <a:spcBef>
                <a:spcPts val="0"/>
              </a:spcBef>
              <a:spcAft>
                <a:spcPts val="0"/>
              </a:spcAft>
              <a:defRPr/>
            </a:pPr>
            <a:r>
              <a:rPr lang="tr-TR" dirty="0"/>
              <a:t>Meslek örgütleri</a:t>
            </a:r>
          </a:p>
          <a:p>
            <a:pPr algn="ctr" fontAlgn="auto">
              <a:spcBef>
                <a:spcPts val="0"/>
              </a:spcBef>
              <a:spcAft>
                <a:spcPts val="0"/>
              </a:spcAft>
              <a:defRPr/>
            </a:pPr>
            <a:r>
              <a:rPr lang="tr-TR" dirty="0"/>
              <a:t>Vatandaş</a:t>
            </a:r>
          </a:p>
          <a:p>
            <a:pPr algn="ctr" fontAlgn="auto">
              <a:spcBef>
                <a:spcPts val="0"/>
              </a:spcBef>
              <a:spcAft>
                <a:spcPts val="0"/>
              </a:spcAft>
              <a:defRPr/>
            </a:pPr>
            <a:r>
              <a:rPr lang="tr-TR" dirty="0"/>
              <a:t>Aile</a:t>
            </a:r>
          </a:p>
          <a:p>
            <a:pPr algn="ctr" fontAlgn="auto">
              <a:spcBef>
                <a:spcPts val="0"/>
              </a:spcBef>
              <a:spcAft>
                <a:spcPts val="0"/>
              </a:spcAft>
              <a:defRPr/>
            </a:pPr>
            <a:r>
              <a:rPr lang="tr-TR" dirty="0"/>
              <a:t>Çocuk</a:t>
            </a:r>
          </a:p>
        </p:txBody>
      </p:sp>
      <p:pic>
        <p:nvPicPr>
          <p:cNvPr id="1332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213" y="2736850"/>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998538" y="3473450"/>
            <a:ext cx="2305050"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2035175" y="284321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2024063" y="43370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2" name="Down Arrow 21"/>
          <p:cNvSpPr/>
          <p:nvPr/>
        </p:nvSpPr>
        <p:spPr>
          <a:xfrm>
            <a:off x="8199438" y="3079750"/>
            <a:ext cx="188912" cy="1778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Tree>
    <p:extLst>
      <p:ext uri="{BB962C8B-B14F-4D97-AF65-F5344CB8AC3E}">
        <p14:creationId xmlns:p14="http://schemas.microsoft.com/office/powerpoint/2010/main" val="53885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Merkezinin işleyişi</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pitchFamily="34" charset="0"/>
              <a:buChar char="•"/>
              <a:defRPr/>
            </a:pPr>
            <a:r>
              <a:rPr lang="tr-TR" sz="2800" dirty="0"/>
              <a:t>İstismar mağduru çocuğun hangi kuruma başvurduğuna, ya da istismardan hangi kurumda kuşkulanıldığına bakılmaksızın hiç zaman kaybetmeden  </a:t>
            </a:r>
            <a:r>
              <a:rPr lang="tr-TR" sz="2800" b="1" dirty="0"/>
              <a:t>kolluk kuvvetleri </a:t>
            </a:r>
            <a:r>
              <a:rPr lang="tr-TR" sz="2800" dirty="0"/>
              <a:t>haberdar edilir.</a:t>
            </a:r>
          </a:p>
          <a:p>
            <a:pPr fontAlgn="auto">
              <a:spcBef>
                <a:spcPts val="0"/>
              </a:spcBef>
              <a:spcAft>
                <a:spcPts val="0"/>
              </a:spcAft>
              <a:buFont typeface="Arial" pitchFamily="34" charset="0"/>
              <a:buChar char="•"/>
              <a:defRPr/>
            </a:pPr>
            <a:endParaRPr lang="tr-TR" sz="2800" dirty="0"/>
          </a:p>
          <a:p>
            <a:pPr fontAlgn="auto">
              <a:spcBef>
                <a:spcPts val="0"/>
              </a:spcBef>
              <a:spcAft>
                <a:spcPts val="0"/>
              </a:spcAft>
              <a:defRPr/>
            </a:pPr>
            <a:r>
              <a:rPr lang="tr-TR" sz="2800" dirty="0"/>
              <a:t> </a:t>
            </a:r>
          </a:p>
        </p:txBody>
      </p:sp>
    </p:spTree>
    <p:extLst>
      <p:ext uri="{BB962C8B-B14F-4D97-AF65-F5344CB8AC3E}">
        <p14:creationId xmlns:p14="http://schemas.microsoft.com/office/powerpoint/2010/main" val="28278737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01700" y="1338263"/>
            <a:ext cx="7486650" cy="6937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b="1" dirty="0"/>
              <a:t>MAKUL ŞÜPHE </a:t>
            </a:r>
            <a:r>
              <a:rPr lang="tr-TR" sz="2000" dirty="0"/>
              <a:t>DURUMUNDA KOLLUK KUVVETLERİNE BİLDİRİM</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Cinsel istismar düşünülen çocuğun ÇİM’e ulaşımı</a:t>
            </a:r>
          </a:p>
        </p:txBody>
      </p:sp>
      <p:sp>
        <p:nvSpPr>
          <p:cNvPr id="2" name="Rounded Rectangle 1"/>
          <p:cNvSpPr/>
          <p:nvPr/>
        </p:nvSpPr>
        <p:spPr>
          <a:xfrm>
            <a:off x="437073" y="558924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763588" y="2854325"/>
            <a:ext cx="2166937" cy="1987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 </a:t>
            </a:r>
          </a:p>
          <a:p>
            <a:pPr algn="ctr" fontAlgn="auto">
              <a:spcBef>
                <a:spcPts val="0"/>
              </a:spcBef>
              <a:spcAft>
                <a:spcPts val="0"/>
              </a:spcAft>
              <a:defRPr/>
            </a:pPr>
            <a:r>
              <a:rPr lang="tr-TR" sz="2000" dirty="0"/>
              <a:t>Çocuk Polisi</a:t>
            </a:r>
          </a:p>
        </p:txBody>
      </p:sp>
      <p:sp>
        <p:nvSpPr>
          <p:cNvPr id="5" name="Down Arrow 4"/>
          <p:cNvSpPr/>
          <p:nvPr/>
        </p:nvSpPr>
        <p:spPr>
          <a:xfrm>
            <a:off x="1725613" y="2176463"/>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0" name="Down Arrow 19"/>
          <p:cNvSpPr/>
          <p:nvPr/>
        </p:nvSpPr>
        <p:spPr>
          <a:xfrm>
            <a:off x="1820863" y="5035550"/>
            <a:ext cx="190500" cy="5318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3" name="Rounded Rectangle 2"/>
          <p:cNvSpPr/>
          <p:nvPr/>
        </p:nvSpPr>
        <p:spPr>
          <a:xfrm>
            <a:off x="4140200" y="2871788"/>
            <a:ext cx="2762250" cy="116205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tr-TR" dirty="0"/>
              <a:t>C. Savcılığı</a:t>
            </a:r>
          </a:p>
        </p:txBody>
      </p:sp>
      <p:sp>
        <p:nvSpPr>
          <p:cNvPr id="4" name="Rounded Rectangle 3"/>
          <p:cNvSpPr/>
          <p:nvPr/>
        </p:nvSpPr>
        <p:spPr>
          <a:xfrm>
            <a:off x="4649788" y="4324350"/>
            <a:ext cx="1619250" cy="7207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dirty="0"/>
              <a:t>BARO</a:t>
            </a:r>
          </a:p>
        </p:txBody>
      </p:sp>
      <p:sp>
        <p:nvSpPr>
          <p:cNvPr id="6" name="Right Arrow 5"/>
          <p:cNvSpPr/>
          <p:nvPr/>
        </p:nvSpPr>
        <p:spPr>
          <a:xfrm flipV="1">
            <a:off x="3087688" y="3268663"/>
            <a:ext cx="90487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Left Arrow 6"/>
          <p:cNvSpPr/>
          <p:nvPr/>
        </p:nvSpPr>
        <p:spPr>
          <a:xfrm>
            <a:off x="3068638" y="3652838"/>
            <a:ext cx="855662" cy="1952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Right Arrow 18"/>
          <p:cNvSpPr/>
          <p:nvPr/>
        </p:nvSpPr>
        <p:spPr>
          <a:xfrm flipV="1">
            <a:off x="3159125" y="4471988"/>
            <a:ext cx="1341438"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Bent-Up Arrow 8"/>
          <p:cNvSpPr/>
          <p:nvPr/>
        </p:nvSpPr>
        <p:spPr>
          <a:xfrm flipV="1">
            <a:off x="6499225" y="4575175"/>
            <a:ext cx="633413" cy="725488"/>
          </a:xfrm>
          <a:prstGeom prst="bentUpArrow">
            <a:avLst>
              <a:gd name="adj1" fmla="val 1886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Bent-Up Arrow 22"/>
          <p:cNvSpPr/>
          <p:nvPr/>
        </p:nvSpPr>
        <p:spPr>
          <a:xfrm flipV="1">
            <a:off x="6967538" y="3338513"/>
            <a:ext cx="1133475" cy="1962150"/>
          </a:xfrm>
          <a:prstGeom prst="bentUpArrow">
            <a:avLst>
              <a:gd name="adj1" fmla="val 11256"/>
              <a:gd name="adj2" fmla="val 10397"/>
              <a:gd name="adj3" fmla="val 387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2543" name="TextBox 14"/>
          <p:cNvSpPr txBox="1">
            <a:spLocks noChangeArrowheads="1"/>
          </p:cNvSpPr>
          <p:nvPr/>
        </p:nvSpPr>
        <p:spPr bwMode="auto">
          <a:xfrm>
            <a:off x="1458913" y="244316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1</a:t>
            </a:r>
          </a:p>
        </p:txBody>
      </p:sp>
      <p:sp>
        <p:nvSpPr>
          <p:cNvPr id="22544" name="TextBox 16"/>
          <p:cNvSpPr txBox="1">
            <a:spLocks noChangeArrowheads="1"/>
          </p:cNvSpPr>
          <p:nvPr/>
        </p:nvSpPr>
        <p:spPr bwMode="auto">
          <a:xfrm>
            <a:off x="3340100" y="30273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2</a:t>
            </a:r>
          </a:p>
        </p:txBody>
      </p:sp>
      <p:sp>
        <p:nvSpPr>
          <p:cNvPr id="22545" name="TextBox 23"/>
          <p:cNvSpPr txBox="1">
            <a:spLocks noChangeArrowheads="1"/>
          </p:cNvSpPr>
          <p:nvPr/>
        </p:nvSpPr>
        <p:spPr bwMode="auto">
          <a:xfrm>
            <a:off x="3382963" y="381476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3</a:t>
            </a:r>
          </a:p>
        </p:txBody>
      </p:sp>
      <p:sp>
        <p:nvSpPr>
          <p:cNvPr id="22546" name="TextBox 24"/>
          <p:cNvSpPr txBox="1">
            <a:spLocks noChangeArrowheads="1"/>
          </p:cNvSpPr>
          <p:nvPr/>
        </p:nvSpPr>
        <p:spPr bwMode="auto">
          <a:xfrm>
            <a:off x="3340100" y="47307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4</a:t>
            </a:r>
          </a:p>
        </p:txBody>
      </p:sp>
      <p:sp>
        <p:nvSpPr>
          <p:cNvPr id="22547" name="TextBox 25"/>
          <p:cNvSpPr txBox="1">
            <a:spLocks noChangeArrowheads="1"/>
          </p:cNvSpPr>
          <p:nvPr/>
        </p:nvSpPr>
        <p:spPr bwMode="auto">
          <a:xfrm>
            <a:off x="8101013" y="3360738"/>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
        <p:nvSpPr>
          <p:cNvPr id="22548" name="TextBox 26"/>
          <p:cNvSpPr txBox="1">
            <a:spLocks noChangeArrowheads="1"/>
          </p:cNvSpPr>
          <p:nvPr/>
        </p:nvSpPr>
        <p:spPr bwMode="auto">
          <a:xfrm>
            <a:off x="7132638" y="457517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
        <p:nvSpPr>
          <p:cNvPr id="22549" name="TextBox 27"/>
          <p:cNvSpPr txBox="1">
            <a:spLocks noChangeArrowheads="1"/>
          </p:cNvSpPr>
          <p:nvPr/>
        </p:nvSpPr>
        <p:spPr bwMode="auto">
          <a:xfrm>
            <a:off x="1487488" y="53006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t>5</a:t>
            </a:r>
          </a:p>
        </p:txBody>
      </p:sp>
    </p:spTree>
    <p:extLst>
      <p:ext uri="{BB962C8B-B14F-4D97-AF65-F5344CB8AC3E}">
        <p14:creationId xmlns:p14="http://schemas.microsoft.com/office/powerpoint/2010/main" val="2439554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54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5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5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3" grpId="0" animBg="1"/>
      <p:bldP spid="4" grpId="0" animBg="1"/>
      <p:bldP spid="6" grpId="0" animBg="1"/>
      <p:bldP spid="7" grpId="0" animBg="1"/>
      <p:bldP spid="19" grpId="0" animBg="1"/>
      <p:bldP spid="22543" grpId="0"/>
      <p:bldP spid="22544" grpId="0"/>
      <p:bldP spid="22545" grpId="0"/>
      <p:bldP spid="22546" grpId="0"/>
      <p:bldP spid="22547" grpId="0"/>
      <p:bldP spid="22548" grpId="0"/>
      <p:bldP spid="2254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73175" y="2032000"/>
            <a:ext cx="1871663"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sz="2000" dirty="0"/>
              <a:t>MAKUL ŞÜPHE</a:t>
            </a:r>
          </a:p>
        </p:txBody>
      </p:sp>
      <p:sp>
        <p:nvSpPr>
          <p:cNvPr id="18" name="17 Yuvarlatılmış Dikdörtgen"/>
          <p:cNvSpPr/>
          <p:nvPr/>
        </p:nvSpPr>
        <p:spPr>
          <a:xfrm>
            <a:off x="971550" y="333375"/>
            <a:ext cx="741680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800" dirty="0"/>
              <a:t>İstismar düşünülen çocuğun ÇİM’e nakil süreci</a:t>
            </a:r>
          </a:p>
        </p:txBody>
      </p:sp>
      <p:pic>
        <p:nvPicPr>
          <p:cNvPr id="2458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938" y="2759075"/>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95535" y="4869160"/>
            <a:ext cx="8485753"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ÇOCUK İZLEM MERKEZİ</a:t>
            </a:r>
          </a:p>
        </p:txBody>
      </p:sp>
      <p:sp>
        <p:nvSpPr>
          <p:cNvPr id="14" name="Rounded Rectangle 13"/>
          <p:cNvSpPr/>
          <p:nvPr/>
        </p:nvSpPr>
        <p:spPr>
          <a:xfrm>
            <a:off x="1001713" y="3527425"/>
            <a:ext cx="2232025" cy="6937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tr-TR" sz="2000" dirty="0"/>
              <a:t>Jandarma /</a:t>
            </a:r>
          </a:p>
          <a:p>
            <a:pPr algn="ctr" fontAlgn="auto">
              <a:spcBef>
                <a:spcPts val="0"/>
              </a:spcBef>
              <a:spcAft>
                <a:spcPts val="0"/>
              </a:spcAft>
              <a:defRPr/>
            </a:pPr>
            <a:r>
              <a:rPr lang="tr-TR" sz="2000" dirty="0"/>
              <a:t>Çocuk Polisi</a:t>
            </a:r>
          </a:p>
        </p:txBody>
      </p:sp>
      <p:sp>
        <p:nvSpPr>
          <p:cNvPr id="17" name="Down Arrow 16"/>
          <p:cNvSpPr/>
          <p:nvPr/>
        </p:nvSpPr>
        <p:spPr>
          <a:xfrm>
            <a:off x="2017713" y="2835275"/>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19" name="Down Arrow 18"/>
          <p:cNvSpPr/>
          <p:nvPr/>
        </p:nvSpPr>
        <p:spPr>
          <a:xfrm>
            <a:off x="2022475" y="4324350"/>
            <a:ext cx="190500" cy="533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a:p>
        </p:txBody>
      </p:sp>
      <p:sp>
        <p:nvSpPr>
          <p:cNvPr id="23" name="TextBox 22"/>
          <p:cNvSpPr txBox="1"/>
          <p:nvPr/>
        </p:nvSpPr>
        <p:spPr>
          <a:xfrm>
            <a:off x="4932040" y="1913079"/>
            <a:ext cx="3831563"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Ekiple</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Sivil Araçla</a:t>
            </a:r>
          </a:p>
          <a:p>
            <a:pPr algn="ctr" fontAlgn="auto">
              <a:spcBef>
                <a:spcPts val="0"/>
              </a:spcBef>
              <a:spcAft>
                <a:spcPts val="0"/>
              </a:spcAft>
              <a:defRPr/>
            </a:pPr>
            <a:endParaRPr lang="tr-TR" sz="2800" b="1" spc="50" dirty="0">
              <a:ln w="11430"/>
              <a:gradFill>
                <a:gsLst>
                  <a:gs pos="25000">
                    <a:schemeClr val="accent2">
                      <a:satMod val="155000"/>
                    </a:schemeClr>
                  </a:gs>
                  <a:gs pos="100000">
                    <a:schemeClr val="accent2">
                      <a:shade val="45000"/>
                      <a:satMod val="165000"/>
                    </a:schemeClr>
                  </a:gs>
                </a:gsLst>
                <a:lin ang="5400000"/>
              </a:gradFill>
              <a:latin typeface="+mn-lt"/>
            </a:endParaRP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Çocukla olay hakkında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herhangi bir  görüşme </a:t>
            </a:r>
          </a:p>
          <a:p>
            <a:pPr algn="ctr" fontAlgn="auto">
              <a:spcBef>
                <a:spcPts val="0"/>
              </a:spcBef>
              <a:spcAft>
                <a:spcPts val="0"/>
              </a:spcAft>
              <a:defRPr/>
            </a:pPr>
            <a:r>
              <a:rPr lang="tr-TR" sz="2800" b="1" spc="50" dirty="0">
                <a:ln w="11430"/>
                <a:gradFill>
                  <a:gsLst>
                    <a:gs pos="25000">
                      <a:schemeClr val="accent2">
                        <a:satMod val="155000"/>
                      </a:schemeClr>
                    </a:gs>
                    <a:gs pos="100000">
                      <a:schemeClr val="accent2">
                        <a:shade val="45000"/>
                        <a:satMod val="165000"/>
                      </a:schemeClr>
                    </a:gs>
                  </a:gsLst>
                  <a:lin ang="5400000"/>
                </a:gradFill>
                <a:latin typeface="+mn-lt"/>
              </a:rPr>
              <a:t>yapmadan nakledilir. </a:t>
            </a:r>
          </a:p>
        </p:txBody>
      </p:sp>
    </p:spTree>
    <p:extLst>
      <p:ext uri="{BB962C8B-B14F-4D97-AF65-F5344CB8AC3E}">
        <p14:creationId xmlns:p14="http://schemas.microsoft.com/office/powerpoint/2010/main" val="1807965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2000232" y="1928802"/>
            <a:ext cx="5328592" cy="295232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tr-TR" sz="44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Çocuk İstismarının</a:t>
            </a:r>
            <a:br>
              <a:rPr lang="tr-TR" sz="44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44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ve </a:t>
            </a:r>
            <a:br>
              <a:rPr lang="tr-TR" sz="44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tr-TR" sz="44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İhmalinin Tanımı</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2919413"/>
            <a:ext cx="577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Shape 1"/>
          <p:cNvSpPr/>
          <p:nvPr/>
        </p:nvSpPr>
        <p:spPr>
          <a:xfrm>
            <a:off x="1595438" y="3951288"/>
            <a:ext cx="2039937" cy="1223962"/>
          </a:xfrm>
          <a:prstGeom prst="corner">
            <a:avLst>
              <a:gd name="adj1" fmla="val 50000"/>
              <a:gd name="adj2" fmla="val 60671"/>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SAĞLIK BAKANLIĞI</a:t>
            </a:r>
          </a:p>
        </p:txBody>
      </p:sp>
      <p:sp>
        <p:nvSpPr>
          <p:cNvPr id="7" name="L-Shape 6"/>
          <p:cNvSpPr/>
          <p:nvPr/>
        </p:nvSpPr>
        <p:spPr>
          <a:xfrm rot="16200000">
            <a:off x="3966369" y="3561556"/>
            <a:ext cx="1282700" cy="1944688"/>
          </a:xfrm>
          <a:prstGeom prst="corner">
            <a:avLst>
              <a:gd name="adj1" fmla="val 61518"/>
              <a:gd name="adj2" fmla="val 48560"/>
            </a:avLst>
          </a:prstGeom>
        </p:spPr>
        <p:style>
          <a:lnRef idx="1">
            <a:schemeClr val="dk1"/>
          </a:lnRef>
          <a:fillRef idx="2">
            <a:schemeClr val="dk1"/>
          </a:fillRef>
          <a:effectRef idx="1">
            <a:schemeClr val="dk1"/>
          </a:effectRef>
          <a:fontRef idx="minor">
            <a:schemeClr val="dk1"/>
          </a:fontRef>
        </p:style>
        <p:txBody>
          <a:bodyPr vert="vert" anchor="ctr"/>
          <a:lstStyle/>
          <a:p>
            <a:pPr algn="ctr" fontAlgn="auto">
              <a:spcBef>
                <a:spcPts val="0"/>
              </a:spcBef>
              <a:spcAft>
                <a:spcPts val="0"/>
              </a:spcAft>
              <a:defRPr/>
            </a:pPr>
            <a:r>
              <a:rPr lang="tr-TR" dirty="0"/>
              <a:t>C. SAVCILIĞI</a:t>
            </a:r>
          </a:p>
        </p:txBody>
      </p:sp>
      <p:sp>
        <p:nvSpPr>
          <p:cNvPr id="8" name="L-Shape 7"/>
          <p:cNvSpPr/>
          <p:nvPr/>
        </p:nvSpPr>
        <p:spPr>
          <a:xfrm rot="10800000">
            <a:off x="3635375" y="1358900"/>
            <a:ext cx="1944688" cy="1206500"/>
          </a:xfrm>
          <a:prstGeom prst="corner">
            <a:avLst>
              <a:gd name="adj1" fmla="val 54644"/>
              <a:gd name="adj2" fmla="val 6702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tr-TR" dirty="0"/>
          </a:p>
        </p:txBody>
      </p:sp>
      <p:sp>
        <p:nvSpPr>
          <p:cNvPr id="9" name="L-Shape 8"/>
          <p:cNvSpPr/>
          <p:nvPr/>
        </p:nvSpPr>
        <p:spPr>
          <a:xfrm rot="5400000">
            <a:off x="1967946" y="987626"/>
            <a:ext cx="1296146" cy="2039753"/>
          </a:xfrm>
          <a:prstGeom prst="corner">
            <a:avLst>
              <a:gd name="adj1" fmla="val 57199"/>
              <a:gd name="adj2" fmla="val 51440"/>
            </a:avLst>
          </a:prstGeom>
        </p:spPr>
        <p:style>
          <a:lnRef idx="1">
            <a:schemeClr val="accent6"/>
          </a:lnRef>
          <a:fillRef idx="2">
            <a:schemeClr val="accent6"/>
          </a:fillRef>
          <a:effectRef idx="1">
            <a:schemeClr val="accent6"/>
          </a:effectRef>
          <a:fontRef idx="minor">
            <a:schemeClr val="dk1"/>
          </a:fontRef>
        </p:style>
        <p:txBody>
          <a:bodyPr vert="vert270" anchor="ctr"/>
          <a:lstStyle/>
          <a:p>
            <a:pPr algn="ctr" fontAlgn="auto">
              <a:spcBef>
                <a:spcPts val="0"/>
              </a:spcBef>
              <a:spcAft>
                <a:spcPts val="0"/>
              </a:spcAft>
              <a:defRPr/>
            </a:pPr>
            <a:r>
              <a:rPr lang="tr-TR" dirty="0"/>
              <a:t>ASHB</a:t>
            </a:r>
          </a:p>
        </p:txBody>
      </p:sp>
      <p:sp>
        <p:nvSpPr>
          <p:cNvPr id="3" name="Rectangle 2"/>
          <p:cNvSpPr/>
          <p:nvPr/>
        </p:nvSpPr>
        <p:spPr>
          <a:xfrm>
            <a:off x="1595438" y="2655888"/>
            <a:ext cx="744537" cy="1295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MEB</a:t>
            </a:r>
          </a:p>
        </p:txBody>
      </p:sp>
      <p:sp>
        <p:nvSpPr>
          <p:cNvPr id="4" name="Rectangle 3"/>
          <p:cNvSpPr/>
          <p:nvPr/>
        </p:nvSpPr>
        <p:spPr>
          <a:xfrm>
            <a:off x="4787900" y="2565400"/>
            <a:ext cx="792163" cy="13144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BARO</a:t>
            </a:r>
          </a:p>
        </p:txBody>
      </p:sp>
      <p:sp>
        <p:nvSpPr>
          <p:cNvPr id="26633" name="TextBox 4"/>
          <p:cNvSpPr txBox="1">
            <a:spLocks noChangeArrowheads="1"/>
          </p:cNvSpPr>
          <p:nvPr/>
        </p:nvSpPr>
        <p:spPr bwMode="auto">
          <a:xfrm>
            <a:off x="4156075" y="1427163"/>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KOLLUK</a:t>
            </a:r>
          </a:p>
        </p:txBody>
      </p:sp>
      <p:sp>
        <p:nvSpPr>
          <p:cNvPr id="10" name="Rectangle 9"/>
          <p:cNvSpPr/>
          <p:nvPr/>
        </p:nvSpPr>
        <p:spPr>
          <a:xfrm>
            <a:off x="5580112" y="1759228"/>
            <a:ext cx="3166851"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ÇOCUK İZLEM</a:t>
            </a:r>
          </a:p>
          <a:p>
            <a:pPr algn="ctr" fontAlgn="auto">
              <a:spcBef>
                <a:spcPts val="0"/>
              </a:spcBef>
              <a:spcAft>
                <a:spcPts val="0"/>
              </a:spcAft>
              <a:defRPr/>
            </a:pPr>
            <a:r>
              <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rPr>
              <a:t>MERKEZİ</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charset="0"/>
            </a:endParaRPr>
          </a:p>
        </p:txBody>
      </p:sp>
    </p:spTree>
    <p:extLst>
      <p:ext uri="{BB962C8B-B14F-4D97-AF65-F5344CB8AC3E}">
        <p14:creationId xmlns:p14="http://schemas.microsoft.com/office/powerpoint/2010/main" val="165407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688" y="1154113"/>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ent-Up Arrow 7"/>
          <p:cNvSpPr/>
          <p:nvPr/>
        </p:nvSpPr>
        <p:spPr>
          <a:xfrm rot="10800000">
            <a:off x="1079500" y="1009650"/>
            <a:ext cx="3151188"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1" name="Bent-Up Arrow 10"/>
          <p:cNvSpPr/>
          <p:nvPr/>
        </p:nvSpPr>
        <p:spPr>
          <a:xfrm rot="10800000" flipH="1">
            <a:off x="4230688" y="1009650"/>
            <a:ext cx="3078162" cy="288925"/>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tr-TR" dirty="0"/>
          </a:p>
        </p:txBody>
      </p:sp>
      <p:sp>
        <p:nvSpPr>
          <p:cNvPr id="12" name="Rounded Rectangle 11"/>
          <p:cNvSpPr/>
          <p:nvPr/>
        </p:nvSpPr>
        <p:spPr>
          <a:xfrm>
            <a:off x="250825" y="1412875"/>
            <a:ext cx="1873250" cy="6937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13" name="Rounded Rectangle 12"/>
          <p:cNvSpPr/>
          <p:nvPr/>
        </p:nvSpPr>
        <p:spPr>
          <a:xfrm>
            <a:off x="6469063" y="1420813"/>
            <a:ext cx="1511300" cy="6921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Danışma  /</a:t>
            </a:r>
          </a:p>
          <a:p>
            <a:pPr algn="ctr" fontAlgn="auto">
              <a:spcBef>
                <a:spcPts val="0"/>
              </a:spcBef>
              <a:spcAft>
                <a:spcPts val="0"/>
              </a:spcAft>
              <a:defRPr/>
            </a:pPr>
            <a:r>
              <a:rPr lang="tr-TR" dirty="0"/>
              <a:t>Konsültasyon</a:t>
            </a:r>
          </a:p>
        </p:txBody>
      </p:sp>
      <p:sp>
        <p:nvSpPr>
          <p:cNvPr id="15" name="Pentagon 14"/>
          <p:cNvSpPr/>
          <p:nvPr/>
        </p:nvSpPr>
        <p:spPr>
          <a:xfrm rot="5400000">
            <a:off x="178395" y="2277988"/>
            <a:ext cx="1946449" cy="1800200"/>
          </a:xfrm>
          <a:prstGeom prst="homePlate">
            <a:avLst/>
          </a:prstGeom>
        </p:spPr>
        <p:style>
          <a:lnRef idx="1">
            <a:schemeClr val="accent1"/>
          </a:lnRef>
          <a:fillRef idx="2">
            <a:schemeClr val="accent1"/>
          </a:fillRef>
          <a:effectRef idx="1">
            <a:schemeClr val="accent1"/>
          </a:effectRef>
          <a:fontRef idx="minor">
            <a:schemeClr val="dk1"/>
          </a:fontRef>
        </p:style>
        <p:txBody>
          <a:bodyPr vert="vert270" anchor="ctr"/>
          <a:lstStyle/>
          <a:p>
            <a:pPr algn="ctr" fontAlgn="auto">
              <a:spcBef>
                <a:spcPts val="0"/>
              </a:spcBef>
              <a:spcAft>
                <a:spcPts val="0"/>
              </a:spcAft>
              <a:defRPr/>
            </a:pPr>
            <a:endParaRPr lang="tr-TR" dirty="0"/>
          </a:p>
          <a:p>
            <a:pPr algn="ctr" fontAlgn="auto">
              <a:spcBef>
                <a:spcPts val="0"/>
              </a:spcBef>
              <a:spcAft>
                <a:spcPts val="0"/>
              </a:spcAft>
              <a:defRPr/>
            </a:pPr>
            <a:r>
              <a:rPr lang="tr-TR" dirty="0"/>
              <a:t>C. Savcılığının talimatı ile </a:t>
            </a:r>
          </a:p>
          <a:p>
            <a:pPr algn="ctr" fontAlgn="auto">
              <a:spcBef>
                <a:spcPts val="0"/>
              </a:spcBef>
              <a:spcAft>
                <a:spcPts val="0"/>
              </a:spcAft>
              <a:defRPr/>
            </a:pPr>
            <a:r>
              <a:rPr lang="tr-TR" dirty="0"/>
              <a:t>kolluk kuvvetleri</a:t>
            </a:r>
          </a:p>
          <a:p>
            <a:pPr algn="ctr" fontAlgn="auto">
              <a:spcBef>
                <a:spcPts val="0"/>
              </a:spcBef>
              <a:spcAft>
                <a:spcPts val="0"/>
              </a:spcAft>
              <a:defRPr/>
            </a:pPr>
            <a:r>
              <a:rPr lang="tr-TR" dirty="0"/>
              <a:t>çocuğu ÇİM’e getirir </a:t>
            </a:r>
          </a:p>
        </p:txBody>
      </p:sp>
      <p:sp>
        <p:nvSpPr>
          <p:cNvPr id="17" name="Rounded Rectangle 16"/>
          <p:cNvSpPr/>
          <p:nvPr/>
        </p:nvSpPr>
        <p:spPr>
          <a:xfrm>
            <a:off x="179388" y="4273550"/>
            <a:ext cx="2016125" cy="2108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rutin değerlendirme;</a:t>
            </a:r>
          </a:p>
          <a:p>
            <a:pPr marL="285750" indent="-285750" fontAlgn="auto">
              <a:spcBef>
                <a:spcPts val="0"/>
              </a:spcBef>
              <a:spcAft>
                <a:spcPts val="0"/>
              </a:spcAft>
              <a:buFont typeface="Arial" pitchFamily="34" charset="0"/>
              <a:buChar char="•"/>
              <a:defRPr/>
            </a:pPr>
            <a:r>
              <a:rPr lang="tr-TR" dirty="0"/>
              <a:t>Adli görüşme</a:t>
            </a:r>
          </a:p>
          <a:p>
            <a:pPr marL="285750" indent="-285750" fontAlgn="auto">
              <a:spcBef>
                <a:spcPts val="0"/>
              </a:spcBef>
              <a:spcAft>
                <a:spcPts val="0"/>
              </a:spcAft>
              <a:buFont typeface="Arial" pitchFamily="34" charset="0"/>
              <a:buChar char="•"/>
              <a:defRPr/>
            </a:pPr>
            <a:r>
              <a:rPr lang="tr-TR" dirty="0"/>
              <a:t>Muayene</a:t>
            </a:r>
          </a:p>
          <a:p>
            <a:pPr marL="285750" indent="-285750" fontAlgn="auto">
              <a:spcBef>
                <a:spcPts val="0"/>
              </a:spcBef>
              <a:spcAft>
                <a:spcPts val="0"/>
              </a:spcAft>
              <a:buFont typeface="Arial" pitchFamily="34" charset="0"/>
              <a:buChar char="•"/>
              <a:defRPr/>
            </a:pPr>
            <a:r>
              <a:rPr lang="tr-TR" dirty="0"/>
              <a:t>Rapor</a:t>
            </a:r>
          </a:p>
          <a:p>
            <a:pPr marL="285750" indent="-285750" fontAlgn="auto">
              <a:spcBef>
                <a:spcPts val="0"/>
              </a:spcBef>
              <a:spcAft>
                <a:spcPts val="0"/>
              </a:spcAft>
              <a:buFont typeface="Arial" pitchFamily="34" charset="0"/>
              <a:buChar char="•"/>
              <a:defRPr/>
            </a:pPr>
            <a:r>
              <a:rPr lang="tr-TR" dirty="0"/>
              <a:t>İzlem planı</a:t>
            </a:r>
          </a:p>
        </p:txBody>
      </p:sp>
      <p:sp>
        <p:nvSpPr>
          <p:cNvPr id="20" name="Rounded Rectangle 19"/>
          <p:cNvSpPr/>
          <p:nvPr/>
        </p:nvSpPr>
        <p:spPr>
          <a:xfrm>
            <a:off x="5440363" y="3357563"/>
            <a:ext cx="3533775"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dirty="0"/>
              <a:t>ÇİM’de ön inceleme;</a:t>
            </a:r>
          </a:p>
          <a:p>
            <a:pPr marL="285750" indent="-285750" fontAlgn="auto">
              <a:spcBef>
                <a:spcPts val="0"/>
              </a:spcBef>
              <a:spcAft>
                <a:spcPts val="0"/>
              </a:spcAft>
              <a:buFont typeface="Arial" pitchFamily="34" charset="0"/>
              <a:buChar char="•"/>
              <a:defRPr/>
            </a:pPr>
            <a:r>
              <a:rPr lang="tr-TR" dirty="0"/>
              <a:t>Sosyal inceleme</a:t>
            </a:r>
          </a:p>
          <a:p>
            <a:pPr marL="285750" indent="-285750" fontAlgn="auto">
              <a:spcBef>
                <a:spcPts val="0"/>
              </a:spcBef>
              <a:spcAft>
                <a:spcPts val="0"/>
              </a:spcAft>
              <a:buFont typeface="Arial" pitchFamily="34" charset="0"/>
              <a:buChar char="•"/>
              <a:defRPr/>
            </a:pPr>
            <a:r>
              <a:rPr lang="tr-TR" dirty="0"/>
              <a:t>Adli Tıp uzmanı ile ön görüşme</a:t>
            </a:r>
          </a:p>
        </p:txBody>
      </p:sp>
      <p:sp>
        <p:nvSpPr>
          <p:cNvPr id="23" name="Rectangle 22"/>
          <p:cNvSpPr/>
          <p:nvPr/>
        </p:nvSpPr>
        <p:spPr>
          <a:xfrm>
            <a:off x="5508625" y="4437063"/>
            <a:ext cx="3465513"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MAKUL ŞÜPHE</a:t>
            </a:r>
          </a:p>
        </p:txBody>
      </p:sp>
      <p:sp>
        <p:nvSpPr>
          <p:cNvPr id="24" name="Left Arrow Callout 23"/>
          <p:cNvSpPr/>
          <p:nvPr/>
        </p:nvSpPr>
        <p:spPr>
          <a:xfrm>
            <a:off x="4095750" y="4957763"/>
            <a:ext cx="2895600" cy="504825"/>
          </a:xfrm>
          <a:prstGeom prst="leftArrowCallout">
            <a:avLst>
              <a:gd name="adj1" fmla="val 25000"/>
              <a:gd name="adj2" fmla="val 25000"/>
              <a:gd name="adj3" fmla="val 25000"/>
              <a:gd name="adj4" fmla="val 5119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tr-TR" dirty="0"/>
              <a:t>OLUŞTU</a:t>
            </a:r>
          </a:p>
        </p:txBody>
      </p:sp>
      <p:sp>
        <p:nvSpPr>
          <p:cNvPr id="25" name="Down Arrow Callout 24"/>
          <p:cNvSpPr/>
          <p:nvPr/>
        </p:nvSpPr>
        <p:spPr>
          <a:xfrm>
            <a:off x="7207250" y="4957763"/>
            <a:ext cx="1766888" cy="1063625"/>
          </a:xfrm>
          <a:prstGeom prst="downArrowCallout">
            <a:avLst>
              <a:gd name="adj1" fmla="val 8975"/>
              <a:gd name="adj2" fmla="val 15075"/>
              <a:gd name="adj3" fmla="val 25000"/>
              <a:gd name="adj4" fmla="val 41669"/>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OLUŞMADI</a:t>
            </a:r>
          </a:p>
        </p:txBody>
      </p:sp>
      <p:sp>
        <p:nvSpPr>
          <p:cNvPr id="26" name="Rounded Rectangle 25"/>
          <p:cNvSpPr/>
          <p:nvPr/>
        </p:nvSpPr>
        <p:spPr>
          <a:xfrm>
            <a:off x="6486525" y="61658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a:t>Çocuk Psikiyatristi</a:t>
            </a:r>
          </a:p>
        </p:txBody>
      </p:sp>
      <p:sp>
        <p:nvSpPr>
          <p:cNvPr id="27" name="Rounded Rectangle 26"/>
          <p:cNvSpPr/>
          <p:nvPr/>
        </p:nvSpPr>
        <p:spPr>
          <a:xfrm>
            <a:off x="6486524" y="6572250"/>
            <a:ext cx="2487613" cy="2159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dirty="0" smtClean="0"/>
              <a:t>Sosyal </a:t>
            </a:r>
            <a:r>
              <a:rPr lang="tr-TR" dirty="0"/>
              <a:t>Hizmetler </a:t>
            </a:r>
          </a:p>
        </p:txBody>
      </p:sp>
      <p:sp>
        <p:nvSpPr>
          <p:cNvPr id="28" name="Down Arrow 27"/>
          <p:cNvSpPr/>
          <p:nvPr/>
        </p:nvSpPr>
        <p:spPr>
          <a:xfrm>
            <a:off x="6775450" y="2181225"/>
            <a:ext cx="431800" cy="1008063"/>
          </a:xfrm>
          <a:prstGeom prst="downArrow">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tr-TR" dirty="0"/>
          </a:p>
        </p:txBody>
      </p:sp>
      <p:sp>
        <p:nvSpPr>
          <p:cNvPr id="18" name="17 Yuvarlatılmış Dikdörtgen"/>
          <p:cNvSpPr/>
          <p:nvPr/>
        </p:nvSpPr>
        <p:spPr>
          <a:xfrm>
            <a:off x="1150938" y="142875"/>
            <a:ext cx="61150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tr-TR" sz="2400" dirty="0"/>
              <a:t>ÇOCUK İZLEM MERKEZİNİN İŞLEYİŞ SÜRECİ</a:t>
            </a:r>
            <a:endParaRPr lang="tr-TR" sz="2000" dirty="0"/>
          </a:p>
        </p:txBody>
      </p:sp>
      <p:sp>
        <p:nvSpPr>
          <p:cNvPr id="21" name="Rounded Rectangle 20"/>
          <p:cNvSpPr/>
          <p:nvPr/>
        </p:nvSpPr>
        <p:spPr>
          <a:xfrm>
            <a:off x="2700338" y="4705350"/>
            <a:ext cx="1368425" cy="660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tr-TR" dirty="0"/>
              <a:t>C. Savcısı</a:t>
            </a:r>
          </a:p>
        </p:txBody>
      </p:sp>
      <p:sp>
        <p:nvSpPr>
          <p:cNvPr id="29" name="Rounded Rectangle 28"/>
          <p:cNvSpPr/>
          <p:nvPr/>
        </p:nvSpPr>
        <p:spPr>
          <a:xfrm>
            <a:off x="2727325" y="5599113"/>
            <a:ext cx="1368425" cy="646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dirty="0"/>
              <a:t>Avukat</a:t>
            </a:r>
          </a:p>
        </p:txBody>
      </p:sp>
      <p:sp>
        <p:nvSpPr>
          <p:cNvPr id="5" name="Left Arrow 4"/>
          <p:cNvSpPr/>
          <p:nvPr/>
        </p:nvSpPr>
        <p:spPr>
          <a:xfrm>
            <a:off x="2251075" y="4940300"/>
            <a:ext cx="476250" cy="192088"/>
          </a:xfrm>
          <a:prstGeom prst="lef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tr-TR"/>
          </a:p>
        </p:txBody>
      </p:sp>
      <p:sp>
        <p:nvSpPr>
          <p:cNvPr id="31" name="Left Arrow 30"/>
          <p:cNvSpPr/>
          <p:nvPr/>
        </p:nvSpPr>
        <p:spPr>
          <a:xfrm>
            <a:off x="2214563" y="5922963"/>
            <a:ext cx="476250" cy="190500"/>
          </a:xfrm>
          <a:prstGeom prst="leftArrow">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tr-TR"/>
          </a:p>
        </p:txBody>
      </p:sp>
      <p:sp>
        <p:nvSpPr>
          <p:cNvPr id="32" name="TextBox 2"/>
          <p:cNvSpPr txBox="1">
            <a:spLocks noChangeArrowheads="1"/>
          </p:cNvSpPr>
          <p:nvPr/>
        </p:nvSpPr>
        <p:spPr bwMode="auto">
          <a:xfrm>
            <a:off x="7339013" y="2205038"/>
            <a:ext cx="176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a:latin typeface="Calibri" panose="020F0502020204030204" pitchFamily="34" charset="0"/>
              </a:rPr>
              <a:t>Çocuk doğrudan </a:t>
            </a:r>
          </a:p>
          <a:p>
            <a:pPr eaLnBrk="1" hangingPunct="1"/>
            <a:r>
              <a:rPr lang="tr-TR" altLang="tr-TR">
                <a:latin typeface="Calibri" panose="020F0502020204030204" pitchFamily="34" charset="0"/>
              </a:rPr>
              <a:t>ÇİM’e</a:t>
            </a:r>
          </a:p>
          <a:p>
            <a:pPr eaLnBrk="1" hangingPunct="1"/>
            <a:r>
              <a:rPr lang="tr-TR" altLang="tr-TR">
                <a:latin typeface="Calibri" panose="020F0502020204030204" pitchFamily="34" charset="0"/>
              </a:rPr>
              <a:t>yönlendirilir</a:t>
            </a:r>
          </a:p>
        </p:txBody>
      </p:sp>
    </p:spTree>
    <p:extLst>
      <p:ext uri="{BB962C8B-B14F-4D97-AF65-F5344CB8AC3E}">
        <p14:creationId xmlns:p14="http://schemas.microsoft.com/office/powerpoint/2010/main" val="3927467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27038" y="765175"/>
            <a:ext cx="6408737" cy="5543550"/>
          </a:xfrm>
          <a:prstGeom prst="frame">
            <a:avLst>
              <a:gd name="adj1" fmla="val 16800"/>
            </a:avLst>
          </a:prstGeom>
        </p:spPr>
        <p:style>
          <a:lnRef idx="1">
            <a:schemeClr val="accent3"/>
          </a:lnRef>
          <a:fillRef idx="2">
            <a:schemeClr val="accent3"/>
          </a:fillRef>
          <a:effectRef idx="1">
            <a:schemeClr val="accent3"/>
          </a:effectRef>
          <a:fontRef idx="minor">
            <a:schemeClr val="dk1"/>
          </a:fontRef>
        </p:style>
        <p:txBody>
          <a:bodyPr lIns="100785" tIns="50393" rIns="100785" bIns="50393" anchor="ctr"/>
          <a:lstStyle/>
          <a:p>
            <a:pPr algn="ctr" fontAlgn="auto" hangingPunct="0">
              <a:lnSpc>
                <a:spcPct val="104000"/>
              </a:lnSpc>
              <a:spcBef>
                <a:spcPts val="0"/>
              </a:spcBef>
              <a:spcAft>
                <a:spcPts val="0"/>
              </a:spcAft>
              <a:buClr>
                <a:srgbClr val="000000"/>
              </a:buClr>
              <a:buSzPct val="45000"/>
              <a:buFont typeface="Wingdings" charset="2"/>
              <a:buNone/>
              <a:defRPr/>
            </a:pPr>
            <a:endParaRPr lang="tr-TR">
              <a:solidFill>
                <a:schemeClr val="tx1"/>
              </a:solidFill>
            </a:endParaRPr>
          </a:p>
        </p:txBody>
      </p:sp>
      <p:sp>
        <p:nvSpPr>
          <p:cNvPr id="3" name="Rectangle 2"/>
          <p:cNvSpPr/>
          <p:nvPr/>
        </p:nvSpPr>
        <p:spPr>
          <a:xfrm>
            <a:off x="4499992" y="1417839"/>
            <a:ext cx="4497697" cy="3494750"/>
          </a:xfrm>
          <a:prstGeom prst="rect">
            <a:avLst/>
          </a:prstGeom>
          <a:noFill/>
        </p:spPr>
        <p:txBody>
          <a:bodyPr lIns="100785" tIns="50393" rIns="100785" bIns="503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ÇOCUK İZLEM</a:t>
            </a:r>
          </a:p>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MERKEZİNİN</a:t>
            </a:r>
          </a:p>
          <a:p>
            <a:pPr algn="ctr" fontAlgn="auto" hangingPunct="0">
              <a:lnSpc>
                <a:spcPct val="104000"/>
              </a:lnSpc>
              <a:spcBef>
                <a:spcPts val="0"/>
              </a:spcBef>
              <a:spcAft>
                <a:spcPts val="0"/>
              </a:spcAft>
              <a:buClr>
                <a:srgbClr val="000000"/>
              </a:buClr>
              <a:buSzPct val="45000"/>
              <a:buFont typeface="Wingdings" charset="2"/>
              <a:buNone/>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EKİBİ</a:t>
            </a:r>
            <a:endParaRPr lang="en-US"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endParaRPr>
          </a:p>
        </p:txBody>
      </p:sp>
      <p:sp>
        <p:nvSpPr>
          <p:cNvPr id="29700" name="TextBox 4"/>
          <p:cNvSpPr txBox="1">
            <a:spLocks noChangeArrowheads="1"/>
          </p:cNvSpPr>
          <p:nvPr/>
        </p:nvSpPr>
        <p:spPr bwMode="auto">
          <a:xfrm>
            <a:off x="1979613" y="2198688"/>
            <a:ext cx="3659187" cy="29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lnSpc>
                <a:spcPct val="150000"/>
              </a:lnSpc>
              <a:buClr>
                <a:srgbClr val="000000"/>
              </a:buClr>
              <a:buSzPct val="45000"/>
              <a:buFont typeface="Wingdings" panose="05000000000000000000" pitchFamily="2" charset="2"/>
              <a:buNone/>
            </a:pPr>
            <a:r>
              <a:rPr lang="tr-TR" altLang="tr-TR" sz="1400" b="1" dirty="0"/>
              <a:t>MERKEZDE 24 SAAT ÇALIŞAN EKİP</a:t>
            </a:r>
          </a:p>
          <a:p>
            <a:pPr eaLnBrk="1">
              <a:lnSpc>
                <a:spcPct val="150000"/>
              </a:lnSpc>
              <a:buClr>
                <a:srgbClr val="000000"/>
              </a:buClr>
              <a:buSzPct val="45000"/>
              <a:buFont typeface="Wingdings" panose="05000000000000000000" pitchFamily="2" charset="2"/>
              <a:buNone/>
            </a:pPr>
            <a:r>
              <a:rPr lang="tr-TR" altLang="tr-TR" sz="1400" dirty="0"/>
              <a:t>Adli Tıp Uzmanı</a:t>
            </a:r>
            <a:br>
              <a:rPr lang="tr-TR" altLang="tr-TR" sz="1400" dirty="0"/>
            </a:br>
            <a:r>
              <a:rPr lang="tr-TR" altLang="tr-TR" sz="1400" dirty="0"/>
              <a:t>Psikolog</a:t>
            </a:r>
          </a:p>
          <a:p>
            <a:pPr eaLnBrk="1">
              <a:lnSpc>
                <a:spcPct val="150000"/>
              </a:lnSpc>
              <a:buClr>
                <a:srgbClr val="000000"/>
              </a:buClr>
              <a:buSzPct val="45000"/>
              <a:buFont typeface="Wingdings" panose="05000000000000000000" pitchFamily="2" charset="2"/>
              <a:buNone/>
            </a:pPr>
            <a:r>
              <a:rPr lang="tr-TR" altLang="tr-TR" sz="1400" dirty="0"/>
              <a:t>Sosyal Hizmet Uzmanı</a:t>
            </a:r>
          </a:p>
          <a:p>
            <a:pPr eaLnBrk="1">
              <a:lnSpc>
                <a:spcPct val="150000"/>
              </a:lnSpc>
              <a:buClr>
                <a:srgbClr val="000000"/>
              </a:buClr>
              <a:buSzPct val="45000"/>
              <a:buFont typeface="Wingdings" panose="05000000000000000000" pitchFamily="2" charset="2"/>
              <a:buNone/>
            </a:pPr>
            <a:r>
              <a:rPr lang="tr-TR" altLang="tr-TR" sz="1400" dirty="0"/>
              <a:t>Çocuk Gelişimcisi</a:t>
            </a:r>
          </a:p>
          <a:p>
            <a:pPr eaLnBrk="1">
              <a:lnSpc>
                <a:spcPct val="150000"/>
              </a:lnSpc>
              <a:buClr>
                <a:srgbClr val="000000"/>
              </a:buClr>
              <a:buSzPct val="45000"/>
              <a:buFont typeface="Wingdings" panose="05000000000000000000" pitchFamily="2" charset="2"/>
              <a:buNone/>
            </a:pPr>
            <a:r>
              <a:rPr lang="tr-TR" altLang="tr-TR" sz="1400" dirty="0"/>
              <a:t>Hemşire</a:t>
            </a:r>
          </a:p>
          <a:p>
            <a:pPr eaLnBrk="1">
              <a:lnSpc>
                <a:spcPct val="150000"/>
              </a:lnSpc>
              <a:buClr>
                <a:srgbClr val="000000"/>
              </a:buClr>
              <a:buSzPct val="45000"/>
              <a:buFont typeface="Wingdings" panose="05000000000000000000" pitchFamily="2" charset="2"/>
              <a:buNone/>
            </a:pPr>
            <a:r>
              <a:rPr lang="tr-TR" altLang="tr-TR" sz="1400" b="1" dirty="0"/>
              <a:t>KONSÜLTANLAR</a:t>
            </a:r>
          </a:p>
          <a:p>
            <a:pPr eaLnBrk="1">
              <a:lnSpc>
                <a:spcPct val="150000"/>
              </a:lnSpc>
              <a:buClr>
                <a:srgbClr val="000000"/>
              </a:buClr>
              <a:buSzPct val="45000"/>
              <a:buFont typeface="Wingdings" panose="05000000000000000000" pitchFamily="2" charset="2"/>
              <a:buNone/>
            </a:pPr>
            <a:r>
              <a:rPr lang="tr-TR" altLang="tr-TR" sz="1400" dirty="0"/>
              <a:t>Çocuk Psikiyatristi</a:t>
            </a:r>
          </a:p>
          <a:p>
            <a:pPr eaLnBrk="1">
              <a:lnSpc>
                <a:spcPct val="150000"/>
              </a:lnSpc>
              <a:buClr>
                <a:srgbClr val="000000"/>
              </a:buClr>
              <a:buSzPct val="45000"/>
              <a:buFont typeface="Wingdings" panose="05000000000000000000" pitchFamily="2" charset="2"/>
              <a:buNone/>
            </a:pPr>
            <a:r>
              <a:rPr lang="tr-TR" altLang="tr-TR" sz="1400" dirty="0"/>
              <a:t>Çocuk Hekimi</a:t>
            </a:r>
            <a:endParaRPr lang="tr-TR" altLang="tr-TR" dirty="0"/>
          </a:p>
        </p:txBody>
      </p:sp>
    </p:spTree>
    <p:extLst>
      <p:ext uri="{BB962C8B-B14F-4D97-AF65-F5344CB8AC3E}">
        <p14:creationId xmlns:p14="http://schemas.microsoft.com/office/powerpoint/2010/main" val="3115876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EXPER\Desktop\ÇİM yeni\Oturumlar-22 mart\Yeni ÇİM foto\DSC_0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54213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C:\Users\EXPER\Desktop\ÇİM yeni\Oturumlar-22 mart\Yeni ÇİM foto\DSC_01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692150"/>
            <a:ext cx="498951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518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466725"/>
            <a:ext cx="88265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552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tr-TR" sz="3200" dirty="0"/>
              <a:t>Çocuğun beyanı (adli görüşme);</a:t>
            </a:r>
          </a:p>
          <a:p>
            <a:pPr lvl="1" algn="just" fontAlgn="auto">
              <a:spcBef>
                <a:spcPts val="0"/>
              </a:spcBef>
              <a:spcAft>
                <a:spcPts val="0"/>
              </a:spcAft>
              <a:buFont typeface="Arial" pitchFamily="34" charset="0"/>
              <a:buChar char="•"/>
              <a:defRPr/>
            </a:pPr>
            <a:r>
              <a:rPr lang="tr-TR" sz="2800" dirty="0"/>
              <a:t>Alanında uzman olan personel  (psikolog, çocuk gelişimcisi, sosyal hizmet uzmanı ve psikoloji, psikiyatri, sosyal hizmet veya çocuk gelişimi alanında yüksek lisans yapmış hemşire) tarafından </a:t>
            </a:r>
          </a:p>
          <a:p>
            <a:pPr lvl="1" algn="just" fontAlgn="auto">
              <a:spcBef>
                <a:spcPts val="0"/>
              </a:spcBef>
              <a:spcAft>
                <a:spcPts val="0"/>
              </a:spcAft>
              <a:buFont typeface="Arial" pitchFamily="34" charset="0"/>
              <a:buChar char="•"/>
              <a:defRPr/>
            </a:pPr>
            <a:r>
              <a:rPr lang="tr-TR" sz="2800" dirty="0"/>
              <a:t>Aynalı bir odada</a:t>
            </a:r>
          </a:p>
          <a:p>
            <a:pPr lvl="1" algn="just" fontAlgn="auto">
              <a:spcBef>
                <a:spcPts val="0"/>
              </a:spcBef>
              <a:spcAft>
                <a:spcPts val="0"/>
              </a:spcAft>
              <a:buFont typeface="Arial" pitchFamily="34" charset="0"/>
              <a:buChar char="•"/>
              <a:defRPr/>
            </a:pPr>
            <a:r>
              <a:rPr lang="tr-TR" sz="2800" dirty="0"/>
              <a:t>Ses ve görüntü kaydı yapılarak alınır. </a:t>
            </a:r>
          </a:p>
        </p:txBody>
      </p:sp>
    </p:spTree>
    <p:extLst>
      <p:ext uri="{BB962C8B-B14F-4D97-AF65-F5344CB8AC3E}">
        <p14:creationId xmlns:p14="http://schemas.microsoft.com/office/powerpoint/2010/main" val="1826698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85875"/>
            <a:ext cx="43402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7388" y="3476625"/>
            <a:ext cx="4343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Yuvarlatılmış Dikdörtgen"/>
          <p:cNvSpPr/>
          <p:nvPr/>
        </p:nvSpPr>
        <p:spPr>
          <a:xfrm>
            <a:off x="1497484"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Görüşme odası (Aynalı oda)</a:t>
            </a:r>
          </a:p>
        </p:txBody>
      </p:sp>
    </p:spTree>
    <p:extLst>
      <p:ext uri="{BB962C8B-B14F-4D97-AF65-F5344CB8AC3E}">
        <p14:creationId xmlns:p14="http://schemas.microsoft.com/office/powerpoint/2010/main" val="3619757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539750"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lnSpc>
                <a:spcPts val="2880"/>
              </a:lnSpc>
              <a:spcBef>
                <a:spcPts val="0"/>
              </a:spcBef>
              <a:spcAft>
                <a:spcPts val="0"/>
              </a:spcAft>
              <a:defRPr/>
            </a:pPr>
            <a:r>
              <a:rPr lang="tr-TR" sz="2400" dirty="0"/>
              <a:t>Çocuktan ifade alındığı sırada </a:t>
            </a:r>
          </a:p>
          <a:p>
            <a:pPr lvl="1" algn="just" fontAlgn="auto">
              <a:lnSpc>
                <a:spcPts val="2880"/>
              </a:lnSpc>
              <a:spcBef>
                <a:spcPts val="0"/>
              </a:spcBef>
              <a:spcAft>
                <a:spcPts val="0"/>
              </a:spcAft>
              <a:buFont typeface="Arial" pitchFamily="34" charset="0"/>
              <a:buChar char="•"/>
              <a:defRPr/>
            </a:pPr>
            <a:r>
              <a:rPr lang="tr-TR" sz="2000" dirty="0"/>
              <a:t>Cumhuriyet Savcısı, </a:t>
            </a:r>
          </a:p>
          <a:p>
            <a:pPr lvl="1" algn="just" fontAlgn="auto">
              <a:lnSpc>
                <a:spcPts val="2880"/>
              </a:lnSpc>
              <a:spcBef>
                <a:spcPts val="0"/>
              </a:spcBef>
              <a:spcAft>
                <a:spcPts val="0"/>
              </a:spcAft>
              <a:buFont typeface="Arial" pitchFamily="34" charset="0"/>
              <a:buChar char="•"/>
              <a:defRPr/>
            </a:pPr>
            <a:r>
              <a:rPr lang="tr-TR" sz="2000" dirty="0"/>
              <a:t>Kolluk kuvveti, </a:t>
            </a:r>
          </a:p>
          <a:p>
            <a:pPr lvl="1" algn="just" fontAlgn="auto">
              <a:lnSpc>
                <a:spcPts val="2880"/>
              </a:lnSpc>
              <a:spcBef>
                <a:spcPts val="0"/>
              </a:spcBef>
              <a:spcAft>
                <a:spcPts val="0"/>
              </a:spcAft>
              <a:buFont typeface="Arial" pitchFamily="34" charset="0"/>
              <a:buChar char="•"/>
              <a:defRPr/>
            </a:pPr>
            <a:r>
              <a:rPr lang="tr-TR" sz="2000" dirty="0"/>
              <a:t>ASHB personeli </a:t>
            </a:r>
          </a:p>
          <a:p>
            <a:pPr lvl="1" algn="just" fontAlgn="auto">
              <a:lnSpc>
                <a:spcPts val="2880"/>
              </a:lnSpc>
              <a:spcBef>
                <a:spcPts val="0"/>
              </a:spcBef>
              <a:spcAft>
                <a:spcPts val="0"/>
              </a:spcAft>
              <a:buFont typeface="Arial" pitchFamily="34" charset="0"/>
              <a:buChar char="•"/>
              <a:defRPr/>
            </a:pPr>
            <a:r>
              <a:rPr lang="tr-TR" sz="2000" dirty="0"/>
              <a:t>Çocuğun Avukatı  </a:t>
            </a:r>
          </a:p>
          <a:p>
            <a:pPr lvl="1" algn="just" fontAlgn="auto">
              <a:lnSpc>
                <a:spcPts val="2880"/>
              </a:lnSpc>
              <a:spcBef>
                <a:spcPts val="0"/>
              </a:spcBef>
              <a:spcAft>
                <a:spcPts val="0"/>
              </a:spcAft>
              <a:buFont typeface="Arial" pitchFamily="34" charset="0"/>
              <a:buChar char="•"/>
              <a:defRPr/>
            </a:pPr>
            <a:r>
              <a:rPr lang="tr-TR" sz="2000" dirty="0"/>
              <a:t>Adli Tıp Uzmanı / Çocuk Psikiyatristi aynanın arka tarafındaki bir odada bulunur ve ifadeyi izler. </a:t>
            </a:r>
          </a:p>
          <a:p>
            <a:pPr algn="just" fontAlgn="auto">
              <a:lnSpc>
                <a:spcPts val="2880"/>
              </a:lnSpc>
              <a:spcBef>
                <a:spcPts val="0"/>
              </a:spcBef>
              <a:spcAft>
                <a:spcPts val="0"/>
              </a:spcAft>
              <a:buFont typeface="Arial" pitchFamily="34" charset="0"/>
              <a:buChar char="•"/>
              <a:defRPr/>
            </a:pPr>
            <a:endParaRPr lang="tr-TR" sz="2000" dirty="0"/>
          </a:p>
          <a:p>
            <a:pPr algn="just" fontAlgn="auto">
              <a:lnSpc>
                <a:spcPts val="2880"/>
              </a:lnSpc>
              <a:spcBef>
                <a:spcPts val="0"/>
              </a:spcBef>
              <a:spcAft>
                <a:spcPts val="0"/>
              </a:spcAft>
              <a:defRPr/>
            </a:pPr>
            <a:r>
              <a:rPr lang="tr-TR" sz="2000" dirty="0"/>
              <a:t>Ek sorular sormak gerektiğinde adli görüşme yapan personel kulaklıkla/monitörle haberdar edilerek çocuktan </a:t>
            </a:r>
            <a:r>
              <a:rPr lang="en-US" sz="2000" dirty="0"/>
              <a:t>t</a:t>
            </a:r>
            <a:r>
              <a:rPr lang="tr-TR" sz="2000" dirty="0"/>
              <a:t>ü</a:t>
            </a:r>
            <a:r>
              <a:rPr lang="en-US" sz="2000" dirty="0"/>
              <a:t>m </a:t>
            </a:r>
            <a:r>
              <a:rPr lang="en-US" sz="2000" dirty="0" err="1"/>
              <a:t>kurumlar</a:t>
            </a:r>
            <a:r>
              <a:rPr lang="tr-TR" sz="2000" dirty="0"/>
              <a:t> </a:t>
            </a:r>
            <a:r>
              <a:rPr lang="en-US" sz="2000" dirty="0" err="1"/>
              <a:t>i</a:t>
            </a:r>
            <a:r>
              <a:rPr lang="tr-TR" sz="2000" dirty="0"/>
              <a:t>ç</a:t>
            </a:r>
            <a:r>
              <a:rPr lang="en-US" sz="2000" dirty="0"/>
              <a:t>in </a:t>
            </a:r>
            <a:r>
              <a:rPr lang="tr-TR" sz="2000" dirty="0"/>
              <a:t>gereken bilginin alınması sağlanır.</a:t>
            </a:r>
          </a:p>
        </p:txBody>
      </p:sp>
    </p:spTree>
    <p:extLst>
      <p:ext uri="{BB962C8B-B14F-4D97-AF65-F5344CB8AC3E}">
        <p14:creationId xmlns:p14="http://schemas.microsoft.com/office/powerpoint/2010/main" val="2798806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73138"/>
            <a:ext cx="755967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Gözlem odası (Aynanın arka tarafı)</a:t>
            </a:r>
          </a:p>
        </p:txBody>
      </p:sp>
    </p:spTree>
    <p:extLst>
      <p:ext uri="{BB962C8B-B14F-4D97-AF65-F5344CB8AC3E}">
        <p14:creationId xmlns:p14="http://schemas.microsoft.com/office/powerpoint/2010/main" val="6234157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a:t>
            </a:r>
          </a:p>
        </p:txBody>
      </p:sp>
      <p:sp>
        <p:nvSpPr>
          <p:cNvPr id="5" name="4 Yuvarlatılmış Dikdörtgen"/>
          <p:cNvSpPr/>
          <p:nvPr/>
        </p:nvSpPr>
        <p:spPr>
          <a:xfrm>
            <a:off x="571500" y="1500188"/>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2800" dirty="0"/>
              <a:t>Çocuğun muayenesi merkezde bulunan hekimler (Adli Tıp Uzmanı, Çocuk Psikiyatristi ve Çocuk Hekimi) tarafından yapılır. </a:t>
            </a:r>
          </a:p>
          <a:p>
            <a:pPr fontAlgn="auto">
              <a:spcBef>
                <a:spcPts val="0"/>
              </a:spcBef>
              <a:spcAft>
                <a:spcPts val="0"/>
              </a:spcAft>
              <a:defRPr/>
            </a:pPr>
            <a:r>
              <a:rPr lang="tr-TR" sz="2800" dirty="0"/>
              <a:t> </a:t>
            </a:r>
          </a:p>
          <a:p>
            <a:pPr fontAlgn="auto">
              <a:spcBef>
                <a:spcPts val="0"/>
              </a:spcBef>
              <a:spcAft>
                <a:spcPts val="0"/>
              </a:spcAft>
              <a:defRPr/>
            </a:pPr>
            <a:r>
              <a:rPr lang="tr-TR" sz="2800" dirty="0"/>
              <a:t>Vücudun tümü (cinsel organlar da dahil olmak üzere) detaylıca muayene edilir, gerekli durumlarda fizik bulgular görüntülü olarak kaydedilir. </a:t>
            </a:r>
          </a:p>
        </p:txBody>
      </p:sp>
    </p:spTree>
    <p:extLst>
      <p:ext uri="{BB962C8B-B14F-4D97-AF65-F5344CB8AC3E}">
        <p14:creationId xmlns:p14="http://schemas.microsoft.com/office/powerpoint/2010/main" val="544750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285750" y="692150"/>
            <a:ext cx="8572500" cy="5375275"/>
          </a:xfrm>
          <a:prstGeom prst="roundRect">
            <a:avLst>
              <a:gd name="adj" fmla="val 958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None/>
              <a:defRPr/>
            </a:pPr>
            <a:r>
              <a:rPr lang="tr-TR" sz="3200" b="1" dirty="0">
                <a:solidFill>
                  <a:schemeClr val="tx2"/>
                </a:solidFill>
              </a:rPr>
              <a:t>Çocuğa yönelik kötü muamele;</a:t>
            </a:r>
          </a:p>
          <a:p>
            <a:pPr eaLnBrk="1" hangingPunct="1">
              <a:defRPr/>
            </a:pPr>
            <a:r>
              <a:rPr lang="tr-TR" sz="2800" dirty="0">
                <a:solidFill>
                  <a:schemeClr val="tx2"/>
                </a:solidFill>
              </a:rPr>
              <a:t>Çocuklara fiziksel ve/veya duygusal  anlamda yanlış davranılması, cinsel istismar, ilgisizlik ve ihmalkarlık, ayrıca çocukların ticari anlamda ve başka biçimlerde sömürülmesidir.</a:t>
            </a:r>
          </a:p>
          <a:p>
            <a:pPr eaLnBrk="1" hangingPunct="1">
              <a:defRPr/>
            </a:pPr>
            <a:endParaRPr lang="tr-TR" sz="3200" dirty="0">
              <a:solidFill>
                <a:schemeClr val="tx2"/>
              </a:solidFill>
            </a:endParaRPr>
          </a:p>
          <a:p>
            <a:pPr eaLnBrk="1" hangingPunct="1">
              <a:buFont typeface="Arial" charset="0"/>
              <a:buNone/>
              <a:defRPr/>
            </a:pPr>
            <a:r>
              <a:rPr lang="tr-TR" sz="2800" b="1" dirty="0">
                <a:solidFill>
                  <a:schemeClr val="tx2"/>
                </a:solidFill>
              </a:rPr>
              <a:t>Çocuk istismarcıları;  </a:t>
            </a:r>
          </a:p>
          <a:p>
            <a:pPr eaLnBrk="1" hangingPunct="1">
              <a:defRPr/>
            </a:pPr>
            <a:r>
              <a:rPr lang="tr-TR" sz="2800" dirty="0">
                <a:solidFill>
                  <a:schemeClr val="tx2"/>
                </a:solidFill>
              </a:rPr>
              <a:t>Aile bireyleri, çocuğun bakımından sorumlu olan kişiler, arkadaşlar, akrabalar, yabancılar, çocukla ilişkisi olabilen görevliler, iş verenler ve diğer çocuklar olabilir.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 odası</a:t>
            </a:r>
          </a:p>
        </p:txBody>
      </p:sp>
      <p:pic>
        <p:nvPicPr>
          <p:cNvPr id="37892"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00150" y="1600200"/>
            <a:ext cx="6743700" cy="4525963"/>
          </a:xfrm>
        </p:spPr>
      </p:pic>
    </p:spTree>
    <p:extLst>
      <p:ext uri="{BB962C8B-B14F-4D97-AF65-F5344CB8AC3E}">
        <p14:creationId xmlns:p14="http://schemas.microsoft.com/office/powerpoint/2010/main" val="370538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marL="342900" indent="-342900" eaLnBrk="1" hangingPunct="1"/>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Çocuğun tedavisi ve izlemi</a:t>
            </a:r>
          </a:p>
        </p:txBody>
      </p:sp>
      <p:sp>
        <p:nvSpPr>
          <p:cNvPr id="5" name="4 Yuvarlatılmış Dikdörtgen"/>
          <p:cNvSpPr/>
          <p:nvPr/>
        </p:nvSpPr>
        <p:spPr>
          <a:xfrm>
            <a:off x="571500" y="1571625"/>
            <a:ext cx="8143875" cy="4881563"/>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marL="365760" indent="-283464" fontAlgn="auto">
              <a:spcBef>
                <a:spcPts val="0"/>
              </a:spcBef>
              <a:spcAft>
                <a:spcPts val="0"/>
              </a:spcAft>
              <a:defRPr/>
            </a:pPr>
            <a:r>
              <a:rPr lang="tr-TR" sz="2800" dirty="0"/>
              <a:t>Adli görüşme ve muayene sürecinde çocuğun kısa süreli koruma ve tedavi tedbiri bu merkezde yürütülür. </a:t>
            </a:r>
          </a:p>
          <a:p>
            <a:pPr marL="365760" indent="-283464" fontAlgn="auto">
              <a:spcBef>
                <a:spcPts val="0"/>
              </a:spcBef>
              <a:spcAft>
                <a:spcPts val="0"/>
              </a:spcAft>
              <a:defRPr/>
            </a:pPr>
            <a:endParaRPr lang="tr-TR" sz="2800" dirty="0"/>
          </a:p>
          <a:p>
            <a:pPr marL="365760" indent="-283464" fontAlgn="auto">
              <a:spcBef>
                <a:spcPts val="0"/>
              </a:spcBef>
              <a:spcAft>
                <a:spcPts val="0"/>
              </a:spcAft>
              <a:defRPr/>
            </a:pPr>
            <a:r>
              <a:rPr lang="tr-TR" sz="2800" dirty="0"/>
              <a:t>Çocuk tedavi ve rehabilitasyon amacıyla uzun erimli tedavi ve izlem planı için ÇİM tarafından uygun merkezlere yönlendirilir. </a:t>
            </a:r>
          </a:p>
          <a:p>
            <a:pPr marL="365760" indent="-283464" fontAlgn="auto">
              <a:spcBef>
                <a:spcPts val="0"/>
              </a:spcBef>
              <a:spcAft>
                <a:spcPts val="0"/>
              </a:spcAft>
              <a:defRPr/>
            </a:pPr>
            <a:endParaRPr lang="tr-TR" sz="2800" dirty="0"/>
          </a:p>
          <a:p>
            <a:pPr marL="365760" indent="-283464" fontAlgn="auto">
              <a:spcBef>
                <a:spcPts val="0"/>
              </a:spcBef>
              <a:spcAft>
                <a:spcPts val="0"/>
              </a:spcAft>
              <a:defRPr/>
            </a:pPr>
            <a:r>
              <a:rPr lang="tr-TR" sz="2800" dirty="0"/>
              <a:t>Çocuğun izlemi (tıbbi ve yasal) ÇİM tarafından yapılır.</a:t>
            </a:r>
          </a:p>
        </p:txBody>
      </p:sp>
    </p:spTree>
    <p:extLst>
      <p:ext uri="{BB962C8B-B14F-4D97-AF65-F5344CB8AC3E}">
        <p14:creationId xmlns:p14="http://schemas.microsoft.com/office/powerpoint/2010/main" val="3807297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844675"/>
            <a:ext cx="4032250" cy="2706688"/>
          </a:xfrm>
        </p:spPr>
      </p:pic>
      <p:pic>
        <p:nvPicPr>
          <p:cNvPr id="3993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573463"/>
            <a:ext cx="386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bekleme odaları</a:t>
            </a:r>
          </a:p>
        </p:txBody>
      </p:sp>
    </p:spTree>
    <p:extLst>
      <p:ext uri="{BB962C8B-B14F-4D97-AF65-F5344CB8AC3E}">
        <p14:creationId xmlns:p14="http://schemas.microsoft.com/office/powerpoint/2010/main" val="18948315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kısa süreli konaklama mekanları</a:t>
            </a:r>
          </a:p>
        </p:txBody>
      </p:sp>
      <p:pic>
        <p:nvPicPr>
          <p:cNvPr id="409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43910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08500" y="3644900"/>
            <a:ext cx="3944938" cy="2647950"/>
          </a:xfrm>
        </p:spPr>
      </p:pic>
    </p:spTree>
    <p:extLst>
      <p:ext uri="{BB962C8B-B14F-4D97-AF65-F5344CB8AC3E}">
        <p14:creationId xmlns:p14="http://schemas.microsoft.com/office/powerpoint/2010/main" val="36342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500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Aile görüşme odaları</a:t>
            </a:r>
          </a:p>
        </p:txBody>
      </p:sp>
      <p:pic>
        <p:nvPicPr>
          <p:cNvPr id="419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773238"/>
            <a:ext cx="37544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178175"/>
            <a:ext cx="439261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5662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88" y="285750"/>
            <a:ext cx="8286750" cy="1071563"/>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5.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Bölüm</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428625" y="1571625"/>
            <a:ext cx="8215313" cy="4286250"/>
          </a:xfrm>
          <a:prstGeom prst="roundRect">
            <a:avLst>
              <a:gd name="adj" fmla="val 4330"/>
            </a:avLst>
          </a:prstGeom>
          <a:ln/>
        </p:spPr>
        <p:style>
          <a:lnRef idx="1">
            <a:schemeClr val="accent3"/>
          </a:lnRef>
          <a:fillRef idx="2">
            <a:schemeClr val="accent3"/>
          </a:fillRef>
          <a:effectRef idx="1">
            <a:schemeClr val="accent3"/>
          </a:effectRef>
          <a:fontRef idx="minor">
            <a:schemeClr val="dk1"/>
          </a:fontRef>
        </p:style>
        <p:txBody>
          <a:bodyPr anchor="ctr"/>
          <a:lstStyle/>
          <a:p>
            <a:pPr lvl="1" fontAlgn="auto">
              <a:spcBef>
                <a:spcPts val="0"/>
              </a:spcBef>
              <a:spcAft>
                <a:spcPts val="0"/>
              </a:spcAft>
              <a:buFont typeface="Arial" charset="0"/>
              <a:buChar char="–"/>
              <a:defRPr/>
            </a:pPr>
            <a:r>
              <a:rPr lang="tr-TR" sz="2400" dirty="0">
                <a:solidFill>
                  <a:schemeClr val="accent1">
                    <a:lumMod val="50000"/>
                  </a:schemeClr>
                </a:solidFill>
              </a:rPr>
              <a:t>Olası güçlükler ve çözüm yolları</a:t>
            </a:r>
          </a:p>
          <a:p>
            <a:pPr lvl="1" fontAlgn="auto">
              <a:spcBef>
                <a:spcPts val="0"/>
              </a:spcBef>
              <a:spcAft>
                <a:spcPts val="0"/>
              </a:spcAft>
              <a:buFont typeface="Arial" charset="0"/>
              <a:buChar char="–"/>
              <a:defRPr/>
            </a:pPr>
            <a:endParaRPr lang="tr-TR" sz="2400" dirty="0">
              <a:solidFill>
                <a:schemeClr val="accent1">
                  <a:lumMod val="50000"/>
                </a:schemeClr>
              </a:solidFill>
            </a:endParaRPr>
          </a:p>
          <a:p>
            <a:pPr lvl="1" fontAlgn="auto">
              <a:spcBef>
                <a:spcPts val="0"/>
              </a:spcBef>
              <a:spcAft>
                <a:spcPts val="0"/>
              </a:spcAft>
              <a:buFont typeface="Arial" charset="0"/>
              <a:buChar char="–"/>
              <a:defRPr/>
            </a:pPr>
            <a:r>
              <a:rPr lang="tr-TR" sz="2400" dirty="0">
                <a:solidFill>
                  <a:schemeClr val="accent1">
                    <a:lumMod val="50000"/>
                  </a:schemeClr>
                </a:solidFill>
              </a:rPr>
              <a:t>Diğer istismar ve ihmal olgularında bildirimin nereye ve nasıl yapılacak?</a:t>
            </a:r>
          </a:p>
          <a:p>
            <a:pPr lvl="1" fontAlgn="auto">
              <a:spcBef>
                <a:spcPts val="0"/>
              </a:spcBef>
              <a:spcAft>
                <a:spcPts val="0"/>
              </a:spcAft>
              <a:buFont typeface="Arial" charset="0"/>
              <a:buChar char="–"/>
              <a:defRPr/>
            </a:pPr>
            <a:endParaRPr lang="tr-TR" sz="2400" dirty="0">
              <a:solidFill>
                <a:schemeClr val="accent1">
                  <a:lumMod val="50000"/>
                </a:schemeClr>
              </a:solidFill>
            </a:endParaRPr>
          </a:p>
          <a:p>
            <a:pPr lvl="1" fontAlgn="auto">
              <a:spcBef>
                <a:spcPts val="0"/>
              </a:spcBef>
              <a:spcAft>
                <a:spcPts val="0"/>
              </a:spcAft>
              <a:defRPr/>
            </a:pPr>
            <a:endParaRPr lang="tr-TR" sz="2400" dirty="0">
              <a:solidFill>
                <a:schemeClr val="accent1">
                  <a:lumMod val="50000"/>
                </a:schemeClr>
              </a:solidFill>
            </a:endParaRPr>
          </a:p>
        </p:txBody>
      </p:sp>
    </p:spTree>
    <p:extLst>
      <p:ext uri="{BB962C8B-B14F-4D97-AF65-F5344CB8AC3E}">
        <p14:creationId xmlns:p14="http://schemas.microsoft.com/office/powerpoint/2010/main" val="829443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457200" y="274638"/>
            <a:ext cx="8229600" cy="939800"/>
          </a:xfrm>
        </p:spPr>
        <p:txBody>
          <a:bodyPr/>
          <a:lstStyle/>
          <a:p>
            <a:pPr eaLnBrk="1" hangingPunct="1"/>
            <a:r>
              <a:rPr lang="tr-TR" altLang="tr-TR"/>
              <a:t/>
            </a:r>
            <a:br>
              <a:rPr lang="tr-TR" altLang="tr-TR"/>
            </a:br>
            <a:endParaRPr lang="tr-TR" altLang="tr-TR"/>
          </a:p>
        </p:txBody>
      </p:sp>
      <p:sp>
        <p:nvSpPr>
          <p:cNvPr id="4" name="3 Yuvarlatılmış Dikdörtgen"/>
          <p:cNvSpPr/>
          <p:nvPr/>
        </p:nvSpPr>
        <p:spPr>
          <a:xfrm>
            <a:off x="1763713"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solidFill>
                  <a:schemeClr val="tx1">
                    <a:lumMod val="95000"/>
                    <a:lumOff val="5000"/>
                  </a:schemeClr>
                </a:solidFill>
              </a:rPr>
              <a:t>Olası güçlükler – çözüm yolları</a:t>
            </a:r>
          </a:p>
        </p:txBody>
      </p:sp>
      <p:sp>
        <p:nvSpPr>
          <p:cNvPr id="5" name="Rounded Rectangle 4"/>
          <p:cNvSpPr>
            <a:spLocks noGrp="1"/>
          </p:cNvSpPr>
          <p:nvPr>
            <p:ph idx="1"/>
          </p:nvPr>
        </p:nvSpPr>
        <p:spPr>
          <a:xfrm>
            <a:off x="457200" y="1600200"/>
            <a:ext cx="2900363" cy="325755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eaLnBrk="1" fontAlgn="auto" hangingPunct="1">
              <a:spcAft>
                <a:spcPts val="0"/>
              </a:spcAft>
              <a:buFont typeface="Arial" charset="0"/>
              <a:buNone/>
              <a:defRPr/>
            </a:pPr>
            <a:r>
              <a:rPr lang="tr-TR" sz="2000" dirty="0">
                <a:solidFill>
                  <a:schemeClr val="tx1"/>
                </a:solidFill>
                <a:latin typeface="+mj-lt"/>
                <a:cs typeface="Arial" charset="0"/>
              </a:rPr>
              <a:t>Yaşanan cinsel istismar olayı, yasal görev olan, “bildirimde bulunma” işlemi yapılmadan, kurumun  alacağı iç önlemlerle çözülebilir mi?</a:t>
            </a:r>
          </a:p>
        </p:txBody>
      </p:sp>
      <p:sp>
        <p:nvSpPr>
          <p:cNvPr id="6" name="Rounded Rectangle 1"/>
          <p:cNvSpPr/>
          <p:nvPr/>
        </p:nvSpPr>
        <p:spPr>
          <a:xfrm>
            <a:off x="3357563" y="1341438"/>
            <a:ext cx="5678487" cy="4967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gn="just" fontAlgn="auto">
              <a:spcBef>
                <a:spcPts val="0"/>
              </a:spcBef>
              <a:spcAft>
                <a:spcPts val="0"/>
              </a:spcAft>
              <a:buFont typeface="Arial" pitchFamily="34" charset="0"/>
              <a:buChar char="•"/>
              <a:defRPr/>
            </a:pPr>
            <a:r>
              <a:rPr lang="tr-TR" dirty="0">
                <a:solidFill>
                  <a:schemeClr val="tx1"/>
                </a:solidFill>
                <a:cs typeface="Arial" charset="0"/>
              </a:rPr>
              <a:t>Bilgi sizlere ulaştığı anda yasal süreç çalışmaları başlamalıdır. Bu bilginin yasal süreçten sakınılması suç teşkil  eder. Kolluk kuvvetine bildirimde bulunun. İstismar durumlarında bilgili olan tüm kamu personeli bildirmekle yükümlüdür. Bunu unutmayın. </a:t>
            </a:r>
          </a:p>
          <a:p>
            <a:pPr marL="285750" indent="-285750" algn="just" fontAlgn="auto">
              <a:spcBef>
                <a:spcPts val="0"/>
              </a:spcBef>
              <a:spcAft>
                <a:spcPts val="0"/>
              </a:spcAft>
              <a:buFont typeface="Arial" pitchFamily="34" charset="0"/>
              <a:buChar char="•"/>
              <a:defRPr/>
            </a:pPr>
            <a:r>
              <a:rPr lang="tr-TR" dirty="0">
                <a:solidFill>
                  <a:schemeClr val="tx1"/>
                </a:solidFill>
                <a:cs typeface="Arial" charset="0"/>
              </a:rPr>
              <a:t>Bilgilendirmeyi yazılı ve sözlü olarak yapın. Yöneticinizi sorumluluk ve görevleriniz hakkında bir kez daha bilgilendirin. Ne yapılması gerektiğini paylaşın. Yaptığınız tüm çalışmaları yazılı hale getirin</a:t>
            </a:r>
          </a:p>
          <a:p>
            <a:pPr marL="285750" indent="-285750" algn="just" fontAlgn="auto">
              <a:spcBef>
                <a:spcPts val="0"/>
              </a:spcBef>
              <a:spcAft>
                <a:spcPts val="0"/>
              </a:spcAft>
              <a:buFont typeface="Arial" pitchFamily="34" charset="0"/>
              <a:buChar char="•"/>
              <a:defRPr/>
            </a:pPr>
            <a:r>
              <a:rPr lang="tr-TR" dirty="0">
                <a:solidFill>
                  <a:schemeClr val="tx1"/>
                </a:solidFill>
                <a:cs typeface="Arial" charset="0"/>
              </a:rPr>
              <a:t>Bildirimde bulunmadığınız takdirde çocuğun alacağı sağlık, sosyal ve hukuki destek kapısı kapanmış olacaktır.</a:t>
            </a:r>
          </a:p>
        </p:txBody>
      </p:sp>
    </p:spTree>
    <p:extLst>
      <p:ext uri="{BB962C8B-B14F-4D97-AF65-F5344CB8AC3E}">
        <p14:creationId xmlns:p14="http://schemas.microsoft.com/office/powerpoint/2010/main" val="470014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a:spLocks noGrp="1"/>
          </p:cNvSpPr>
          <p:nvPr>
            <p:ph idx="1"/>
          </p:nvPr>
        </p:nvSpPr>
        <p:spPr>
          <a:xfrm>
            <a:off x="457200" y="1857375"/>
            <a:ext cx="2971800" cy="3071813"/>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eaLnBrk="1" fontAlgn="auto" hangingPunct="1">
              <a:spcAft>
                <a:spcPts val="0"/>
              </a:spcAft>
              <a:buFont typeface="Arial" charset="0"/>
              <a:buNone/>
              <a:defRPr/>
            </a:pPr>
            <a:r>
              <a:rPr lang="tr-TR" sz="2000" dirty="0">
                <a:solidFill>
                  <a:schemeClr val="tx1"/>
                </a:solidFill>
              </a:rPr>
              <a:t>İstismara uğrayan  ve istismar eden çocukların öncelikle yönlendirileceği kurum hangisidir.  Psikolojik destek hizmetini hangi kurumlar veriyor?</a:t>
            </a:r>
          </a:p>
        </p:txBody>
      </p:sp>
      <p:sp>
        <p:nvSpPr>
          <p:cNvPr id="6" name="Rounded Rectangle 1"/>
          <p:cNvSpPr/>
          <p:nvPr/>
        </p:nvSpPr>
        <p:spPr>
          <a:xfrm>
            <a:off x="3429000" y="1500188"/>
            <a:ext cx="5043488" cy="42148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r>
              <a:rPr lang="tr-TR" dirty="0">
                <a:solidFill>
                  <a:schemeClr val="tx1"/>
                </a:solidFill>
                <a:cs typeface="Arial" charset="0"/>
              </a:rPr>
              <a:t>ÇİM yalnız cinsel istismara uğradığından kuşkulanılan çocukları kabul etmektedir. </a:t>
            </a:r>
          </a:p>
          <a:p>
            <a:pPr marL="285750" indent="-285750" fontAlgn="auto">
              <a:spcBef>
                <a:spcPts val="0"/>
              </a:spcBef>
              <a:spcAft>
                <a:spcPts val="0"/>
              </a:spcAft>
              <a:buFont typeface="Arial" pitchFamily="34" charset="0"/>
              <a:buChar char="•"/>
              <a:defRPr/>
            </a:pPr>
            <a:endParaRPr lang="tr-TR" dirty="0">
              <a:solidFill>
                <a:schemeClr val="tx1"/>
              </a:solidFill>
              <a:cs typeface="Arial" charset="0"/>
            </a:endParaRPr>
          </a:p>
          <a:p>
            <a:pPr marL="285750" indent="-285750" fontAlgn="auto">
              <a:spcBef>
                <a:spcPts val="0"/>
              </a:spcBef>
              <a:spcAft>
                <a:spcPts val="0"/>
              </a:spcAft>
              <a:buFont typeface="Arial" pitchFamily="34" charset="0"/>
              <a:buChar char="•"/>
              <a:defRPr/>
            </a:pPr>
            <a:r>
              <a:rPr lang="tr-TR" dirty="0">
                <a:solidFill>
                  <a:schemeClr val="tx1"/>
                </a:solidFill>
                <a:cs typeface="Arial" charset="0"/>
              </a:rPr>
              <a:t>Çocuk psikiyatrisi servisi olan hastaneler de bu çocukların tedavisi ve uzun dönem izlemi için hizmet veren kurumlardır. </a:t>
            </a:r>
          </a:p>
          <a:p>
            <a:pPr marL="285750" indent="-285750" fontAlgn="auto">
              <a:spcBef>
                <a:spcPts val="0"/>
              </a:spcBef>
              <a:spcAft>
                <a:spcPts val="0"/>
              </a:spcAft>
              <a:buFont typeface="Arial" pitchFamily="34" charset="0"/>
              <a:buChar char="•"/>
              <a:defRPr/>
            </a:pPr>
            <a:endParaRPr lang="tr-TR" dirty="0">
              <a:solidFill>
                <a:schemeClr val="tx1"/>
              </a:solidFill>
              <a:cs typeface="Arial" charset="0"/>
            </a:endParaRPr>
          </a:p>
          <a:p>
            <a:pPr marL="285750" indent="-285750" fontAlgn="auto">
              <a:spcBef>
                <a:spcPts val="0"/>
              </a:spcBef>
              <a:spcAft>
                <a:spcPts val="0"/>
              </a:spcAft>
              <a:buFont typeface="Arial" pitchFamily="34" charset="0"/>
              <a:buChar char="•"/>
              <a:defRPr/>
            </a:pPr>
            <a:r>
              <a:rPr lang="tr-TR" dirty="0">
                <a:solidFill>
                  <a:schemeClr val="tx1"/>
                </a:solidFill>
                <a:cs typeface="Arial" charset="0"/>
              </a:rPr>
              <a:t>Diğer istismar ve ihmal olgularını Çocuk Koruma Merkezleri ve Üniversite Hastanelerine yönlendirebilirsiniz.</a:t>
            </a:r>
          </a:p>
        </p:txBody>
      </p:sp>
      <p:sp>
        <p:nvSpPr>
          <p:cNvPr id="8" name="7 Yuvarlatılmış Dikdörtgen"/>
          <p:cNvSpPr/>
          <p:nvPr/>
        </p:nvSpPr>
        <p:spPr>
          <a:xfrm>
            <a:off x="1763713"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solidFill>
                  <a:schemeClr val="tx1">
                    <a:lumMod val="95000"/>
                    <a:lumOff val="5000"/>
                  </a:schemeClr>
                </a:solidFill>
              </a:rPr>
              <a:t>Olası güçlükler – çözüm yolları</a:t>
            </a:r>
          </a:p>
        </p:txBody>
      </p:sp>
    </p:spTree>
    <p:extLst>
      <p:ext uri="{BB962C8B-B14F-4D97-AF65-F5344CB8AC3E}">
        <p14:creationId xmlns:p14="http://schemas.microsoft.com/office/powerpoint/2010/main" val="181023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a:spLocks noGrp="1"/>
          </p:cNvSpPr>
          <p:nvPr>
            <p:ph idx="1"/>
          </p:nvPr>
        </p:nvSpPr>
        <p:spPr>
          <a:xfrm>
            <a:off x="428625" y="2571750"/>
            <a:ext cx="2828925" cy="2801938"/>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eaLnBrk="1" fontAlgn="auto" hangingPunct="1">
              <a:spcAft>
                <a:spcPts val="0"/>
              </a:spcAft>
              <a:buFont typeface="Arial" charset="0"/>
              <a:buNone/>
              <a:defRPr/>
            </a:pPr>
            <a:r>
              <a:rPr lang="tr-TR" sz="2000" dirty="0">
                <a:solidFill>
                  <a:schemeClr val="tx1"/>
                </a:solidFill>
              </a:rPr>
              <a:t>Bir çocuğun istismara uğradığını söylemesi dışında başka belirtiler var mıdır? Kurum personeli olarak bunu nasıl anlayabilirim ya da ne yapmam gerekiyor ?</a:t>
            </a:r>
          </a:p>
        </p:txBody>
      </p:sp>
      <p:sp>
        <p:nvSpPr>
          <p:cNvPr id="6" name="Rounded Rectangle 1"/>
          <p:cNvSpPr/>
          <p:nvPr/>
        </p:nvSpPr>
        <p:spPr>
          <a:xfrm>
            <a:off x="3286125" y="1857375"/>
            <a:ext cx="4900613" cy="43576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r>
              <a:rPr lang="tr-TR" dirty="0">
                <a:solidFill>
                  <a:schemeClr val="tx1"/>
                </a:solidFill>
              </a:rPr>
              <a:t>Bu konuda anlamaya çalışmak, kanıt araştırmak vb. davranışlar yerine, yöneticiniz ile iletişim kurmanız ve derhal kolluk kuvvetleri ile irtibata geçerek çocuğun ÇİM’e götürülmesini sağlamanız daha doğru olacaktır.   </a:t>
            </a:r>
          </a:p>
        </p:txBody>
      </p:sp>
      <p:sp>
        <p:nvSpPr>
          <p:cNvPr id="7" name="6 Yuvarlatılmış Dikdörtgen"/>
          <p:cNvSpPr/>
          <p:nvPr/>
        </p:nvSpPr>
        <p:spPr>
          <a:xfrm>
            <a:off x="1908175" y="404813"/>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solidFill>
                  <a:schemeClr val="tx1">
                    <a:lumMod val="95000"/>
                    <a:lumOff val="5000"/>
                  </a:schemeClr>
                </a:solidFill>
              </a:rPr>
              <a:t>Olası güçlükler – çözüm yolları</a:t>
            </a:r>
          </a:p>
        </p:txBody>
      </p:sp>
    </p:spTree>
    <p:extLst>
      <p:ext uri="{BB962C8B-B14F-4D97-AF65-F5344CB8AC3E}">
        <p14:creationId xmlns:p14="http://schemas.microsoft.com/office/powerpoint/2010/main" val="4187596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Grp="1"/>
          </p:cNvSpPr>
          <p:nvPr>
            <p:ph idx="1"/>
          </p:nvPr>
        </p:nvSpPr>
        <p:spPr>
          <a:xfrm>
            <a:off x="457200" y="2214563"/>
            <a:ext cx="2828925" cy="300037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eaLnBrk="1" fontAlgn="auto" hangingPunct="1">
              <a:spcAft>
                <a:spcPts val="0"/>
              </a:spcAft>
              <a:buFont typeface="Arial" charset="0"/>
              <a:buNone/>
              <a:defRPr/>
            </a:pPr>
            <a:r>
              <a:rPr lang="tr-TR" sz="2000" dirty="0">
                <a:solidFill>
                  <a:schemeClr val="tx1"/>
                </a:solidFill>
                <a:latin typeface="+mj-lt"/>
              </a:rPr>
              <a:t>Cinsel istismar ile ilgili aileye bilgi verilmesi gerekiyor mu? </a:t>
            </a:r>
          </a:p>
          <a:p>
            <a:pPr marL="0" indent="0" eaLnBrk="1" fontAlgn="auto" hangingPunct="1">
              <a:spcAft>
                <a:spcPts val="0"/>
              </a:spcAft>
              <a:buFont typeface="Arial" charset="0"/>
              <a:buNone/>
              <a:defRPr/>
            </a:pPr>
            <a:endParaRPr lang="tr-TR" sz="2000" dirty="0">
              <a:solidFill>
                <a:schemeClr val="tx1"/>
              </a:solidFill>
              <a:latin typeface="+mj-lt"/>
            </a:endParaRPr>
          </a:p>
          <a:p>
            <a:pPr marL="0" indent="0" eaLnBrk="1" fontAlgn="auto" hangingPunct="1">
              <a:spcAft>
                <a:spcPts val="0"/>
              </a:spcAft>
              <a:buFont typeface="Arial" charset="0"/>
              <a:buNone/>
              <a:defRPr/>
            </a:pPr>
            <a:r>
              <a:rPr lang="tr-TR" sz="2000" dirty="0">
                <a:solidFill>
                  <a:schemeClr val="tx1"/>
                </a:solidFill>
                <a:latin typeface="+mj-lt"/>
              </a:rPr>
              <a:t>Bu bilgiyi kim verecek?</a:t>
            </a:r>
          </a:p>
          <a:p>
            <a:pPr eaLnBrk="1" fontAlgn="auto" hangingPunct="1">
              <a:spcAft>
                <a:spcPts val="0"/>
              </a:spcAft>
              <a:buFont typeface="Arial" charset="0"/>
              <a:buChar char="•"/>
              <a:defRPr/>
            </a:pPr>
            <a:endParaRPr lang="tr-TR" sz="1600" dirty="0">
              <a:solidFill>
                <a:schemeClr val="tx1"/>
              </a:solidFill>
            </a:endParaRPr>
          </a:p>
        </p:txBody>
      </p:sp>
      <p:sp>
        <p:nvSpPr>
          <p:cNvPr id="6" name="Rounded Rectangle 1"/>
          <p:cNvSpPr/>
          <p:nvPr/>
        </p:nvSpPr>
        <p:spPr>
          <a:xfrm>
            <a:off x="3286125" y="1785938"/>
            <a:ext cx="5543550" cy="43576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r>
              <a:rPr lang="tr-TR" dirty="0">
                <a:solidFill>
                  <a:schemeClr val="tx1"/>
                </a:solidFill>
              </a:rPr>
              <a:t>Aile ÇİM’de görevli personel tarafından etkili iletişim ve görüşme teknikleri kullanılarak bilgilendirilir. </a:t>
            </a:r>
          </a:p>
          <a:p>
            <a:pPr marL="285750" indent="-285750" fontAlgn="auto">
              <a:spcBef>
                <a:spcPts val="0"/>
              </a:spcBef>
              <a:spcAft>
                <a:spcPts val="0"/>
              </a:spcAft>
              <a:buFont typeface="Arial" pitchFamily="34" charset="0"/>
              <a:buChar char="•"/>
              <a:defRPr/>
            </a:pPr>
            <a:endParaRPr lang="tr-TR" dirty="0">
              <a:solidFill>
                <a:schemeClr val="tx1"/>
              </a:solidFill>
            </a:endParaRPr>
          </a:p>
          <a:p>
            <a:pPr marL="285750" indent="-285750" fontAlgn="auto">
              <a:spcBef>
                <a:spcPts val="0"/>
              </a:spcBef>
              <a:spcAft>
                <a:spcPts val="0"/>
              </a:spcAft>
              <a:buFont typeface="Arial" pitchFamily="34" charset="0"/>
              <a:buChar char="•"/>
              <a:defRPr/>
            </a:pPr>
            <a:r>
              <a:rPr lang="tr-TR" dirty="0">
                <a:solidFill>
                  <a:schemeClr val="tx1"/>
                </a:solidFill>
              </a:rPr>
              <a:t>İzlenecek yol haritası aileye anlatılır…</a:t>
            </a:r>
          </a:p>
          <a:p>
            <a:pPr marL="285750" indent="-285750" fontAlgn="auto">
              <a:spcBef>
                <a:spcPts val="0"/>
              </a:spcBef>
              <a:spcAft>
                <a:spcPts val="0"/>
              </a:spcAft>
              <a:buFont typeface="Arial" pitchFamily="34" charset="0"/>
              <a:buChar char="•"/>
              <a:defRPr/>
            </a:pPr>
            <a:endParaRPr lang="tr-TR" dirty="0">
              <a:solidFill>
                <a:schemeClr val="tx1"/>
              </a:solidFill>
            </a:endParaRPr>
          </a:p>
          <a:p>
            <a:pPr marL="285750" indent="-285750" fontAlgn="auto">
              <a:spcBef>
                <a:spcPts val="0"/>
              </a:spcBef>
              <a:spcAft>
                <a:spcPts val="0"/>
              </a:spcAft>
              <a:buFont typeface="Arial" pitchFamily="34" charset="0"/>
              <a:buChar char="•"/>
              <a:defRPr/>
            </a:pPr>
            <a:r>
              <a:rPr lang="tr-TR" dirty="0">
                <a:solidFill>
                  <a:schemeClr val="tx1"/>
                </a:solidFill>
              </a:rPr>
              <a:t>İstismarcının aileden bir birey olması durumunda bu yol,  istismarcının dışında ve bu  süreçte sorumluluk alabilecek  bir birey ile gerçekleştirilebilir.</a:t>
            </a:r>
          </a:p>
          <a:p>
            <a:pPr marL="285750" indent="-285750" fontAlgn="auto">
              <a:spcBef>
                <a:spcPts val="0"/>
              </a:spcBef>
              <a:spcAft>
                <a:spcPts val="0"/>
              </a:spcAft>
              <a:buFont typeface="Arial" pitchFamily="34" charset="0"/>
              <a:buChar char="•"/>
              <a:defRPr/>
            </a:pPr>
            <a:endParaRPr lang="tr-TR" dirty="0">
              <a:solidFill>
                <a:schemeClr val="tx1"/>
              </a:solidFill>
            </a:endParaRPr>
          </a:p>
          <a:p>
            <a:pPr marL="285750" indent="-285750" fontAlgn="auto">
              <a:spcBef>
                <a:spcPts val="0"/>
              </a:spcBef>
              <a:spcAft>
                <a:spcPts val="0"/>
              </a:spcAft>
              <a:buFont typeface="Arial" pitchFamily="34" charset="0"/>
              <a:buChar char="•"/>
              <a:defRPr/>
            </a:pPr>
            <a:r>
              <a:rPr lang="tr-TR" dirty="0">
                <a:solidFill>
                  <a:schemeClr val="tx1"/>
                </a:solidFill>
              </a:rPr>
              <a:t>Yasal sürecin geciktirilemeyeceğini unutmayın…</a:t>
            </a:r>
          </a:p>
          <a:p>
            <a:pPr marL="285750" indent="-285750" fontAlgn="auto">
              <a:spcBef>
                <a:spcPts val="0"/>
              </a:spcBef>
              <a:spcAft>
                <a:spcPts val="0"/>
              </a:spcAft>
              <a:buFont typeface="Arial" pitchFamily="34" charset="0"/>
              <a:buChar char="•"/>
              <a:defRPr/>
            </a:pPr>
            <a:endParaRPr lang="tr-TR" sz="1600" dirty="0"/>
          </a:p>
          <a:p>
            <a:pPr fontAlgn="auto">
              <a:spcBef>
                <a:spcPts val="0"/>
              </a:spcBef>
              <a:spcAft>
                <a:spcPts val="0"/>
              </a:spcAft>
              <a:defRPr/>
            </a:pPr>
            <a:endParaRPr lang="tr-TR" sz="1600" dirty="0"/>
          </a:p>
        </p:txBody>
      </p:sp>
      <p:sp>
        <p:nvSpPr>
          <p:cNvPr id="8" name="7 Yuvarlatılmış Dikdörtgen"/>
          <p:cNvSpPr/>
          <p:nvPr/>
        </p:nvSpPr>
        <p:spPr>
          <a:xfrm>
            <a:off x="1835150"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800" b="1" dirty="0">
                <a:solidFill>
                  <a:schemeClr val="tx1"/>
                </a:solidFill>
              </a:rPr>
              <a:t>Olası güçlükler – çözüm yolları</a:t>
            </a:r>
          </a:p>
        </p:txBody>
      </p:sp>
    </p:spTree>
    <p:extLst>
      <p:ext uri="{BB962C8B-B14F-4D97-AF65-F5344CB8AC3E}">
        <p14:creationId xmlns:p14="http://schemas.microsoft.com/office/powerpoint/2010/main" val="6478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285875"/>
          </a:xfrm>
        </p:spPr>
        <p:txBody>
          <a:bodyPr/>
          <a:lstStyle/>
          <a:p>
            <a:pPr eaLnBrk="1" hangingPunct="1"/>
            <a:endParaRPr lang="tr-TR" altLang="tr-TR" sz="2800"/>
          </a:p>
        </p:txBody>
      </p:sp>
      <p:graphicFrame>
        <p:nvGraphicFramePr>
          <p:cNvPr id="4" name="Diagram 3"/>
          <p:cNvGraphicFramePr/>
          <p:nvPr/>
        </p:nvGraphicFramePr>
        <p:xfrm>
          <a:off x="539552" y="2285992"/>
          <a:ext cx="792088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şağı Ok"/>
          <p:cNvSpPr/>
          <p:nvPr/>
        </p:nvSpPr>
        <p:spPr>
          <a:xfrm>
            <a:off x="4286250" y="1428750"/>
            <a:ext cx="484188"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6" name="5 Yuvarlatılmış Dikdörtgen"/>
          <p:cNvSpPr/>
          <p:nvPr/>
        </p:nvSpPr>
        <p:spPr>
          <a:xfrm>
            <a:off x="785813" y="214313"/>
            <a:ext cx="7643812" cy="10001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dirty="0">
                <a:solidFill>
                  <a:schemeClr val="tx2"/>
                </a:solidFill>
              </a:rPr>
              <a:t>Dünya Sağlık Örgütü tarafından 4 tip kötü muamele tanımlanmaktadır.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9552" y="2029814"/>
            <a:ext cx="8136904" cy="18002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nereye ve nasıl yapılacak? </a:t>
            </a:r>
            <a:endParaRPr lang="tr-TR" sz="3600" dirty="0"/>
          </a:p>
        </p:txBody>
      </p:sp>
    </p:spTree>
    <p:extLst>
      <p:ext uri="{BB962C8B-B14F-4D97-AF65-F5344CB8AC3E}">
        <p14:creationId xmlns:p14="http://schemas.microsoft.com/office/powerpoint/2010/main" val="2978524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ctrTitle"/>
          </p:nvPr>
        </p:nvSpPr>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5" name="4 Yuvarlatılmış Dikdörtgen"/>
          <p:cNvSpPr/>
          <p:nvPr/>
        </p:nvSpPr>
        <p:spPr>
          <a:xfrm>
            <a:off x="392113" y="2349500"/>
            <a:ext cx="8215312" cy="25209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3600" dirty="0"/>
              <a:t>Çocuğa karşı kötü muamelenin cinsel istismar dışındaki diğer tipleri de Türk Ceza Kanununda suç olarak kabul edilmiştir. </a:t>
            </a:r>
          </a:p>
        </p:txBody>
      </p:sp>
    </p:spTree>
    <p:extLst>
      <p:ext uri="{BB962C8B-B14F-4D97-AF65-F5344CB8AC3E}">
        <p14:creationId xmlns:p14="http://schemas.microsoft.com/office/powerpoint/2010/main" val="2864369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88" y="285750"/>
            <a:ext cx="8286750" cy="1703388"/>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tr-TR" sz="3200" dirty="0"/>
              <a:t>Çocuğa karşı kötü muamelenin cinsel istismar dışındaki diğer tipleri de TCK’da suç olarak kabul edilmiştir. </a:t>
            </a:r>
          </a:p>
        </p:txBody>
      </p:sp>
      <p:sp>
        <p:nvSpPr>
          <p:cNvPr id="7" name="6 Yuvarlatılmış Dikdörtgen"/>
          <p:cNvSpPr/>
          <p:nvPr/>
        </p:nvSpPr>
        <p:spPr>
          <a:xfrm>
            <a:off x="357188" y="2708275"/>
            <a:ext cx="4103687" cy="28082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2800" dirty="0"/>
              <a:t> </a:t>
            </a:r>
          </a:p>
          <a:p>
            <a:pPr algn="ctr" fontAlgn="auto">
              <a:spcBef>
                <a:spcPts val="0"/>
              </a:spcBef>
              <a:spcAft>
                <a:spcPts val="0"/>
              </a:spcAft>
              <a:defRPr/>
            </a:pPr>
            <a:r>
              <a:rPr lang="tr-TR" sz="2000" dirty="0"/>
              <a:t>Madde 80 (İnsan ticareti)</a:t>
            </a:r>
          </a:p>
          <a:p>
            <a:pPr algn="ctr" fontAlgn="auto">
              <a:spcBef>
                <a:spcPts val="0"/>
              </a:spcBef>
              <a:spcAft>
                <a:spcPts val="0"/>
              </a:spcAft>
              <a:defRPr/>
            </a:pPr>
            <a:r>
              <a:rPr lang="tr-TR" sz="2000" dirty="0"/>
              <a:t>Madde 94 (İşkence)</a:t>
            </a:r>
          </a:p>
          <a:p>
            <a:pPr algn="ctr" fontAlgn="auto">
              <a:spcBef>
                <a:spcPts val="0"/>
              </a:spcBef>
              <a:spcAft>
                <a:spcPts val="0"/>
              </a:spcAft>
              <a:defRPr/>
            </a:pPr>
            <a:r>
              <a:rPr lang="tr-TR" sz="2000" dirty="0"/>
              <a:t>Madde 96 (Eziyet)</a:t>
            </a:r>
          </a:p>
          <a:p>
            <a:pPr algn="ctr" fontAlgn="auto">
              <a:spcBef>
                <a:spcPts val="0"/>
              </a:spcBef>
              <a:spcAft>
                <a:spcPts val="0"/>
              </a:spcAft>
              <a:defRPr/>
            </a:pPr>
            <a:r>
              <a:rPr lang="tr-TR" sz="2000" dirty="0"/>
              <a:t>Madde 97 (Terk)</a:t>
            </a:r>
          </a:p>
          <a:p>
            <a:pPr algn="ctr" fontAlgn="auto">
              <a:spcBef>
                <a:spcPts val="0"/>
              </a:spcBef>
              <a:spcAft>
                <a:spcPts val="0"/>
              </a:spcAft>
              <a:defRPr/>
            </a:pPr>
            <a:r>
              <a:rPr lang="tr-TR" sz="2000" dirty="0"/>
              <a:t>Madde 109 (Kişiyi hürriyetinden yoksun kılma)</a:t>
            </a:r>
          </a:p>
          <a:p>
            <a:pPr algn="ctr" fontAlgn="auto">
              <a:spcBef>
                <a:spcPts val="0"/>
              </a:spcBef>
              <a:spcAft>
                <a:spcPts val="0"/>
              </a:spcAft>
              <a:defRPr/>
            </a:pPr>
            <a:r>
              <a:rPr lang="tr-TR" sz="2000" dirty="0"/>
              <a:t>Madde 229 (Dilencilik ) </a:t>
            </a:r>
          </a:p>
          <a:p>
            <a:pPr algn="ctr" fontAlgn="auto">
              <a:spcBef>
                <a:spcPts val="0"/>
              </a:spcBef>
              <a:spcAft>
                <a:spcPts val="0"/>
              </a:spcAft>
              <a:defRPr/>
            </a:pPr>
            <a:endParaRPr lang="tr-TR" sz="2800" dirty="0"/>
          </a:p>
        </p:txBody>
      </p:sp>
      <p:sp>
        <p:nvSpPr>
          <p:cNvPr id="8" name="7 Yuvarlatılmış Dikdörtgen"/>
          <p:cNvSpPr/>
          <p:nvPr/>
        </p:nvSpPr>
        <p:spPr>
          <a:xfrm>
            <a:off x="4656138" y="2708275"/>
            <a:ext cx="3959225" cy="28082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2000" dirty="0"/>
              <a:t>Madde 232 (Kötü muamele)</a:t>
            </a:r>
          </a:p>
          <a:p>
            <a:pPr algn="ctr" fontAlgn="auto">
              <a:spcBef>
                <a:spcPts val="0"/>
              </a:spcBef>
              <a:spcAft>
                <a:spcPts val="0"/>
              </a:spcAft>
              <a:defRPr/>
            </a:pPr>
            <a:r>
              <a:rPr lang="tr-TR" sz="2000" dirty="0"/>
              <a:t>Madde 233 (Aile hukukundan kaynaklanan yükümlülüğün ihlali)</a:t>
            </a:r>
          </a:p>
          <a:p>
            <a:pPr algn="ctr" fontAlgn="auto">
              <a:spcBef>
                <a:spcPts val="0"/>
              </a:spcBef>
              <a:spcAft>
                <a:spcPts val="0"/>
              </a:spcAft>
              <a:defRPr/>
            </a:pPr>
            <a:r>
              <a:rPr lang="tr-TR" sz="2000" dirty="0"/>
              <a:t>Madde 234 (Çocuğun kaçırılması ve alıkonulması)</a:t>
            </a:r>
          </a:p>
          <a:p>
            <a:pPr algn="ctr" fontAlgn="auto">
              <a:spcBef>
                <a:spcPts val="0"/>
              </a:spcBef>
              <a:spcAft>
                <a:spcPts val="0"/>
              </a:spcAft>
              <a:defRPr/>
            </a:pPr>
            <a:r>
              <a:rPr lang="tr-TR" sz="2000" dirty="0"/>
              <a:t>Madde 257 (Görevini kötüye kullanma)</a:t>
            </a:r>
          </a:p>
        </p:txBody>
      </p:sp>
    </p:spTree>
    <p:extLst>
      <p:ext uri="{BB962C8B-B14F-4D97-AF65-F5344CB8AC3E}">
        <p14:creationId xmlns:p14="http://schemas.microsoft.com/office/powerpoint/2010/main" val="17325143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nereye ve nasıl yapılacak? </a:t>
            </a:r>
          </a:p>
        </p:txBody>
      </p:sp>
      <p:sp>
        <p:nvSpPr>
          <p:cNvPr id="5" name="4 Yuvarlatılmış Dikdörtgen"/>
          <p:cNvSpPr/>
          <p:nvPr/>
        </p:nvSpPr>
        <p:spPr>
          <a:xfrm>
            <a:off x="428625" y="1571625"/>
            <a:ext cx="8215313" cy="1785938"/>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3600" dirty="0"/>
              <a:t>Cinsel istismar dışındaki diğer istismar ve ihmal olgularının da </a:t>
            </a:r>
            <a:r>
              <a:rPr lang="tr-TR" sz="3600" b="1" dirty="0"/>
              <a:t>bildirimi zorunlu</a:t>
            </a:r>
            <a:r>
              <a:rPr lang="tr-TR" sz="3600" dirty="0"/>
              <a:t>dur.</a:t>
            </a:r>
          </a:p>
        </p:txBody>
      </p:sp>
      <p:sp>
        <p:nvSpPr>
          <p:cNvPr id="6" name="5 Yuvarlatılmış Dikdörtgen"/>
          <p:cNvSpPr/>
          <p:nvPr/>
        </p:nvSpPr>
        <p:spPr>
          <a:xfrm>
            <a:off x="539750" y="4149725"/>
            <a:ext cx="8064500" cy="18002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tr-TR" sz="3200" dirty="0"/>
              <a:t>TCK;  Madde  98, 278, 279, 280</a:t>
            </a:r>
          </a:p>
          <a:p>
            <a:pPr algn="ctr" fontAlgn="auto">
              <a:spcBef>
                <a:spcPts val="0"/>
              </a:spcBef>
              <a:spcAft>
                <a:spcPts val="0"/>
              </a:spcAft>
              <a:defRPr/>
            </a:pPr>
            <a:r>
              <a:rPr lang="tr-TR" sz="3200" dirty="0"/>
              <a:t>SHÇEK Kanunu; Madde 21</a:t>
            </a:r>
          </a:p>
        </p:txBody>
      </p:sp>
    </p:spTree>
    <p:extLst>
      <p:ext uri="{BB962C8B-B14F-4D97-AF65-F5344CB8AC3E}">
        <p14:creationId xmlns:p14="http://schemas.microsoft.com/office/powerpoint/2010/main" val="1585248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nasıl yapılacak? </a:t>
            </a:r>
          </a:p>
        </p:txBody>
      </p:sp>
      <p:sp>
        <p:nvSpPr>
          <p:cNvPr id="5" name="4 Yuvarlatılmış Dikdörtgen"/>
          <p:cNvSpPr/>
          <p:nvPr/>
        </p:nvSpPr>
        <p:spPr>
          <a:xfrm>
            <a:off x="428625" y="1571625"/>
            <a:ext cx="8215313"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tr-TR" sz="3600" dirty="0"/>
          </a:p>
          <a:p>
            <a:pPr algn="ctr" fontAlgn="auto">
              <a:spcBef>
                <a:spcPts val="0"/>
              </a:spcBef>
              <a:spcAft>
                <a:spcPts val="0"/>
              </a:spcAft>
              <a:defRPr/>
            </a:pPr>
            <a:r>
              <a:rPr lang="tr-TR" sz="3600" b="1" dirty="0"/>
              <a:t>Bildirim raporu</a:t>
            </a:r>
            <a:r>
              <a:rPr lang="tr-TR" sz="3600" dirty="0"/>
              <a:t>nun  yazılması istismar ve\veya  ihmale uğrayan çocuk ve ailesinin tanı, tedavi ve rehabilitasyon süreçlerine atılan  ilk adımdır. </a:t>
            </a:r>
          </a:p>
          <a:p>
            <a:pPr algn="ctr" fontAlgn="auto">
              <a:spcBef>
                <a:spcPts val="0"/>
              </a:spcBef>
              <a:spcAft>
                <a:spcPts val="0"/>
              </a:spcAft>
              <a:defRPr/>
            </a:pPr>
            <a:endParaRPr lang="tr-TR" sz="3600" dirty="0"/>
          </a:p>
          <a:p>
            <a:pPr algn="ctr" fontAlgn="auto">
              <a:spcBef>
                <a:spcPts val="0"/>
              </a:spcBef>
              <a:spcAft>
                <a:spcPts val="0"/>
              </a:spcAft>
              <a:defRPr/>
            </a:pPr>
            <a:r>
              <a:rPr lang="tr-TR" sz="3600" dirty="0"/>
              <a:t>Bildirimde bulunurken olguya ve olaya ait bazı bilgilerin de iletilmesi gerekir.</a:t>
            </a:r>
          </a:p>
          <a:p>
            <a:pPr algn="ctr" fontAlgn="auto">
              <a:spcBef>
                <a:spcPts val="0"/>
              </a:spcBef>
              <a:spcAft>
                <a:spcPts val="0"/>
              </a:spcAft>
              <a:defRPr/>
            </a:pPr>
            <a:endParaRPr lang="tr-TR" sz="3600" dirty="0"/>
          </a:p>
        </p:txBody>
      </p:sp>
    </p:spTree>
    <p:extLst>
      <p:ext uri="{BB962C8B-B14F-4D97-AF65-F5344CB8AC3E}">
        <p14:creationId xmlns:p14="http://schemas.microsoft.com/office/powerpoint/2010/main" val="12427747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nasıl yapılacak? </a:t>
            </a:r>
          </a:p>
        </p:txBody>
      </p:sp>
      <p:sp>
        <p:nvSpPr>
          <p:cNvPr id="5" name="4 Yuvarlatılmış Dikdörtgen"/>
          <p:cNvSpPr/>
          <p:nvPr/>
        </p:nvSpPr>
        <p:spPr>
          <a:xfrm>
            <a:off x="428625" y="1571625"/>
            <a:ext cx="8215313"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2800" dirty="0"/>
              <a:t>İstismar ve\veya ihmal konusunda ilk bilgi sahibi olan kişi,</a:t>
            </a:r>
          </a:p>
          <a:p>
            <a:pPr fontAlgn="auto">
              <a:spcBef>
                <a:spcPts val="0"/>
              </a:spcBef>
              <a:spcAft>
                <a:spcPts val="0"/>
              </a:spcAft>
              <a:buFont typeface="Arial" pitchFamily="34" charset="0"/>
              <a:buNone/>
              <a:defRPr/>
            </a:pPr>
            <a:r>
              <a:rPr lang="tr-TR" sz="2800" dirty="0"/>
              <a:t>	çocuğun, </a:t>
            </a:r>
          </a:p>
          <a:p>
            <a:pPr fontAlgn="auto">
              <a:spcBef>
                <a:spcPts val="0"/>
              </a:spcBef>
              <a:spcAft>
                <a:spcPts val="0"/>
              </a:spcAft>
              <a:buFont typeface="Arial" pitchFamily="34" charset="0"/>
              <a:buNone/>
              <a:defRPr/>
            </a:pPr>
            <a:r>
              <a:rPr lang="tr-TR" sz="2800" dirty="0"/>
              <a:t>	ailenin, </a:t>
            </a:r>
          </a:p>
          <a:p>
            <a:pPr fontAlgn="auto">
              <a:spcBef>
                <a:spcPts val="0"/>
              </a:spcBef>
              <a:spcAft>
                <a:spcPts val="0"/>
              </a:spcAft>
              <a:buFont typeface="Arial" pitchFamily="34" charset="0"/>
              <a:buNone/>
              <a:defRPr/>
            </a:pPr>
            <a:r>
              <a:rPr lang="tr-TR" sz="2800" dirty="0"/>
              <a:t>	ihmal ve istismarla ilgili bilgi veren diğer bir kişinin olay ile ilgili olarak anlattığı her ayrıntıyı bildirim raporuna eklemelidir.  </a:t>
            </a:r>
          </a:p>
          <a:p>
            <a:pPr fontAlgn="auto">
              <a:spcBef>
                <a:spcPts val="0"/>
              </a:spcBef>
              <a:spcAft>
                <a:spcPts val="0"/>
              </a:spcAft>
              <a:buFont typeface="Arial" pitchFamily="34" charset="0"/>
              <a:buNone/>
              <a:defRPr/>
            </a:pPr>
            <a:r>
              <a:rPr lang="tr-TR" sz="2800" dirty="0"/>
              <a:t>Olay ile ilgili olarak alınan ilk bilgiler sürecin işleyişinde büyük önem taşımaktadır. </a:t>
            </a:r>
          </a:p>
        </p:txBody>
      </p:sp>
    </p:spTree>
    <p:extLst>
      <p:ext uri="{BB962C8B-B14F-4D97-AF65-F5344CB8AC3E}">
        <p14:creationId xmlns:p14="http://schemas.microsoft.com/office/powerpoint/2010/main" val="35813285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İstismarı/ ihmali bildirim  raporu</a:t>
            </a:r>
          </a:p>
        </p:txBody>
      </p:sp>
      <p:sp>
        <p:nvSpPr>
          <p:cNvPr id="5" name="4 Yuvarlatılmış Dikdörtgen"/>
          <p:cNvSpPr/>
          <p:nvPr/>
        </p:nvSpPr>
        <p:spPr>
          <a:xfrm>
            <a:off x="428625" y="1571625"/>
            <a:ext cx="3998913"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fontAlgn="auto">
              <a:lnSpc>
                <a:spcPct val="150000"/>
              </a:lnSpc>
              <a:spcBef>
                <a:spcPts val="0"/>
              </a:spcBef>
              <a:spcAft>
                <a:spcPts val="0"/>
              </a:spcAft>
              <a:buFont typeface="Arial" pitchFamily="34" charset="0"/>
              <a:buNone/>
              <a:defRPr/>
            </a:pPr>
            <a:r>
              <a:rPr lang="tr-TR" sz="2000" dirty="0">
                <a:solidFill>
                  <a:srgbClr val="000000"/>
                </a:solidFill>
              </a:rPr>
              <a:t>Rapor Tarihi	    : </a:t>
            </a:r>
          </a:p>
          <a:p>
            <a:pPr fontAlgn="auto">
              <a:lnSpc>
                <a:spcPct val="150000"/>
              </a:lnSpc>
              <a:spcBef>
                <a:spcPts val="0"/>
              </a:spcBef>
              <a:spcAft>
                <a:spcPts val="0"/>
              </a:spcAft>
              <a:buFont typeface="Times New Roman" pitchFamily="18" charset="0"/>
              <a:buChar char="•"/>
              <a:defRPr/>
            </a:pPr>
            <a:r>
              <a:rPr lang="tr-TR" sz="2000" b="1" dirty="0">
                <a:solidFill>
                  <a:srgbClr val="000000"/>
                </a:solidFill>
              </a:rPr>
              <a:t>ÇOCUĞUN KİMLİĞİ </a:t>
            </a:r>
            <a:endParaRPr lang="tr-TR" sz="2000" dirty="0">
              <a:solidFill>
                <a:srgbClr val="000000"/>
              </a:solidFill>
            </a:endParaRPr>
          </a:p>
          <a:p>
            <a:pPr fontAlgn="auto">
              <a:lnSpc>
                <a:spcPct val="150000"/>
              </a:lnSpc>
              <a:spcBef>
                <a:spcPts val="0"/>
              </a:spcBef>
              <a:spcAft>
                <a:spcPts val="0"/>
              </a:spcAft>
              <a:buFont typeface="Arial" pitchFamily="34" charset="0"/>
              <a:buNone/>
              <a:defRPr/>
            </a:pPr>
            <a:r>
              <a:rPr lang="tr-TR" sz="2000" dirty="0">
                <a:solidFill>
                  <a:srgbClr val="000000"/>
                </a:solidFill>
              </a:rPr>
              <a:t>Adı – Soyadı</a:t>
            </a:r>
          </a:p>
          <a:p>
            <a:pPr fontAlgn="auto">
              <a:lnSpc>
                <a:spcPct val="70000"/>
              </a:lnSpc>
              <a:spcBef>
                <a:spcPts val="0"/>
              </a:spcBef>
              <a:spcAft>
                <a:spcPts val="0"/>
              </a:spcAft>
              <a:buFont typeface="Arial" pitchFamily="34" charset="0"/>
              <a:buNone/>
              <a:defRPr/>
            </a:pP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Doğum Tarihi    </a:t>
            </a:r>
          </a:p>
          <a:p>
            <a:pPr fontAlgn="auto">
              <a:lnSpc>
                <a:spcPct val="70000"/>
              </a:lnSpc>
              <a:spcBef>
                <a:spcPts val="0"/>
              </a:spcBef>
              <a:spcAft>
                <a:spcPts val="0"/>
              </a:spcAft>
              <a:buFont typeface="Arial" pitchFamily="34" charset="0"/>
              <a:buNone/>
              <a:defRPr/>
            </a:pP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Cinsiyeti    </a:t>
            </a:r>
          </a:p>
          <a:p>
            <a:pPr fontAlgn="auto">
              <a:lnSpc>
                <a:spcPct val="70000"/>
              </a:lnSpc>
              <a:spcBef>
                <a:spcPts val="0"/>
              </a:spcBef>
              <a:spcAft>
                <a:spcPts val="0"/>
              </a:spcAft>
              <a:buFont typeface="Arial" pitchFamily="34" charset="0"/>
              <a:buNone/>
              <a:defRPr/>
            </a:pPr>
            <a:r>
              <a:rPr lang="tr-TR" sz="2000" dirty="0">
                <a:solidFill>
                  <a:srgbClr val="000000"/>
                </a:solidFill>
              </a:rPr>
              <a:t>         </a:t>
            </a:r>
          </a:p>
          <a:p>
            <a:pPr fontAlgn="auto">
              <a:lnSpc>
                <a:spcPct val="70000"/>
              </a:lnSpc>
              <a:spcBef>
                <a:spcPts val="0"/>
              </a:spcBef>
              <a:spcAft>
                <a:spcPts val="0"/>
              </a:spcAft>
              <a:buFont typeface="Arial" pitchFamily="34" charset="0"/>
              <a:buNone/>
              <a:defRPr/>
            </a:pPr>
            <a:r>
              <a:rPr lang="tr-TR" sz="2000" dirty="0">
                <a:solidFill>
                  <a:srgbClr val="000000"/>
                </a:solidFill>
              </a:rPr>
              <a:t>Ev Adresi  </a:t>
            </a:r>
          </a:p>
          <a:p>
            <a:pPr fontAlgn="auto">
              <a:lnSpc>
                <a:spcPct val="70000"/>
              </a:lnSpc>
              <a:spcBef>
                <a:spcPts val="0"/>
              </a:spcBef>
              <a:spcAft>
                <a:spcPts val="0"/>
              </a:spcAft>
              <a:buFont typeface="Arial" pitchFamily="34" charset="0"/>
              <a:buNone/>
              <a:defRPr/>
            </a:pPr>
            <a:r>
              <a:rPr lang="tr-TR" sz="2000" dirty="0">
                <a:solidFill>
                  <a:srgbClr val="000000"/>
                </a:solidFill>
              </a:rPr>
              <a:t>         </a:t>
            </a:r>
          </a:p>
          <a:p>
            <a:pPr fontAlgn="auto">
              <a:lnSpc>
                <a:spcPct val="70000"/>
              </a:lnSpc>
              <a:spcBef>
                <a:spcPts val="0"/>
              </a:spcBef>
              <a:spcAft>
                <a:spcPts val="0"/>
              </a:spcAft>
              <a:buFont typeface="Arial" pitchFamily="34" charset="0"/>
              <a:buNone/>
              <a:defRPr/>
            </a:pPr>
            <a:r>
              <a:rPr lang="tr-TR" sz="2000" dirty="0">
                <a:solidFill>
                  <a:srgbClr val="000000"/>
                </a:solidFill>
              </a:rPr>
              <a:t>Telefon       </a:t>
            </a:r>
          </a:p>
          <a:p>
            <a:pPr fontAlgn="auto">
              <a:lnSpc>
                <a:spcPct val="70000"/>
              </a:lnSpc>
              <a:spcBef>
                <a:spcPts val="0"/>
              </a:spcBef>
              <a:spcAft>
                <a:spcPts val="0"/>
              </a:spcAft>
              <a:buFont typeface="Arial" pitchFamily="34" charset="0"/>
              <a:buNone/>
              <a:defRPr/>
            </a:pPr>
            <a:r>
              <a:rPr lang="tr-TR" sz="2000" dirty="0">
                <a:solidFill>
                  <a:srgbClr val="000000"/>
                </a:solidFill>
              </a:rPr>
              <a:t>       </a:t>
            </a:r>
            <a:endParaRPr lang="tr-TR" sz="2000" b="1" i="1" dirty="0">
              <a:solidFill>
                <a:srgbClr val="000000"/>
              </a:solidFill>
            </a:endParaRPr>
          </a:p>
          <a:p>
            <a:pPr fontAlgn="auto">
              <a:lnSpc>
                <a:spcPct val="70000"/>
              </a:lnSpc>
              <a:spcBef>
                <a:spcPts val="0"/>
              </a:spcBef>
              <a:spcAft>
                <a:spcPts val="0"/>
              </a:spcAft>
              <a:buFont typeface="Times New Roman" pitchFamily="18" charset="0"/>
              <a:buChar char="•"/>
              <a:defRPr/>
            </a:pPr>
            <a:r>
              <a:rPr lang="tr-TR" sz="2000" b="1" i="1" dirty="0">
                <a:solidFill>
                  <a:srgbClr val="000000"/>
                </a:solidFill>
              </a:rPr>
              <a:t>BİLGİ KAYNAKLARI</a:t>
            </a:r>
          </a:p>
          <a:p>
            <a:pPr fontAlgn="auto">
              <a:lnSpc>
                <a:spcPct val="70000"/>
              </a:lnSpc>
              <a:spcBef>
                <a:spcPts val="0"/>
              </a:spcBef>
              <a:spcAft>
                <a:spcPts val="0"/>
              </a:spcAft>
              <a:buFont typeface="Arial" pitchFamily="34" charset="0"/>
              <a:buNone/>
              <a:defRPr/>
            </a:pPr>
            <a:r>
              <a:rPr lang="tr-TR" sz="2000" b="1" i="1" dirty="0">
                <a:solidFill>
                  <a:srgbClr val="000000"/>
                </a:solidFill>
              </a:rPr>
              <a:t>	</a:t>
            </a: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Görüşme Yapılan Kişiler</a:t>
            </a:r>
            <a:endParaRPr lang="tr-TR" sz="3600" dirty="0"/>
          </a:p>
        </p:txBody>
      </p:sp>
      <p:sp>
        <p:nvSpPr>
          <p:cNvPr id="6" name="5 Yuvarlatılmış Dikdörtgen"/>
          <p:cNvSpPr/>
          <p:nvPr/>
        </p:nvSpPr>
        <p:spPr>
          <a:xfrm>
            <a:off x="4716463" y="1557338"/>
            <a:ext cx="3887787"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buFont typeface="Times New Roman" pitchFamily="18" charset="0"/>
              <a:buChar char="•"/>
              <a:defRPr/>
            </a:pPr>
            <a:r>
              <a:rPr lang="tr-TR" sz="2000" b="1" dirty="0">
                <a:solidFill>
                  <a:srgbClr val="000000"/>
                </a:solidFill>
              </a:rPr>
              <a:t>SORUNUN ÖYKÜSÜ	</a:t>
            </a:r>
            <a:endParaRPr lang="tr-TR" sz="2000" dirty="0">
              <a:solidFill>
                <a:srgbClr val="000000"/>
              </a:solidFill>
            </a:endParaRPr>
          </a:p>
          <a:p>
            <a:pPr fontAlgn="auto">
              <a:spcBef>
                <a:spcPts val="0"/>
              </a:spcBef>
              <a:spcAft>
                <a:spcPts val="0"/>
              </a:spcAft>
              <a:buFont typeface="Arial" pitchFamily="34" charset="0"/>
              <a:buNone/>
              <a:defRPr/>
            </a:pPr>
            <a:r>
              <a:rPr lang="tr-TR" sz="2000" dirty="0">
                <a:solidFill>
                  <a:srgbClr val="000000"/>
                </a:solidFill>
              </a:rPr>
              <a:t>Süreç</a:t>
            </a:r>
          </a:p>
          <a:p>
            <a:pPr fontAlgn="auto">
              <a:spcBef>
                <a:spcPts val="0"/>
              </a:spcBef>
              <a:spcAft>
                <a:spcPts val="0"/>
              </a:spcAft>
              <a:buFont typeface="Arial" pitchFamily="34" charset="0"/>
              <a:buNone/>
              <a:defRPr/>
            </a:pPr>
            <a:r>
              <a:rPr lang="tr-TR" sz="2000" dirty="0">
                <a:solidFill>
                  <a:srgbClr val="000000"/>
                </a:solidFill>
              </a:rPr>
              <a:t>Aileden alınan bilgi</a:t>
            </a:r>
          </a:p>
          <a:p>
            <a:pPr fontAlgn="auto">
              <a:spcBef>
                <a:spcPts val="0"/>
              </a:spcBef>
              <a:spcAft>
                <a:spcPts val="0"/>
              </a:spcAft>
              <a:buFont typeface="Arial" pitchFamily="34" charset="0"/>
              <a:buNone/>
              <a:defRPr/>
            </a:pPr>
            <a:r>
              <a:rPr lang="tr-TR" sz="2000" dirty="0">
                <a:solidFill>
                  <a:srgbClr val="000000"/>
                </a:solidFill>
              </a:rPr>
              <a:t>Çocuktan alınan bilgi</a:t>
            </a:r>
          </a:p>
          <a:p>
            <a:pPr fontAlgn="auto">
              <a:spcBef>
                <a:spcPts val="0"/>
              </a:spcBef>
              <a:spcAft>
                <a:spcPts val="0"/>
              </a:spcAft>
              <a:buFont typeface="Arial" pitchFamily="34" charset="0"/>
              <a:buNone/>
              <a:defRPr/>
            </a:pPr>
            <a:r>
              <a:rPr lang="tr-TR" sz="2000" dirty="0">
                <a:solidFill>
                  <a:srgbClr val="000000"/>
                </a:solidFill>
              </a:rPr>
              <a:t>İhmali veya istismarı uygulayan kişinin bilgileri</a:t>
            </a:r>
          </a:p>
          <a:p>
            <a:pPr fontAlgn="auto">
              <a:spcBef>
                <a:spcPts val="0"/>
              </a:spcBef>
              <a:spcAft>
                <a:spcPts val="0"/>
              </a:spcAft>
              <a:buFont typeface="Arial" pitchFamily="34" charset="0"/>
              <a:buNone/>
              <a:defRPr/>
            </a:pPr>
            <a:endParaRPr lang="tr-TR" sz="2000" dirty="0">
              <a:solidFill>
                <a:srgbClr val="000000"/>
              </a:solidFill>
            </a:endParaRPr>
          </a:p>
          <a:p>
            <a:pPr fontAlgn="auto">
              <a:spcBef>
                <a:spcPts val="0"/>
              </a:spcBef>
              <a:spcAft>
                <a:spcPts val="0"/>
              </a:spcAft>
              <a:buFont typeface="Arial" pitchFamily="34" charset="0"/>
              <a:buChar char="•"/>
              <a:defRPr/>
            </a:pPr>
            <a:r>
              <a:rPr lang="tr-TR" sz="2000" b="1" dirty="0">
                <a:solidFill>
                  <a:srgbClr val="000000"/>
                </a:solidFill>
              </a:rPr>
              <a:t>Fiziksel ve psikolojik değerlendirme bulguları (Eğer varsa)</a:t>
            </a:r>
          </a:p>
          <a:p>
            <a:pPr fontAlgn="auto">
              <a:spcBef>
                <a:spcPts val="0"/>
              </a:spcBef>
              <a:spcAft>
                <a:spcPts val="0"/>
              </a:spcAft>
              <a:defRPr/>
            </a:pPr>
            <a:endParaRPr lang="tr-TR" sz="2000" dirty="0"/>
          </a:p>
        </p:txBody>
      </p:sp>
    </p:spTree>
    <p:extLst>
      <p:ext uri="{BB962C8B-B14F-4D97-AF65-F5344CB8AC3E}">
        <p14:creationId xmlns:p14="http://schemas.microsoft.com/office/powerpoint/2010/main" val="35594369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İstismarı/ ihmali bildirim  raporu</a:t>
            </a:r>
          </a:p>
        </p:txBody>
      </p:sp>
      <p:sp>
        <p:nvSpPr>
          <p:cNvPr id="5" name="4 Yuvarlatılmış Dikdörtgen"/>
          <p:cNvSpPr/>
          <p:nvPr/>
        </p:nvSpPr>
        <p:spPr>
          <a:xfrm>
            <a:off x="428625" y="1571625"/>
            <a:ext cx="3998913"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fontAlgn="auto">
              <a:lnSpc>
                <a:spcPct val="150000"/>
              </a:lnSpc>
              <a:spcBef>
                <a:spcPts val="0"/>
              </a:spcBef>
              <a:spcAft>
                <a:spcPts val="0"/>
              </a:spcAft>
              <a:buFont typeface="Arial" pitchFamily="34" charset="0"/>
              <a:buNone/>
              <a:defRPr/>
            </a:pPr>
            <a:r>
              <a:rPr lang="tr-TR" sz="2000" dirty="0">
                <a:solidFill>
                  <a:srgbClr val="000000"/>
                </a:solidFill>
              </a:rPr>
              <a:t>Rapor Tarihi	    : </a:t>
            </a:r>
          </a:p>
          <a:p>
            <a:pPr fontAlgn="auto">
              <a:lnSpc>
                <a:spcPct val="150000"/>
              </a:lnSpc>
              <a:spcBef>
                <a:spcPts val="0"/>
              </a:spcBef>
              <a:spcAft>
                <a:spcPts val="0"/>
              </a:spcAft>
              <a:buFont typeface="Times New Roman" pitchFamily="18" charset="0"/>
              <a:buChar char="•"/>
              <a:defRPr/>
            </a:pPr>
            <a:r>
              <a:rPr lang="tr-TR" sz="2000" b="1" dirty="0">
                <a:solidFill>
                  <a:srgbClr val="000000"/>
                </a:solidFill>
              </a:rPr>
              <a:t>ÇOCUĞUN KİMLİĞİ </a:t>
            </a:r>
            <a:endParaRPr lang="tr-TR" sz="2000" dirty="0">
              <a:solidFill>
                <a:srgbClr val="000000"/>
              </a:solidFill>
            </a:endParaRPr>
          </a:p>
          <a:p>
            <a:pPr fontAlgn="auto">
              <a:lnSpc>
                <a:spcPct val="150000"/>
              </a:lnSpc>
              <a:spcBef>
                <a:spcPts val="0"/>
              </a:spcBef>
              <a:spcAft>
                <a:spcPts val="0"/>
              </a:spcAft>
              <a:buFont typeface="Arial" pitchFamily="34" charset="0"/>
              <a:buNone/>
              <a:defRPr/>
            </a:pPr>
            <a:r>
              <a:rPr lang="tr-TR" sz="2000" dirty="0">
                <a:solidFill>
                  <a:srgbClr val="000000"/>
                </a:solidFill>
              </a:rPr>
              <a:t>Adı – Soyadı</a:t>
            </a:r>
          </a:p>
          <a:p>
            <a:pPr fontAlgn="auto">
              <a:lnSpc>
                <a:spcPct val="70000"/>
              </a:lnSpc>
              <a:spcBef>
                <a:spcPts val="0"/>
              </a:spcBef>
              <a:spcAft>
                <a:spcPts val="0"/>
              </a:spcAft>
              <a:buFont typeface="Arial" pitchFamily="34" charset="0"/>
              <a:buNone/>
              <a:defRPr/>
            </a:pP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Doğum Tarihi    </a:t>
            </a:r>
          </a:p>
          <a:p>
            <a:pPr fontAlgn="auto">
              <a:lnSpc>
                <a:spcPct val="70000"/>
              </a:lnSpc>
              <a:spcBef>
                <a:spcPts val="0"/>
              </a:spcBef>
              <a:spcAft>
                <a:spcPts val="0"/>
              </a:spcAft>
              <a:buFont typeface="Arial" pitchFamily="34" charset="0"/>
              <a:buNone/>
              <a:defRPr/>
            </a:pP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Cinsiyeti    </a:t>
            </a:r>
          </a:p>
          <a:p>
            <a:pPr fontAlgn="auto">
              <a:lnSpc>
                <a:spcPct val="70000"/>
              </a:lnSpc>
              <a:spcBef>
                <a:spcPts val="0"/>
              </a:spcBef>
              <a:spcAft>
                <a:spcPts val="0"/>
              </a:spcAft>
              <a:buFont typeface="Arial" pitchFamily="34" charset="0"/>
              <a:buNone/>
              <a:defRPr/>
            </a:pPr>
            <a:r>
              <a:rPr lang="tr-TR" sz="2000" dirty="0">
                <a:solidFill>
                  <a:srgbClr val="000000"/>
                </a:solidFill>
              </a:rPr>
              <a:t>         </a:t>
            </a:r>
          </a:p>
          <a:p>
            <a:pPr fontAlgn="auto">
              <a:lnSpc>
                <a:spcPct val="70000"/>
              </a:lnSpc>
              <a:spcBef>
                <a:spcPts val="0"/>
              </a:spcBef>
              <a:spcAft>
                <a:spcPts val="0"/>
              </a:spcAft>
              <a:buFont typeface="Arial" pitchFamily="34" charset="0"/>
              <a:buNone/>
              <a:defRPr/>
            </a:pPr>
            <a:r>
              <a:rPr lang="tr-TR" sz="2000" dirty="0">
                <a:solidFill>
                  <a:srgbClr val="000000"/>
                </a:solidFill>
              </a:rPr>
              <a:t>Ev Adresi  </a:t>
            </a:r>
          </a:p>
          <a:p>
            <a:pPr fontAlgn="auto">
              <a:lnSpc>
                <a:spcPct val="70000"/>
              </a:lnSpc>
              <a:spcBef>
                <a:spcPts val="0"/>
              </a:spcBef>
              <a:spcAft>
                <a:spcPts val="0"/>
              </a:spcAft>
              <a:buFont typeface="Arial" pitchFamily="34" charset="0"/>
              <a:buNone/>
              <a:defRPr/>
            </a:pPr>
            <a:r>
              <a:rPr lang="tr-TR" sz="2000" dirty="0">
                <a:solidFill>
                  <a:srgbClr val="000000"/>
                </a:solidFill>
              </a:rPr>
              <a:t>         </a:t>
            </a:r>
          </a:p>
          <a:p>
            <a:pPr fontAlgn="auto">
              <a:lnSpc>
                <a:spcPct val="70000"/>
              </a:lnSpc>
              <a:spcBef>
                <a:spcPts val="0"/>
              </a:spcBef>
              <a:spcAft>
                <a:spcPts val="0"/>
              </a:spcAft>
              <a:buFont typeface="Arial" pitchFamily="34" charset="0"/>
              <a:buNone/>
              <a:defRPr/>
            </a:pPr>
            <a:r>
              <a:rPr lang="tr-TR" sz="2000" dirty="0">
                <a:solidFill>
                  <a:srgbClr val="000000"/>
                </a:solidFill>
              </a:rPr>
              <a:t>Telefon       </a:t>
            </a:r>
          </a:p>
          <a:p>
            <a:pPr fontAlgn="auto">
              <a:lnSpc>
                <a:spcPct val="70000"/>
              </a:lnSpc>
              <a:spcBef>
                <a:spcPts val="0"/>
              </a:spcBef>
              <a:spcAft>
                <a:spcPts val="0"/>
              </a:spcAft>
              <a:buFont typeface="Arial" pitchFamily="34" charset="0"/>
              <a:buNone/>
              <a:defRPr/>
            </a:pPr>
            <a:r>
              <a:rPr lang="tr-TR" sz="2000" dirty="0">
                <a:solidFill>
                  <a:srgbClr val="000000"/>
                </a:solidFill>
              </a:rPr>
              <a:t>       </a:t>
            </a:r>
            <a:endParaRPr lang="tr-TR" sz="2000" b="1" i="1" dirty="0">
              <a:solidFill>
                <a:srgbClr val="000000"/>
              </a:solidFill>
            </a:endParaRPr>
          </a:p>
          <a:p>
            <a:pPr fontAlgn="auto">
              <a:lnSpc>
                <a:spcPct val="70000"/>
              </a:lnSpc>
              <a:spcBef>
                <a:spcPts val="0"/>
              </a:spcBef>
              <a:spcAft>
                <a:spcPts val="0"/>
              </a:spcAft>
              <a:buFont typeface="Times New Roman" pitchFamily="18" charset="0"/>
              <a:buChar char="•"/>
              <a:defRPr/>
            </a:pPr>
            <a:r>
              <a:rPr lang="tr-TR" sz="2000" b="1" i="1" dirty="0">
                <a:solidFill>
                  <a:srgbClr val="000000"/>
                </a:solidFill>
              </a:rPr>
              <a:t>BİLGİ KAYNAKLARI</a:t>
            </a:r>
          </a:p>
          <a:p>
            <a:pPr fontAlgn="auto">
              <a:lnSpc>
                <a:spcPct val="70000"/>
              </a:lnSpc>
              <a:spcBef>
                <a:spcPts val="0"/>
              </a:spcBef>
              <a:spcAft>
                <a:spcPts val="0"/>
              </a:spcAft>
              <a:buFont typeface="Arial" pitchFamily="34" charset="0"/>
              <a:buNone/>
              <a:defRPr/>
            </a:pPr>
            <a:r>
              <a:rPr lang="tr-TR" sz="2000" b="1" i="1" dirty="0">
                <a:solidFill>
                  <a:srgbClr val="000000"/>
                </a:solidFill>
              </a:rPr>
              <a:t>	</a:t>
            </a:r>
            <a:endParaRPr lang="tr-TR" sz="2000" dirty="0">
              <a:solidFill>
                <a:srgbClr val="000000"/>
              </a:solidFill>
            </a:endParaRPr>
          </a:p>
          <a:p>
            <a:pPr fontAlgn="auto">
              <a:lnSpc>
                <a:spcPct val="70000"/>
              </a:lnSpc>
              <a:spcBef>
                <a:spcPts val="0"/>
              </a:spcBef>
              <a:spcAft>
                <a:spcPts val="0"/>
              </a:spcAft>
              <a:buFont typeface="Arial" pitchFamily="34" charset="0"/>
              <a:buNone/>
              <a:defRPr/>
            </a:pPr>
            <a:r>
              <a:rPr lang="tr-TR" sz="2000" dirty="0">
                <a:solidFill>
                  <a:srgbClr val="000000"/>
                </a:solidFill>
              </a:rPr>
              <a:t>Görüşme Yapılan Kişiler</a:t>
            </a:r>
            <a:endParaRPr lang="tr-TR" sz="3600" dirty="0"/>
          </a:p>
        </p:txBody>
      </p:sp>
      <p:sp>
        <p:nvSpPr>
          <p:cNvPr id="6" name="5 Yuvarlatılmış Dikdörtgen"/>
          <p:cNvSpPr/>
          <p:nvPr/>
        </p:nvSpPr>
        <p:spPr>
          <a:xfrm>
            <a:off x="4716463" y="1557338"/>
            <a:ext cx="3887787"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2000" dirty="0"/>
              <a:t>Çocuğun kimlik bilgilerini almak mevcut sistemden çocuğa ulaşılmasına katkı sağlar.</a:t>
            </a:r>
          </a:p>
          <a:p>
            <a:pPr fontAlgn="auto">
              <a:spcBef>
                <a:spcPts val="0"/>
              </a:spcBef>
              <a:spcAft>
                <a:spcPts val="0"/>
              </a:spcAft>
              <a:defRPr/>
            </a:pPr>
            <a:endParaRPr lang="tr-TR" sz="2000" dirty="0"/>
          </a:p>
          <a:p>
            <a:pPr fontAlgn="auto">
              <a:spcBef>
                <a:spcPts val="0"/>
              </a:spcBef>
              <a:spcAft>
                <a:spcPts val="0"/>
              </a:spcAft>
              <a:defRPr/>
            </a:pPr>
            <a:r>
              <a:rPr lang="tr-TR" sz="2000" dirty="0"/>
              <a:t>Bilgi kaynaklarını bildirim raporuna eklemek daha sonrasında yapılacak işlemlerde tanık bulma, danışma alma vb. konularda yardım sağlar. </a:t>
            </a:r>
          </a:p>
        </p:txBody>
      </p:sp>
    </p:spTree>
    <p:extLst>
      <p:ext uri="{BB962C8B-B14F-4D97-AF65-F5344CB8AC3E}">
        <p14:creationId xmlns:p14="http://schemas.microsoft.com/office/powerpoint/2010/main" val="39758075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457200" y="274638"/>
            <a:ext cx="8229600" cy="939800"/>
          </a:xfrm>
        </p:spPr>
        <p:txBody>
          <a:bodyPr rtlCol="0">
            <a:normAutofit fontScale="90000"/>
          </a:bodyPr>
          <a:lstStyle/>
          <a:p>
            <a:pPr algn="l" eaLnBrk="1" fontAlgn="auto" hangingPunct="1">
              <a:spcAft>
                <a:spcPts val="0"/>
              </a:spcAft>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İstismarı/ ihmali bildirim  raporu</a:t>
            </a:r>
          </a:p>
        </p:txBody>
      </p:sp>
      <p:sp>
        <p:nvSpPr>
          <p:cNvPr id="5" name="4 Yuvarlatılmış Dikdörtgen"/>
          <p:cNvSpPr/>
          <p:nvPr/>
        </p:nvSpPr>
        <p:spPr>
          <a:xfrm>
            <a:off x="428625" y="1571625"/>
            <a:ext cx="3998913"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lnSpc>
                <a:spcPct val="150000"/>
              </a:lnSpc>
              <a:spcBef>
                <a:spcPts val="0"/>
              </a:spcBef>
              <a:spcAft>
                <a:spcPts val="0"/>
              </a:spcAft>
              <a:buFont typeface="Arial" pitchFamily="34" charset="0"/>
              <a:buNone/>
              <a:defRPr/>
            </a:pPr>
            <a:r>
              <a:rPr lang="tr-TR" sz="2000" dirty="0"/>
              <a:t>Sorunun öyküsü de  bildirim raporları içeriğinde büyük önem taşır. </a:t>
            </a:r>
          </a:p>
          <a:p>
            <a:pPr fontAlgn="auto">
              <a:lnSpc>
                <a:spcPct val="150000"/>
              </a:lnSpc>
              <a:spcBef>
                <a:spcPts val="0"/>
              </a:spcBef>
              <a:spcAft>
                <a:spcPts val="0"/>
              </a:spcAft>
              <a:buFont typeface="Arial" pitchFamily="34" charset="0"/>
              <a:buNone/>
              <a:defRPr/>
            </a:pPr>
            <a:r>
              <a:rPr lang="tr-TR" sz="2000" dirty="0"/>
              <a:t>Kim? Nerede? Ne zaman? vb. soruların cevapları ilk ağızdan ve süre geçmeden alındığı için büyük ölçüde yol göstericidir, olayı aydınlatıcıdır.</a:t>
            </a:r>
            <a:endParaRPr lang="tr-TR" sz="3600" dirty="0"/>
          </a:p>
        </p:txBody>
      </p:sp>
      <p:sp>
        <p:nvSpPr>
          <p:cNvPr id="6" name="5 Yuvarlatılmış Dikdörtgen"/>
          <p:cNvSpPr/>
          <p:nvPr/>
        </p:nvSpPr>
        <p:spPr>
          <a:xfrm>
            <a:off x="4716463" y="1557338"/>
            <a:ext cx="3887787"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buFont typeface="Times New Roman" pitchFamily="18" charset="0"/>
              <a:buChar char="•"/>
              <a:defRPr/>
            </a:pPr>
            <a:r>
              <a:rPr lang="tr-TR" sz="2000" b="1" dirty="0">
                <a:solidFill>
                  <a:srgbClr val="000000"/>
                </a:solidFill>
              </a:rPr>
              <a:t>SORUNUN ÖYKÜSÜ*	</a:t>
            </a:r>
            <a:endParaRPr lang="tr-TR" sz="2000" dirty="0">
              <a:solidFill>
                <a:srgbClr val="000000"/>
              </a:solidFill>
            </a:endParaRPr>
          </a:p>
          <a:p>
            <a:pPr fontAlgn="auto">
              <a:spcBef>
                <a:spcPts val="0"/>
              </a:spcBef>
              <a:spcAft>
                <a:spcPts val="0"/>
              </a:spcAft>
              <a:buFont typeface="Arial" pitchFamily="34" charset="0"/>
              <a:buNone/>
              <a:defRPr/>
            </a:pPr>
            <a:r>
              <a:rPr lang="tr-TR" sz="2000" dirty="0">
                <a:solidFill>
                  <a:srgbClr val="000000"/>
                </a:solidFill>
              </a:rPr>
              <a:t>Süreç</a:t>
            </a:r>
          </a:p>
          <a:p>
            <a:pPr fontAlgn="auto">
              <a:spcBef>
                <a:spcPts val="0"/>
              </a:spcBef>
              <a:spcAft>
                <a:spcPts val="0"/>
              </a:spcAft>
              <a:buFont typeface="Arial" pitchFamily="34" charset="0"/>
              <a:buNone/>
              <a:defRPr/>
            </a:pPr>
            <a:r>
              <a:rPr lang="tr-TR" sz="2000" dirty="0">
                <a:solidFill>
                  <a:srgbClr val="000000"/>
                </a:solidFill>
              </a:rPr>
              <a:t>Aileden alınan bilgi</a:t>
            </a:r>
          </a:p>
          <a:p>
            <a:pPr fontAlgn="auto">
              <a:spcBef>
                <a:spcPts val="0"/>
              </a:spcBef>
              <a:spcAft>
                <a:spcPts val="0"/>
              </a:spcAft>
              <a:buFont typeface="Arial" pitchFamily="34" charset="0"/>
              <a:buNone/>
              <a:defRPr/>
            </a:pPr>
            <a:r>
              <a:rPr lang="tr-TR" sz="2000" dirty="0">
                <a:solidFill>
                  <a:srgbClr val="000000"/>
                </a:solidFill>
              </a:rPr>
              <a:t>Çocuktan alınan bilgi</a:t>
            </a:r>
          </a:p>
          <a:p>
            <a:pPr fontAlgn="auto">
              <a:spcBef>
                <a:spcPts val="0"/>
              </a:spcBef>
              <a:spcAft>
                <a:spcPts val="0"/>
              </a:spcAft>
              <a:buFont typeface="Arial" pitchFamily="34" charset="0"/>
              <a:buNone/>
              <a:defRPr/>
            </a:pPr>
            <a:r>
              <a:rPr lang="tr-TR" sz="2000" dirty="0">
                <a:solidFill>
                  <a:srgbClr val="000000"/>
                </a:solidFill>
              </a:rPr>
              <a:t>İhmali veya istismarı uygulayan kişinin bilgileri</a:t>
            </a:r>
          </a:p>
          <a:p>
            <a:pPr fontAlgn="auto">
              <a:spcBef>
                <a:spcPts val="0"/>
              </a:spcBef>
              <a:spcAft>
                <a:spcPts val="0"/>
              </a:spcAft>
              <a:buFont typeface="Arial" pitchFamily="34" charset="0"/>
              <a:buNone/>
              <a:defRPr/>
            </a:pPr>
            <a:endParaRPr lang="tr-TR" sz="2000" dirty="0">
              <a:solidFill>
                <a:srgbClr val="000000"/>
              </a:solidFill>
            </a:endParaRPr>
          </a:p>
          <a:p>
            <a:pPr fontAlgn="auto">
              <a:spcBef>
                <a:spcPts val="0"/>
              </a:spcBef>
              <a:spcAft>
                <a:spcPts val="0"/>
              </a:spcAft>
              <a:buFont typeface="Arial" pitchFamily="34" charset="0"/>
              <a:buChar char="•"/>
              <a:defRPr/>
            </a:pPr>
            <a:r>
              <a:rPr lang="tr-TR" sz="2000" b="1" dirty="0">
                <a:solidFill>
                  <a:srgbClr val="000000"/>
                </a:solidFill>
              </a:rPr>
              <a:t>Fiziksel ve psikolojik* değerlendirme bulguları (Eğer varsa)</a:t>
            </a:r>
          </a:p>
          <a:p>
            <a:pPr fontAlgn="auto">
              <a:spcBef>
                <a:spcPts val="0"/>
              </a:spcBef>
              <a:spcAft>
                <a:spcPts val="0"/>
              </a:spcAft>
              <a:defRPr/>
            </a:pPr>
            <a:endParaRPr lang="tr-TR" sz="2000" dirty="0"/>
          </a:p>
        </p:txBody>
      </p:sp>
      <p:sp>
        <p:nvSpPr>
          <p:cNvPr id="2" name="TextBox 1"/>
          <p:cNvSpPr txBox="1"/>
          <p:nvPr/>
        </p:nvSpPr>
        <p:spPr>
          <a:xfrm>
            <a:off x="539750" y="6215063"/>
            <a:ext cx="8064500" cy="369887"/>
          </a:xfrm>
          <a:prstGeom prst="rect">
            <a:avLst/>
          </a:prstGeom>
          <a:noFill/>
        </p:spPr>
        <p:txBody>
          <a:bodyPr>
            <a:spAutoFit/>
          </a:bodyPr>
          <a:lstStyle/>
          <a:p>
            <a:pPr algn="ctr">
              <a:defRPr/>
            </a:pPr>
            <a:r>
              <a:rPr lang="tr-TR" dirty="0">
                <a:solidFill>
                  <a:schemeClr val="accent4">
                    <a:lumMod val="50000"/>
                  </a:schemeClr>
                </a:solidFill>
                <a:latin typeface="Arial" charset="0"/>
              </a:rPr>
              <a:t>* Cinsel istismar dışındaki olgular için !</a:t>
            </a:r>
          </a:p>
        </p:txBody>
      </p:sp>
    </p:spTree>
    <p:extLst>
      <p:ext uri="{BB962C8B-B14F-4D97-AF65-F5344CB8AC3E}">
        <p14:creationId xmlns:p14="http://schemas.microsoft.com/office/powerpoint/2010/main" val="29137521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457200" y="274638"/>
            <a:ext cx="8229600" cy="939800"/>
          </a:xfrm>
        </p:spPr>
        <p:txBody>
          <a:bodyPr/>
          <a:lstStyle/>
          <a:p>
            <a:pPr algn="l" eaLnBrk="1" hangingPunct="1"/>
            <a:r>
              <a:rPr lang="tr-TR" altLang="tr-TR" sz="2800"/>
              <a:t/>
            </a:r>
            <a:br>
              <a:rPr lang="tr-TR" altLang="tr-TR" sz="2800"/>
            </a:br>
            <a:r>
              <a:rPr lang="tr-TR" altLang="tr-TR" sz="2800"/>
              <a:t/>
            </a:r>
            <a:br>
              <a:rPr lang="tr-TR" altLang="tr-TR" sz="2800"/>
            </a:br>
            <a:r>
              <a:rPr lang="tr-TR" altLang="tr-TR"/>
              <a:t/>
            </a:r>
            <a:br>
              <a:rPr lang="tr-TR" altLang="tr-TR"/>
            </a:br>
            <a:endParaRPr lang="tr-TR" alt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İstismarı/ ihmali bildirim  raporu</a:t>
            </a:r>
          </a:p>
        </p:txBody>
      </p:sp>
      <p:sp>
        <p:nvSpPr>
          <p:cNvPr id="5" name="4 Yuvarlatılmış Dikdörtgen"/>
          <p:cNvSpPr/>
          <p:nvPr/>
        </p:nvSpPr>
        <p:spPr>
          <a:xfrm>
            <a:off x="428625" y="1571625"/>
            <a:ext cx="3998913"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2000" dirty="0"/>
              <a:t>İstismarı veya ihmali uygulayan kişi hakkında ad-</a:t>
            </a:r>
            <a:r>
              <a:rPr lang="tr-TR" sz="2000" dirty="0" err="1"/>
              <a:t>soyad</a:t>
            </a:r>
            <a:r>
              <a:rPr lang="tr-TR" sz="2000" dirty="0"/>
              <a:t>, yaş, meslek, ikamet adresi ve telefon gibi belirleyici özellikler bilgi alınan kişiye sorulmalı ve dikkatlice kaydedilmelidir. </a:t>
            </a:r>
          </a:p>
          <a:p>
            <a:pPr fontAlgn="auto">
              <a:spcBef>
                <a:spcPts val="0"/>
              </a:spcBef>
              <a:spcAft>
                <a:spcPts val="0"/>
              </a:spcAft>
              <a:defRPr/>
            </a:pPr>
            <a:endParaRPr lang="tr-TR" sz="2000" dirty="0"/>
          </a:p>
          <a:p>
            <a:pPr fontAlgn="auto">
              <a:spcBef>
                <a:spcPts val="0"/>
              </a:spcBef>
              <a:spcAft>
                <a:spcPts val="0"/>
              </a:spcAft>
              <a:defRPr/>
            </a:pPr>
            <a:r>
              <a:rPr lang="tr-TR" sz="2000" dirty="0"/>
              <a:t>İstismar veya ihmalin gözle görünür belirgin bir izi veya çocukta fark edilir bir davranış değişikliği var ise ayrıntılarıyla bildirim raporuna eklenmelidir.</a:t>
            </a:r>
            <a:endParaRPr lang="tr-TR" sz="3600" dirty="0"/>
          </a:p>
        </p:txBody>
      </p:sp>
      <p:sp>
        <p:nvSpPr>
          <p:cNvPr id="6" name="5 Yuvarlatılmış Dikdörtgen"/>
          <p:cNvSpPr/>
          <p:nvPr/>
        </p:nvSpPr>
        <p:spPr>
          <a:xfrm>
            <a:off x="4716463" y="1557338"/>
            <a:ext cx="3887787"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buFont typeface="Times New Roman" pitchFamily="18" charset="0"/>
              <a:buChar char="•"/>
              <a:defRPr/>
            </a:pPr>
            <a:r>
              <a:rPr lang="tr-TR" sz="2000" b="1" dirty="0">
                <a:solidFill>
                  <a:srgbClr val="000000"/>
                </a:solidFill>
              </a:rPr>
              <a:t>SORUNUN ÖYKÜSÜ*	</a:t>
            </a:r>
            <a:endParaRPr lang="tr-TR" sz="2000" dirty="0">
              <a:solidFill>
                <a:srgbClr val="000000"/>
              </a:solidFill>
            </a:endParaRPr>
          </a:p>
          <a:p>
            <a:pPr fontAlgn="auto">
              <a:spcBef>
                <a:spcPts val="0"/>
              </a:spcBef>
              <a:spcAft>
                <a:spcPts val="0"/>
              </a:spcAft>
              <a:buFont typeface="Arial" pitchFamily="34" charset="0"/>
              <a:buNone/>
              <a:defRPr/>
            </a:pPr>
            <a:r>
              <a:rPr lang="tr-TR" sz="2000" dirty="0">
                <a:solidFill>
                  <a:srgbClr val="000000"/>
                </a:solidFill>
              </a:rPr>
              <a:t>Süreç</a:t>
            </a:r>
          </a:p>
          <a:p>
            <a:pPr fontAlgn="auto">
              <a:spcBef>
                <a:spcPts val="0"/>
              </a:spcBef>
              <a:spcAft>
                <a:spcPts val="0"/>
              </a:spcAft>
              <a:buFont typeface="Arial" pitchFamily="34" charset="0"/>
              <a:buNone/>
              <a:defRPr/>
            </a:pPr>
            <a:r>
              <a:rPr lang="tr-TR" sz="2000" dirty="0">
                <a:solidFill>
                  <a:srgbClr val="000000"/>
                </a:solidFill>
              </a:rPr>
              <a:t>Aileden alınan bilgi</a:t>
            </a:r>
          </a:p>
          <a:p>
            <a:pPr fontAlgn="auto">
              <a:spcBef>
                <a:spcPts val="0"/>
              </a:spcBef>
              <a:spcAft>
                <a:spcPts val="0"/>
              </a:spcAft>
              <a:buFont typeface="Arial" pitchFamily="34" charset="0"/>
              <a:buNone/>
              <a:defRPr/>
            </a:pPr>
            <a:r>
              <a:rPr lang="tr-TR" sz="2000" dirty="0">
                <a:solidFill>
                  <a:srgbClr val="000000"/>
                </a:solidFill>
              </a:rPr>
              <a:t>Çocuktan alınan bilgi</a:t>
            </a:r>
          </a:p>
          <a:p>
            <a:pPr fontAlgn="auto">
              <a:spcBef>
                <a:spcPts val="0"/>
              </a:spcBef>
              <a:spcAft>
                <a:spcPts val="0"/>
              </a:spcAft>
              <a:buFont typeface="Arial" pitchFamily="34" charset="0"/>
              <a:buNone/>
              <a:defRPr/>
            </a:pPr>
            <a:r>
              <a:rPr lang="tr-TR" sz="2000" dirty="0">
                <a:solidFill>
                  <a:srgbClr val="000000"/>
                </a:solidFill>
              </a:rPr>
              <a:t>İhmali veya istismarı uygulayan kişinin bilgileri</a:t>
            </a:r>
          </a:p>
          <a:p>
            <a:pPr fontAlgn="auto">
              <a:spcBef>
                <a:spcPts val="0"/>
              </a:spcBef>
              <a:spcAft>
                <a:spcPts val="0"/>
              </a:spcAft>
              <a:buFont typeface="Arial" pitchFamily="34" charset="0"/>
              <a:buNone/>
              <a:defRPr/>
            </a:pPr>
            <a:endParaRPr lang="tr-TR" sz="2000" dirty="0">
              <a:solidFill>
                <a:srgbClr val="000000"/>
              </a:solidFill>
            </a:endParaRPr>
          </a:p>
          <a:p>
            <a:pPr fontAlgn="auto">
              <a:spcBef>
                <a:spcPts val="0"/>
              </a:spcBef>
              <a:spcAft>
                <a:spcPts val="0"/>
              </a:spcAft>
              <a:buFont typeface="Arial" pitchFamily="34" charset="0"/>
              <a:buChar char="•"/>
              <a:defRPr/>
            </a:pPr>
            <a:r>
              <a:rPr lang="tr-TR" sz="2000" b="1" dirty="0">
                <a:solidFill>
                  <a:srgbClr val="000000"/>
                </a:solidFill>
              </a:rPr>
              <a:t>Fiziksel ve psikolojik* değerlendirme bulguları (Eğer varsa)</a:t>
            </a:r>
          </a:p>
          <a:p>
            <a:pPr fontAlgn="auto">
              <a:spcBef>
                <a:spcPts val="0"/>
              </a:spcBef>
              <a:spcAft>
                <a:spcPts val="0"/>
              </a:spcAft>
              <a:defRPr/>
            </a:pPr>
            <a:endParaRPr lang="tr-TR" sz="2000" dirty="0"/>
          </a:p>
        </p:txBody>
      </p:sp>
      <p:sp>
        <p:nvSpPr>
          <p:cNvPr id="7" name="TextBox 6"/>
          <p:cNvSpPr txBox="1"/>
          <p:nvPr/>
        </p:nvSpPr>
        <p:spPr>
          <a:xfrm>
            <a:off x="539750" y="6215063"/>
            <a:ext cx="8064500" cy="369887"/>
          </a:xfrm>
          <a:prstGeom prst="rect">
            <a:avLst/>
          </a:prstGeom>
          <a:noFill/>
        </p:spPr>
        <p:txBody>
          <a:bodyPr>
            <a:spAutoFit/>
          </a:bodyPr>
          <a:lstStyle/>
          <a:p>
            <a:pPr algn="ctr">
              <a:defRPr/>
            </a:pPr>
            <a:r>
              <a:rPr lang="tr-TR" dirty="0">
                <a:solidFill>
                  <a:schemeClr val="accent4">
                    <a:lumMod val="50000"/>
                  </a:schemeClr>
                </a:solidFill>
                <a:latin typeface="Arial" charset="0"/>
              </a:rPr>
              <a:t>* Cinsel istismar dışındaki olgular için !</a:t>
            </a:r>
          </a:p>
        </p:txBody>
      </p:sp>
    </p:spTree>
    <p:extLst>
      <p:ext uri="{BB962C8B-B14F-4D97-AF65-F5344CB8AC3E}">
        <p14:creationId xmlns:p14="http://schemas.microsoft.com/office/powerpoint/2010/main" val="113816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tr-TR" altLang="tr-TR"/>
              <a:t>RİSKLER</a:t>
            </a:r>
          </a:p>
        </p:txBody>
      </p:sp>
      <p:sp>
        <p:nvSpPr>
          <p:cNvPr id="7" name="6 Yuvarlatılmış Dikdörtgen"/>
          <p:cNvSpPr/>
          <p:nvPr/>
        </p:nvSpPr>
        <p:spPr>
          <a:xfrm>
            <a:off x="1000125" y="428625"/>
            <a:ext cx="7000875" cy="914400"/>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accent2"/>
                </a:solidFill>
              </a:rPr>
              <a:t>RİSKLER</a:t>
            </a:r>
          </a:p>
        </p:txBody>
      </p:sp>
      <p:graphicFrame>
        <p:nvGraphicFramePr>
          <p:cNvPr id="9" name="8 Diyagram"/>
          <p:cNvGraphicFramePr/>
          <p:nvPr/>
        </p:nvGraphicFramePr>
        <p:xfrm>
          <a:off x="1071538" y="1500174"/>
          <a:ext cx="6858048"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57200" y="274638"/>
            <a:ext cx="8229600" cy="939800"/>
          </a:xfrm>
        </p:spPr>
        <p:txBody>
          <a:bodyPr/>
          <a:lstStyle/>
          <a:p>
            <a:pPr algn="l" eaLnBrk="1" hangingPunct="1"/>
            <a:r>
              <a:rPr lang="tr-TR" altLang="tr-TR" sz="2800"/>
              <a:t/>
            </a:r>
            <a:br>
              <a:rPr lang="tr-TR" altLang="tr-TR" sz="2800"/>
            </a:br>
            <a:r>
              <a:rPr lang="tr-TR" altLang="tr-TR" sz="2800"/>
              <a:t/>
            </a:r>
            <a:br>
              <a:rPr lang="tr-TR" altLang="tr-TR" sz="2800"/>
            </a:br>
            <a:r>
              <a:rPr lang="tr-TR" altLang="tr-TR"/>
              <a:t/>
            </a:r>
            <a:br>
              <a:rPr lang="tr-TR" altLang="tr-TR"/>
            </a:br>
            <a:endParaRPr lang="tr-TR" alt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fontAlgn="auto">
              <a:spcBef>
                <a:spcPts val="0"/>
              </a:spcBef>
              <a:spcAft>
                <a:spcPts val="0"/>
              </a:spcAft>
              <a:defRPr/>
            </a:pPr>
            <a:r>
              <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nerelere yapılır? </a:t>
            </a:r>
          </a:p>
        </p:txBody>
      </p:sp>
      <p:sp>
        <p:nvSpPr>
          <p:cNvPr id="5" name="4 Yuvarlatılmış Dikdörtgen"/>
          <p:cNvSpPr/>
          <p:nvPr/>
        </p:nvSpPr>
        <p:spPr>
          <a:xfrm>
            <a:off x="428625" y="1570038"/>
            <a:ext cx="8215313" cy="5097462"/>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marL="342900" indent="-342900" fontAlgn="auto">
              <a:spcBef>
                <a:spcPts val="0"/>
              </a:spcBef>
              <a:spcAft>
                <a:spcPts val="0"/>
              </a:spcAft>
              <a:buFont typeface="Arial" pitchFamily="34" charset="0"/>
              <a:buChar char="•"/>
              <a:defRPr/>
            </a:pPr>
            <a:r>
              <a:rPr lang="tr-TR" sz="2400" dirty="0"/>
              <a:t>Cumhuriyet Savcılığı</a:t>
            </a:r>
          </a:p>
          <a:p>
            <a:pPr marL="342900" indent="-342900" fontAlgn="auto">
              <a:spcBef>
                <a:spcPts val="0"/>
              </a:spcBef>
              <a:spcAft>
                <a:spcPts val="0"/>
              </a:spcAft>
              <a:buFont typeface="Arial" pitchFamily="34" charset="0"/>
              <a:buChar char="•"/>
              <a:defRPr/>
            </a:pPr>
            <a:r>
              <a:rPr lang="tr-TR" sz="2400" dirty="0"/>
              <a:t>Kolluk kuvvetleri </a:t>
            </a:r>
          </a:p>
          <a:p>
            <a:pPr marL="800100" lvl="1" indent="-342900" fontAlgn="auto">
              <a:spcBef>
                <a:spcPts val="0"/>
              </a:spcBef>
              <a:spcAft>
                <a:spcPts val="0"/>
              </a:spcAft>
              <a:buFont typeface="Arial" pitchFamily="34" charset="0"/>
              <a:buChar char="•"/>
              <a:defRPr/>
            </a:pPr>
            <a:r>
              <a:rPr lang="tr-TR" sz="2400" dirty="0"/>
              <a:t>Çocuk Polisi</a:t>
            </a:r>
          </a:p>
          <a:p>
            <a:pPr marL="800100" lvl="1" indent="-342900" fontAlgn="auto">
              <a:spcBef>
                <a:spcPts val="0"/>
              </a:spcBef>
              <a:spcAft>
                <a:spcPts val="0"/>
              </a:spcAft>
              <a:buFont typeface="Arial" pitchFamily="34" charset="0"/>
              <a:buChar char="•"/>
              <a:defRPr/>
            </a:pPr>
            <a:r>
              <a:rPr lang="tr-TR" sz="2400" dirty="0"/>
              <a:t>Jandarma Çocuk Kısım Amirliği</a:t>
            </a:r>
          </a:p>
          <a:p>
            <a:pPr marL="342900" indent="-342900" fontAlgn="auto">
              <a:spcBef>
                <a:spcPts val="0"/>
              </a:spcBef>
              <a:spcAft>
                <a:spcPts val="0"/>
              </a:spcAft>
              <a:buFont typeface="Arial" pitchFamily="34" charset="0"/>
              <a:buChar char="•"/>
              <a:defRPr/>
            </a:pPr>
            <a:r>
              <a:rPr lang="tr-TR" sz="2400" dirty="0"/>
              <a:t>Aile ve Sosyal Hizmetler Bakanlığı</a:t>
            </a:r>
          </a:p>
          <a:p>
            <a:pPr lvl="1" fontAlgn="auto">
              <a:spcBef>
                <a:spcPts val="0"/>
              </a:spcBef>
              <a:spcAft>
                <a:spcPts val="0"/>
              </a:spcAft>
              <a:defRPr/>
            </a:pPr>
            <a:endParaRPr lang="tr-TR" sz="2400" dirty="0"/>
          </a:p>
          <a:p>
            <a:pPr marL="342900" indent="-342900" fontAlgn="auto">
              <a:spcBef>
                <a:spcPts val="0"/>
              </a:spcBef>
              <a:spcAft>
                <a:spcPts val="0"/>
              </a:spcAft>
              <a:buFont typeface="Arial" pitchFamily="34" charset="0"/>
              <a:buChar char="•"/>
              <a:defRPr/>
            </a:pPr>
            <a:r>
              <a:rPr lang="tr-TR" sz="2400" dirty="0"/>
              <a:t>Çocuk Hakimleri</a:t>
            </a:r>
          </a:p>
          <a:p>
            <a:pPr marL="342900" indent="-342900" fontAlgn="auto">
              <a:spcBef>
                <a:spcPts val="0"/>
              </a:spcBef>
              <a:spcAft>
                <a:spcPts val="0"/>
              </a:spcAft>
              <a:buFont typeface="Arial" pitchFamily="34" charset="0"/>
              <a:buChar char="•"/>
              <a:defRPr/>
            </a:pPr>
            <a:r>
              <a:rPr lang="tr-TR" sz="2400" dirty="0"/>
              <a:t>Aile Hakimleri</a:t>
            </a:r>
          </a:p>
          <a:p>
            <a:pPr marL="342900" indent="-342900" fontAlgn="auto">
              <a:spcBef>
                <a:spcPts val="0"/>
              </a:spcBef>
              <a:spcAft>
                <a:spcPts val="0"/>
              </a:spcAft>
              <a:buFont typeface="Arial" pitchFamily="34" charset="0"/>
              <a:buChar char="•"/>
              <a:defRPr/>
            </a:pPr>
            <a:r>
              <a:rPr lang="tr-TR" sz="2400" dirty="0"/>
              <a:t>Aile Mahkemeleri</a:t>
            </a:r>
          </a:p>
          <a:p>
            <a:pPr marL="342900" indent="-342900" fontAlgn="auto">
              <a:spcBef>
                <a:spcPts val="0"/>
              </a:spcBef>
              <a:spcAft>
                <a:spcPts val="0"/>
              </a:spcAft>
              <a:buFont typeface="Arial" pitchFamily="34" charset="0"/>
              <a:buChar char="•"/>
              <a:defRPr/>
            </a:pPr>
            <a:r>
              <a:rPr lang="tr-TR" sz="2400" dirty="0"/>
              <a:t>Asliye Hukuk Mahkemeleri</a:t>
            </a:r>
          </a:p>
          <a:p>
            <a:pPr fontAlgn="auto">
              <a:spcBef>
                <a:spcPts val="0"/>
              </a:spcBef>
              <a:spcAft>
                <a:spcPts val="0"/>
              </a:spcAft>
              <a:defRPr/>
            </a:pPr>
            <a:endParaRPr lang="tr-TR" sz="2400" dirty="0"/>
          </a:p>
        </p:txBody>
      </p:sp>
    </p:spTree>
    <p:extLst>
      <p:ext uri="{BB962C8B-B14F-4D97-AF65-F5344CB8AC3E}">
        <p14:creationId xmlns:p14="http://schemas.microsoft.com/office/powerpoint/2010/main" val="38739788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457200" y="274638"/>
            <a:ext cx="8229600" cy="939800"/>
          </a:xfrm>
        </p:spPr>
        <p:txBody>
          <a:bodyPr/>
          <a:lstStyle/>
          <a:p>
            <a:pPr algn="l" eaLnBrk="1" hangingPunct="1"/>
            <a:r>
              <a:rPr lang="tr-TR" altLang="tr-TR" sz="2800"/>
              <a:t/>
            </a:r>
            <a:br>
              <a:rPr lang="tr-TR" altLang="tr-TR" sz="2800"/>
            </a:br>
            <a:r>
              <a:rPr lang="tr-TR" altLang="tr-TR" sz="2800"/>
              <a:t/>
            </a:r>
            <a:br>
              <a:rPr lang="tr-TR" altLang="tr-TR" sz="2800"/>
            </a:br>
            <a:r>
              <a:rPr lang="tr-TR" altLang="tr-TR"/>
              <a:t/>
            </a:r>
            <a:br>
              <a:rPr lang="tr-TR" altLang="tr-TR"/>
            </a:br>
            <a:endParaRPr lang="tr-TR" altLang="tr-TR"/>
          </a:p>
        </p:txBody>
      </p:sp>
      <p:sp>
        <p:nvSpPr>
          <p:cNvPr id="4" name="3 Yuvarlatılmış Dikdörtgen"/>
          <p:cNvSpPr/>
          <p:nvPr/>
        </p:nvSpPr>
        <p:spPr>
          <a:xfrm>
            <a:off x="357158" y="285728"/>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fontAlgn="auto">
              <a:spcBef>
                <a:spcPts val="0"/>
              </a:spcBef>
              <a:spcAft>
                <a:spcPts val="0"/>
              </a:spcAft>
              <a:defRPr/>
            </a:pPr>
            <a:r>
              <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Danışma ve konsültasyon gerektiğinde nerelere başvurulabilir</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5" name="4 Yuvarlatılmış Dikdörtgen"/>
          <p:cNvSpPr/>
          <p:nvPr/>
        </p:nvSpPr>
        <p:spPr>
          <a:xfrm>
            <a:off x="428625" y="1570038"/>
            <a:ext cx="8215313" cy="5097462"/>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2400" dirty="0" err="1" smtClean="0"/>
              <a:t>Erzurumdaki’daki</a:t>
            </a:r>
            <a:r>
              <a:rPr lang="tr-TR" sz="2400" dirty="0" smtClean="0"/>
              <a:t> </a:t>
            </a:r>
            <a:r>
              <a:rPr lang="tr-TR" sz="2400" dirty="0"/>
              <a:t>diğer çocuk koruma birimleri ya da </a:t>
            </a:r>
            <a:r>
              <a:rPr lang="tr-TR" sz="2400" dirty="0" smtClean="0"/>
              <a:t>merkezi</a:t>
            </a:r>
            <a:endParaRPr lang="tr-TR" sz="2400" dirty="0"/>
          </a:p>
          <a:p>
            <a:pPr fontAlgn="auto">
              <a:spcBef>
                <a:spcPts val="0"/>
              </a:spcBef>
              <a:spcAft>
                <a:spcPts val="0"/>
              </a:spcAft>
              <a:defRPr/>
            </a:pPr>
            <a:endParaRPr lang="tr-TR" sz="2400" dirty="0" smtClean="0"/>
          </a:p>
          <a:p>
            <a:pPr marL="571500" indent="-571500" fontAlgn="auto">
              <a:spcBef>
                <a:spcPts val="0"/>
              </a:spcBef>
              <a:spcAft>
                <a:spcPts val="0"/>
              </a:spcAft>
              <a:buFont typeface="Arial" pitchFamily="34" charset="0"/>
              <a:buChar char="•"/>
              <a:defRPr/>
            </a:pPr>
            <a:r>
              <a:rPr lang="tr-TR" dirty="0" smtClean="0"/>
              <a:t>Çocuk </a:t>
            </a:r>
            <a:r>
              <a:rPr lang="tr-TR" dirty="0" smtClean="0"/>
              <a:t>İzlem Merkezi </a:t>
            </a:r>
            <a:endParaRPr lang="tr-TR" dirty="0" smtClean="0"/>
          </a:p>
          <a:p>
            <a:pPr marL="571500" indent="-571500" fontAlgn="auto">
              <a:spcBef>
                <a:spcPts val="0"/>
              </a:spcBef>
              <a:spcAft>
                <a:spcPts val="0"/>
              </a:spcAft>
              <a:buFont typeface="Arial" pitchFamily="34" charset="0"/>
              <a:buChar char="•"/>
              <a:defRPr/>
            </a:pPr>
            <a:r>
              <a:rPr lang="tr-TR" dirty="0" smtClean="0"/>
              <a:t>Tel: 0442 234 64 87</a:t>
            </a:r>
          </a:p>
          <a:p>
            <a:pPr lvl="1" fontAlgn="auto">
              <a:spcBef>
                <a:spcPts val="0"/>
              </a:spcBef>
              <a:spcAft>
                <a:spcPts val="0"/>
              </a:spcAft>
              <a:defRPr/>
            </a:pPr>
            <a:endParaRPr lang="tr-TR" dirty="0"/>
          </a:p>
        </p:txBody>
      </p:sp>
    </p:spTree>
    <p:extLst>
      <p:ext uri="{BB962C8B-B14F-4D97-AF65-F5344CB8AC3E}">
        <p14:creationId xmlns:p14="http://schemas.microsoft.com/office/powerpoint/2010/main" val="25582892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smtClean="0"/>
              <a:t>Kaynaklar</a:t>
            </a:r>
            <a:endParaRPr lang="tr-TR" sz="2800" dirty="0"/>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tr-TR" sz="1400" dirty="0"/>
              <a:t>Felitti Vj ve ark.  Relationship of Childhood Abuse and Household Dysfunction to Many of the Leading Causes of Death in Adults. The Adverse Childhood Experiences (ACE) Study. Am J Prev Med 1998</a:t>
            </a:r>
            <a:endParaRPr lang="tr-TR" sz="1200" dirty="0"/>
          </a:p>
          <a:p>
            <a:pPr>
              <a:defRPr/>
            </a:pPr>
            <a:r>
              <a:rPr lang="tr-TR" sz="1400" dirty="0"/>
              <a:t> </a:t>
            </a:r>
            <a:endParaRPr lang="tr-TR" sz="1200" dirty="0"/>
          </a:p>
          <a:p>
            <a:pPr>
              <a:defRPr/>
            </a:pPr>
            <a:r>
              <a:rPr lang="ar-SA" sz="1400" dirty="0"/>
              <a:t>‏</a:t>
            </a:r>
            <a:r>
              <a:rPr lang="en-US" sz="1400" dirty="0" err="1"/>
              <a:t>Gershoff</a:t>
            </a:r>
            <a:r>
              <a:rPr lang="en-US" sz="1400" dirty="0"/>
              <a:t> ET. </a:t>
            </a:r>
            <a:r>
              <a:rPr lang="tr-TR" sz="1400" dirty="0"/>
              <a:t>Corporal Punishment by Parents and Associated Child Behaviors and Experiences: A Meta-Analytic and Theoretical Review. </a:t>
            </a:r>
            <a:r>
              <a:rPr lang="en-US" sz="1400" dirty="0"/>
              <a:t>Psychological Bulletin, 2002</a:t>
            </a:r>
            <a:endParaRPr lang="tr-TR" sz="1200" dirty="0"/>
          </a:p>
          <a:p>
            <a:pPr>
              <a:defRPr/>
            </a:pPr>
            <a:r>
              <a:rPr lang="tr-TR" sz="1400" dirty="0"/>
              <a:t> </a:t>
            </a:r>
            <a:endParaRPr lang="tr-TR" sz="1200" dirty="0"/>
          </a:p>
          <a:p>
            <a:pPr>
              <a:defRPr/>
            </a:pPr>
            <a:r>
              <a:rPr lang="en-US" sz="1400" dirty="0" err="1"/>
              <a:t>Teicher</a:t>
            </a:r>
            <a:r>
              <a:rPr lang="en-US" sz="1400" dirty="0"/>
              <a:t> MH </a:t>
            </a:r>
            <a:r>
              <a:rPr lang="en-US" sz="1400" dirty="0" err="1"/>
              <a:t>ve</a:t>
            </a:r>
            <a:r>
              <a:rPr lang="en-US" sz="1400" dirty="0"/>
              <a:t> ark.</a:t>
            </a:r>
            <a:r>
              <a:rPr lang="tr-TR" sz="1400" dirty="0"/>
              <a:t>The neurobiological consequences of early stress and childhood maltreatment. </a:t>
            </a:r>
            <a:r>
              <a:rPr lang="en-US" sz="1400" dirty="0"/>
              <a:t>Neuroscience and </a:t>
            </a:r>
            <a:r>
              <a:rPr lang="en-US" sz="1400" dirty="0" err="1"/>
              <a:t>Biobehavioral</a:t>
            </a:r>
            <a:r>
              <a:rPr lang="en-US" sz="1400" dirty="0"/>
              <a:t> Reviews, 2003</a:t>
            </a:r>
            <a:endParaRPr lang="tr-TR" sz="1200" dirty="0"/>
          </a:p>
          <a:p>
            <a:pPr>
              <a:defRPr/>
            </a:pPr>
            <a:r>
              <a:rPr lang="tr-TR" sz="1400" dirty="0"/>
              <a:t> </a:t>
            </a:r>
            <a:endParaRPr lang="tr-TR" sz="1200" dirty="0"/>
          </a:p>
          <a:p>
            <a:pPr>
              <a:defRPr/>
            </a:pPr>
            <a:r>
              <a:rPr lang="en-US" sz="1400" dirty="0"/>
              <a:t>Merrill LL </a:t>
            </a:r>
            <a:r>
              <a:rPr lang="en-US" sz="1400" dirty="0" err="1"/>
              <a:t>ve</a:t>
            </a:r>
            <a:r>
              <a:rPr lang="en-US" sz="1400" dirty="0"/>
              <a:t> ark. Child sexual abuse and number of sexual partners in young woman: The role of abuse severity, coping style, and sexual functioning. Journal of Consulting and Clinical Psychology, 2003</a:t>
            </a:r>
            <a:endParaRPr lang="tr-TR" sz="1200" dirty="0"/>
          </a:p>
          <a:p>
            <a:pPr>
              <a:defRPr/>
            </a:pPr>
            <a:r>
              <a:rPr lang="en-US" sz="1400" dirty="0"/>
              <a:t> </a:t>
            </a:r>
            <a:endParaRPr lang="tr-TR" sz="1200" dirty="0"/>
          </a:p>
          <a:p>
            <a:pPr>
              <a:defRPr/>
            </a:pPr>
            <a:r>
              <a:rPr lang="en-US" sz="1400" dirty="0"/>
              <a:t>Crooks CV v</a:t>
            </a:r>
            <a:r>
              <a:rPr lang="tr-TR" sz="1400" dirty="0"/>
              <a:t>e ark. Understanding the Link Between Childhood Maltreatment and Violent Delinquency: What Do Schools Have to Add?</a:t>
            </a:r>
            <a:r>
              <a:rPr lang="en-US" sz="1400" dirty="0"/>
              <a:t>Child Maltreatment, 2007</a:t>
            </a:r>
            <a:endParaRPr lang="tr-TR" sz="1200" dirty="0"/>
          </a:p>
          <a:p>
            <a:pPr>
              <a:defRPr/>
            </a:pPr>
            <a:r>
              <a:rPr lang="tr-TR" sz="1400" dirty="0"/>
              <a:t> </a:t>
            </a:r>
          </a:p>
          <a:p>
            <a:pPr>
              <a:defRPr/>
            </a:pPr>
            <a:r>
              <a:rPr lang="en-US" sz="1400" dirty="0"/>
              <a:t>Lansford JE </a:t>
            </a:r>
            <a:r>
              <a:rPr lang="tr-TR" sz="1400" dirty="0"/>
              <a:t>ve ark.  Early Physical Abuse and Later Violent Delinquency: A Prospective Longitudinal Study.</a:t>
            </a:r>
            <a:r>
              <a:rPr lang="en-US" sz="1400" dirty="0"/>
              <a:t>Child Maltreatment, 2007</a:t>
            </a:r>
            <a:endParaRPr lang="tr-TR" sz="1200" dirty="0"/>
          </a:p>
          <a:p>
            <a:pPr>
              <a:defRPr/>
            </a:pPr>
            <a:r>
              <a:rPr lang="tr-TR" sz="1400" dirty="0"/>
              <a:t> </a:t>
            </a:r>
            <a:endParaRPr lang="tr-TR" sz="1200" dirty="0"/>
          </a:p>
          <a:p>
            <a:pPr>
              <a:defRPr/>
            </a:pPr>
            <a:r>
              <a:rPr lang="en-US" sz="1400" dirty="0" err="1"/>
              <a:t>Leeb</a:t>
            </a:r>
            <a:r>
              <a:rPr lang="en-US" sz="1400" dirty="0"/>
              <a:t> RT </a:t>
            </a:r>
            <a:r>
              <a:rPr lang="tr-TR" sz="1400" dirty="0"/>
              <a:t>ve ark. The Effect of Childhood Physical and Sexual Abuse on Adolescent Weapon Carrying.</a:t>
            </a:r>
            <a:r>
              <a:rPr lang="en-US" sz="1400" dirty="0"/>
              <a:t> Journal of Adolescent Health, 2007</a:t>
            </a:r>
            <a:endParaRPr lang="tr-TR" sz="1200" dirty="0"/>
          </a:p>
        </p:txBody>
      </p:sp>
    </p:spTree>
    <p:extLst>
      <p:ext uri="{BB962C8B-B14F-4D97-AF65-F5344CB8AC3E}">
        <p14:creationId xmlns:p14="http://schemas.microsoft.com/office/powerpoint/2010/main" val="9106602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27088" y="476250"/>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tr-TR" sz="2800" dirty="0" smtClean="0"/>
              <a:t>Kaynaklar</a:t>
            </a:r>
            <a:endParaRPr lang="tr-TR" sz="2800" dirty="0"/>
          </a:p>
        </p:txBody>
      </p:sp>
      <p:sp>
        <p:nvSpPr>
          <p:cNvPr id="4" name="Rounded Rectangle 3"/>
          <p:cNvSpPr/>
          <p:nvPr/>
        </p:nvSpPr>
        <p:spPr>
          <a:xfrm>
            <a:off x="827088"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400" dirty="0" err="1"/>
              <a:t>Feiring</a:t>
            </a:r>
            <a:r>
              <a:rPr lang="en-US" sz="1400" dirty="0"/>
              <a:t> C </a:t>
            </a:r>
            <a:r>
              <a:rPr lang="en-US" sz="1400" dirty="0" err="1"/>
              <a:t>ve</a:t>
            </a:r>
            <a:r>
              <a:rPr lang="en-US" sz="1400" dirty="0"/>
              <a:t> ark. </a:t>
            </a:r>
            <a:r>
              <a:rPr lang="tr-TR" sz="1400" dirty="0"/>
              <a:t>Potential Pathways From Stigmatization and Internalizing Symptoms to Delinquency in Sexually Abused Youth. </a:t>
            </a:r>
            <a:r>
              <a:rPr lang="en-US" sz="1400" dirty="0"/>
              <a:t> Child maltreatment, 2007</a:t>
            </a:r>
            <a:endParaRPr lang="tr-TR" sz="1400" dirty="0"/>
          </a:p>
          <a:p>
            <a:pPr>
              <a:defRPr/>
            </a:pPr>
            <a:endParaRPr lang="tr-TR" sz="1400" dirty="0"/>
          </a:p>
          <a:p>
            <a:pPr>
              <a:defRPr/>
            </a:pPr>
            <a:r>
              <a:rPr lang="tr-TR" sz="1400" dirty="0"/>
              <a:t>Draper B ve ark. For the Depression and Early Prevention of Suicide in General Practice Study Group. Long-Term Effects of Childhood Abuse on the Quality of Life and Health of Older People: Results from the Depression and Early Prevention of Suicide in General Practice Project. Geriatr Soc 2008</a:t>
            </a:r>
          </a:p>
          <a:p>
            <a:pPr>
              <a:defRPr/>
            </a:pPr>
            <a:r>
              <a:rPr lang="tr-TR" sz="1400" dirty="0"/>
              <a:t> </a:t>
            </a:r>
          </a:p>
          <a:p>
            <a:pPr>
              <a:defRPr/>
            </a:pPr>
            <a:r>
              <a:rPr lang="tr-TR" sz="1400" dirty="0"/>
              <a:t>Fergusson DM ve ark. Exposure to childhood sexual and physical abuse and adjustmentin early adulthood. Child Abuse &amp; Neglect 2008</a:t>
            </a:r>
          </a:p>
          <a:p>
            <a:pPr>
              <a:defRPr/>
            </a:pPr>
            <a:r>
              <a:rPr lang="tr-TR" sz="1400" dirty="0"/>
              <a:t> </a:t>
            </a:r>
          </a:p>
          <a:p>
            <a:pPr>
              <a:defRPr/>
            </a:pPr>
            <a:r>
              <a:rPr lang="tr-TR" sz="1400" dirty="0"/>
              <a:t>Sandfort TGM ve ark. Long-Term Health Correlates of Timing of Sexual Debut: Results From a National US Study. </a:t>
            </a:r>
            <a:r>
              <a:rPr lang="tr-TR" sz="1400" i="1" dirty="0"/>
              <a:t>Am J Public Health. </a:t>
            </a:r>
            <a:r>
              <a:rPr lang="tr-TR" sz="1400" dirty="0"/>
              <a:t>2008</a:t>
            </a:r>
          </a:p>
          <a:p>
            <a:pPr>
              <a:defRPr/>
            </a:pPr>
            <a:r>
              <a:rPr lang="tr-TR" sz="1400" dirty="0"/>
              <a:t> </a:t>
            </a:r>
          </a:p>
          <a:p>
            <a:pPr>
              <a:defRPr/>
            </a:pPr>
            <a:r>
              <a:rPr lang="tr-TR" sz="1400" dirty="0"/>
              <a:t> McGowan PO ve ark. Epigenetic regulation of the glucocorticoid receptor in human brain associates with childhood abuse.  Nat Neurosci. 2009</a:t>
            </a:r>
          </a:p>
          <a:p>
            <a:pPr>
              <a:defRPr/>
            </a:pPr>
            <a:r>
              <a:rPr lang="tr-TR" sz="1400" dirty="0"/>
              <a:t> </a:t>
            </a:r>
          </a:p>
          <a:p>
            <a:pPr>
              <a:defRPr/>
            </a:pPr>
            <a:r>
              <a:rPr lang="tr-TR" sz="1400" dirty="0"/>
              <a:t>Heim C ve ark. Neurobiological and Psychiatric Consequences of Child Abuse and Neglect. Dev Psychobiol 2010</a:t>
            </a:r>
          </a:p>
          <a:p>
            <a:pPr>
              <a:defRPr/>
            </a:pPr>
            <a:r>
              <a:rPr lang="tr-TR" sz="1400" dirty="0"/>
              <a:t> </a:t>
            </a:r>
          </a:p>
          <a:p>
            <a:pPr>
              <a:defRPr/>
            </a:pPr>
            <a:r>
              <a:rPr lang="tr-TR" sz="1400" dirty="0"/>
              <a:t>Currie J ve ark. Long-Term Consequences of Child Abuse and Neglect on Adult Economic Well-Being. Child Maltreatment 2010</a:t>
            </a:r>
          </a:p>
        </p:txBody>
      </p:sp>
    </p:spTree>
    <p:extLst>
      <p:ext uri="{BB962C8B-B14F-4D97-AF65-F5344CB8AC3E}">
        <p14:creationId xmlns:p14="http://schemas.microsoft.com/office/powerpoint/2010/main" val="4225723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571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Kaynaklar</a:t>
            </a:r>
          </a:p>
        </p:txBody>
      </p:sp>
      <p:sp>
        <p:nvSpPr>
          <p:cNvPr id="5" name="4 Yuvarlatılmış Dikdörtgen"/>
          <p:cNvSpPr/>
          <p:nvPr/>
        </p:nvSpPr>
        <p:spPr>
          <a:xfrm>
            <a:off x="357188" y="1571625"/>
            <a:ext cx="8358187" cy="4357688"/>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50000"/>
              </a:lnSpc>
              <a:buClr>
                <a:schemeClr val="tx2">
                  <a:lumMod val="50000"/>
                </a:schemeClr>
              </a:buClr>
              <a:buFont typeface="Wingdings" pitchFamily="2" charset="2"/>
              <a:buChar char="q"/>
              <a:defRPr/>
            </a:pPr>
            <a:r>
              <a:rPr lang="tr-TR" dirty="0">
                <a:hlinkClick r:id="rId3"/>
              </a:rPr>
              <a:t>http://www.tbmm.gov.tr/kanunlar/k5237.html</a:t>
            </a:r>
            <a:endParaRPr lang="tr-TR" dirty="0"/>
          </a:p>
          <a:p>
            <a:pPr marL="285750" indent="-285750">
              <a:lnSpc>
                <a:spcPct val="150000"/>
              </a:lnSpc>
              <a:buClr>
                <a:schemeClr val="tx2">
                  <a:lumMod val="50000"/>
                </a:schemeClr>
              </a:buClr>
              <a:buFont typeface="Wingdings" pitchFamily="2" charset="2"/>
              <a:buChar char="q"/>
              <a:defRPr/>
            </a:pPr>
            <a:r>
              <a:rPr lang="tr-TR" dirty="0">
                <a:hlinkClick r:id="rId4"/>
              </a:rPr>
              <a:t>http://www.mevzuat.adalet.gov.tr/html/614.html</a:t>
            </a:r>
            <a:endParaRPr lang="tr-TR" dirty="0"/>
          </a:p>
          <a:p>
            <a:pPr marL="285750" indent="-285750">
              <a:lnSpc>
                <a:spcPct val="150000"/>
              </a:lnSpc>
              <a:buClr>
                <a:schemeClr val="tx2">
                  <a:lumMod val="50000"/>
                </a:schemeClr>
              </a:buClr>
              <a:buFont typeface="Wingdings" pitchFamily="2" charset="2"/>
              <a:buChar char="q"/>
              <a:defRPr/>
            </a:pPr>
            <a:r>
              <a:rPr lang="tr-TR" dirty="0">
                <a:hlinkClick r:id="rId5"/>
              </a:rPr>
              <a:t>http://www.mevzuat.adalet.gov.tr/html/1527.html</a:t>
            </a:r>
            <a:endParaRPr lang="tr-TR" dirty="0"/>
          </a:p>
        </p:txBody>
      </p:sp>
    </p:spTree>
    <p:extLst>
      <p:ext uri="{BB962C8B-B14F-4D97-AF65-F5344CB8AC3E}">
        <p14:creationId xmlns:p14="http://schemas.microsoft.com/office/powerpoint/2010/main" val="4061855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a:defRPr/>
            </a:pPr>
            <a:r>
              <a:rPr lang="tr-TR" sz="2800" dirty="0">
                <a:solidFill>
                  <a:srgbClr val="C00000"/>
                </a:solidFill>
              </a:rPr>
              <a:t>Kaynaklar</a:t>
            </a:r>
            <a:endParaRPr lang="tr-TR" sz="2800" b="1" dirty="0">
              <a:solidFill>
                <a:srgbClr val="C00000"/>
              </a:solidFill>
            </a:endParaRPr>
          </a:p>
        </p:txBody>
      </p:sp>
      <p:sp>
        <p:nvSpPr>
          <p:cNvPr id="6" name="5 Yuvarlatılmış Dikdörtgen"/>
          <p:cNvSpPr/>
          <p:nvPr/>
        </p:nvSpPr>
        <p:spPr>
          <a:xfrm>
            <a:off x="323528" y="1628800"/>
            <a:ext cx="8640960" cy="482453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tr-TR" sz="1600" dirty="0"/>
          </a:p>
          <a:p>
            <a:pPr marL="369888" indent="-369888" eaLnBrk="1" hangingPunct="1">
              <a:lnSpc>
                <a:spcPct val="150000"/>
              </a:lnSpc>
              <a:spcBef>
                <a:spcPts val="550"/>
              </a:spcBef>
              <a:buClr>
                <a:schemeClr val="accent3">
                  <a:lumMod val="50000"/>
                </a:schemeClr>
              </a:buClr>
              <a:buSzPct val="70000"/>
              <a:buFont typeface="Wingdings" pitchFamily="2" charset="2"/>
              <a:buChar char="q"/>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1600" dirty="0">
              <a:solidFill>
                <a:schemeClr val="tx1"/>
              </a:solidFill>
            </a:endParaRPr>
          </a:p>
          <a:p>
            <a:pPr marL="285750" indent="-285750" eaLnBrk="1" hangingPunct="1">
              <a:buFont typeface="Wingdings" pitchFamily="2" charset="2"/>
              <a:buChar char="q"/>
              <a:defRPr/>
            </a:pPr>
            <a:r>
              <a:rPr lang="tr-TR" sz="1600" dirty="0">
                <a:hlinkClick r:id="rId3"/>
              </a:rPr>
              <a:t>http://www.cocukhaklari.gov.tr/condocs//kanun_belgeleri/4058.pdf</a:t>
            </a:r>
            <a:endParaRPr lang="tr-TR" sz="1600" dirty="0"/>
          </a:p>
          <a:p>
            <a:pPr marL="285750" indent="-285750" eaLnBrk="1" hangingPunct="1">
              <a:buFont typeface="Wingdings" pitchFamily="2" charset="2"/>
              <a:buChar char="q"/>
              <a:defRPr/>
            </a:pPr>
            <a:r>
              <a:rPr lang="tr-TR" sz="1600" dirty="0">
                <a:hlinkClick r:id="rId4"/>
              </a:rPr>
              <a:t>http://www.cocukhaklari.gov.tr/tr/content/show/23/birlesmis_milletler_cocuk_haklari_sozlesmesi.html</a:t>
            </a:r>
            <a:endParaRPr lang="tr-TR" sz="1600" dirty="0"/>
          </a:p>
          <a:p>
            <a:pPr marL="285750" indent="-285750" eaLnBrk="1" hangingPunct="1">
              <a:buFont typeface="Wingdings" pitchFamily="2" charset="2"/>
              <a:buChar char="q"/>
              <a:defRPr/>
            </a:pPr>
            <a:r>
              <a:rPr lang="tr-TR" sz="1600" dirty="0">
                <a:hlinkClick r:id="rId5"/>
              </a:rPr>
              <a:t>http://www.cocukhaklari.gov.tr/condocs//mevzuat/cocuk_haklari_sozlesmesi.pdf</a:t>
            </a:r>
            <a:endParaRPr lang="tr-TR" sz="1600" dirty="0"/>
          </a:p>
          <a:p>
            <a:pPr marL="285750" indent="-285750" eaLnBrk="1" hangingPunct="1">
              <a:buFont typeface="Wingdings" pitchFamily="2" charset="2"/>
              <a:buChar char="q"/>
              <a:defRPr/>
            </a:pPr>
            <a:r>
              <a:rPr lang="tr-TR" sz="1600" dirty="0">
                <a:solidFill>
                  <a:schemeClr val="tx1"/>
                </a:solidFill>
              </a:rPr>
              <a:t>Child Maltreatment 2007,  U.S. </a:t>
            </a:r>
            <a:r>
              <a:rPr lang="tr-TR" sz="1600" dirty="0" err="1">
                <a:solidFill>
                  <a:schemeClr val="tx1"/>
                </a:solidFill>
              </a:rPr>
              <a:t>Department</a:t>
            </a:r>
            <a:r>
              <a:rPr lang="tr-TR" sz="1600" dirty="0">
                <a:solidFill>
                  <a:schemeClr val="tx1"/>
                </a:solidFill>
              </a:rPr>
              <a:t> of </a:t>
            </a:r>
            <a:r>
              <a:rPr lang="tr-TR" sz="1600" dirty="0" err="1">
                <a:solidFill>
                  <a:schemeClr val="tx1"/>
                </a:solidFill>
              </a:rPr>
              <a:t>Health</a:t>
            </a:r>
            <a:r>
              <a:rPr lang="tr-TR" sz="1600" dirty="0">
                <a:solidFill>
                  <a:schemeClr val="tx1"/>
                </a:solidFill>
              </a:rPr>
              <a:t> &amp; </a:t>
            </a:r>
            <a:r>
              <a:rPr lang="tr-TR" sz="1600" dirty="0" err="1">
                <a:solidFill>
                  <a:schemeClr val="tx1"/>
                </a:solidFill>
              </a:rPr>
              <a:t>Human</a:t>
            </a:r>
            <a:r>
              <a:rPr lang="tr-TR" sz="1600" dirty="0">
                <a:solidFill>
                  <a:schemeClr val="tx1"/>
                </a:solidFill>
              </a:rPr>
              <a:t> </a:t>
            </a:r>
            <a:r>
              <a:rPr lang="tr-TR" sz="1600" dirty="0" err="1">
                <a:solidFill>
                  <a:schemeClr val="tx1"/>
                </a:solidFill>
              </a:rPr>
              <a:t>Services</a:t>
            </a:r>
            <a:r>
              <a:rPr lang="tr-TR" sz="1600" dirty="0">
                <a:solidFill>
                  <a:schemeClr val="tx1"/>
                </a:solidFill>
              </a:rPr>
              <a:t> </a:t>
            </a:r>
            <a:r>
              <a:rPr lang="tr-TR" sz="1600" dirty="0" err="1">
                <a:solidFill>
                  <a:schemeClr val="tx1"/>
                </a:solidFill>
              </a:rPr>
              <a:t>Administration</a:t>
            </a:r>
            <a:r>
              <a:rPr lang="tr-TR" sz="1600" dirty="0">
                <a:solidFill>
                  <a:schemeClr val="tx1"/>
                </a:solidFill>
              </a:rPr>
              <a:t> </a:t>
            </a:r>
            <a:r>
              <a:rPr lang="tr-TR" sz="1600" dirty="0" err="1">
                <a:solidFill>
                  <a:schemeClr val="tx1"/>
                </a:solidFill>
              </a:rPr>
              <a:t>for</a:t>
            </a:r>
            <a:r>
              <a:rPr lang="tr-TR" sz="1600" dirty="0">
                <a:solidFill>
                  <a:schemeClr val="tx1"/>
                </a:solidFill>
              </a:rPr>
              <a:t> </a:t>
            </a:r>
            <a:r>
              <a:rPr lang="tr-TR" sz="1600" dirty="0" err="1">
                <a:solidFill>
                  <a:schemeClr val="tx1"/>
                </a:solidFill>
              </a:rPr>
              <a:t>Children</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Families</a:t>
            </a:r>
            <a:r>
              <a:rPr lang="tr-TR" sz="1600" dirty="0">
                <a:solidFill>
                  <a:schemeClr val="tx1"/>
                </a:solidFill>
              </a:rPr>
              <a:t> </a:t>
            </a:r>
            <a:r>
              <a:rPr lang="tr-TR" sz="1600" dirty="0" err="1">
                <a:solidFill>
                  <a:schemeClr val="tx1"/>
                </a:solidFill>
              </a:rPr>
              <a:t>Administration</a:t>
            </a:r>
            <a:r>
              <a:rPr lang="tr-TR" sz="1600" dirty="0">
                <a:solidFill>
                  <a:schemeClr val="tx1"/>
                </a:solidFill>
              </a:rPr>
              <a:t> on </a:t>
            </a:r>
            <a:r>
              <a:rPr lang="tr-TR" sz="1600" dirty="0" err="1">
                <a:solidFill>
                  <a:schemeClr val="tx1"/>
                </a:solidFill>
              </a:rPr>
              <a:t>Children</a:t>
            </a:r>
            <a:r>
              <a:rPr lang="tr-TR" sz="1600" dirty="0">
                <a:solidFill>
                  <a:schemeClr val="tx1"/>
                </a:solidFill>
              </a:rPr>
              <a:t>, </a:t>
            </a:r>
            <a:r>
              <a:rPr lang="tr-TR" sz="1600" dirty="0" err="1">
                <a:solidFill>
                  <a:schemeClr val="tx1"/>
                </a:solidFill>
              </a:rPr>
              <a:t>Youth</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Families</a:t>
            </a:r>
            <a:r>
              <a:rPr lang="tr-TR" sz="1600" dirty="0">
                <a:solidFill>
                  <a:schemeClr val="tx1"/>
                </a:solidFill>
              </a:rPr>
              <a:t> </a:t>
            </a:r>
            <a:r>
              <a:rPr lang="tr-TR" sz="1600" dirty="0" err="1">
                <a:solidFill>
                  <a:schemeClr val="tx1"/>
                </a:solidFill>
              </a:rPr>
              <a:t>Children’s</a:t>
            </a:r>
            <a:r>
              <a:rPr lang="tr-TR" sz="1600" dirty="0">
                <a:solidFill>
                  <a:schemeClr val="tx1"/>
                </a:solidFill>
              </a:rPr>
              <a:t> </a:t>
            </a:r>
            <a:r>
              <a:rPr lang="tr-TR" sz="1600" dirty="0" err="1">
                <a:solidFill>
                  <a:schemeClr val="tx1"/>
                </a:solidFill>
              </a:rPr>
              <a:t>Bureau</a:t>
            </a:r>
            <a:r>
              <a:rPr lang="tr-TR" sz="1600" dirty="0">
                <a:solidFill>
                  <a:schemeClr val="tx1"/>
                </a:solidFill>
              </a:rPr>
              <a:t>. (Online erişim;  </a:t>
            </a:r>
            <a:r>
              <a:rPr lang="tr-TR" sz="1600" dirty="0">
                <a:solidFill>
                  <a:schemeClr val="tx1"/>
                </a:solidFill>
                <a:hlinkClick r:id="rId6"/>
              </a:rPr>
              <a:t>http://www.acf.hhs.gov/programs/cb/stats_research/index.htm#can</a:t>
            </a:r>
            <a:r>
              <a:rPr lang="tr-TR" sz="1600" dirty="0">
                <a:solidFill>
                  <a:schemeClr val="tx1"/>
                </a:solidFill>
              </a:rPr>
              <a:t>)</a:t>
            </a:r>
          </a:p>
          <a:p>
            <a:pPr marL="285750" indent="-285750" eaLnBrk="1" hangingPunct="1">
              <a:buFont typeface="Wingdings" pitchFamily="2" charset="2"/>
              <a:buChar char="q"/>
              <a:defRPr/>
            </a:pPr>
            <a:r>
              <a:rPr lang="tr-TR" sz="1600" dirty="0">
                <a:solidFill>
                  <a:schemeClr val="tx1"/>
                </a:solidFill>
              </a:rPr>
              <a:t>Preventing Child  Maltreatment: a guide to taking action and generating evidence. </a:t>
            </a:r>
            <a:r>
              <a:rPr lang="tr-TR" sz="1600" dirty="0" err="1">
                <a:solidFill>
                  <a:schemeClr val="tx1"/>
                </a:solidFill>
              </a:rPr>
              <a:t>World</a:t>
            </a:r>
            <a:r>
              <a:rPr lang="tr-TR" sz="1600" dirty="0">
                <a:solidFill>
                  <a:schemeClr val="tx1"/>
                </a:solidFill>
              </a:rPr>
              <a:t> </a:t>
            </a:r>
            <a:r>
              <a:rPr lang="tr-TR" sz="1600" dirty="0" err="1">
                <a:solidFill>
                  <a:schemeClr val="tx1"/>
                </a:solidFill>
              </a:rPr>
              <a:t>Health</a:t>
            </a:r>
            <a:r>
              <a:rPr lang="tr-TR" sz="1600" dirty="0">
                <a:solidFill>
                  <a:schemeClr val="tx1"/>
                </a:solidFill>
              </a:rPr>
              <a:t> </a:t>
            </a:r>
            <a:r>
              <a:rPr lang="tr-TR" sz="1600" dirty="0" err="1">
                <a:solidFill>
                  <a:schemeClr val="tx1"/>
                </a:solidFill>
              </a:rPr>
              <a:t>Organization</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International</a:t>
            </a:r>
            <a:r>
              <a:rPr lang="tr-TR" sz="1600" dirty="0">
                <a:solidFill>
                  <a:schemeClr val="tx1"/>
                </a:solidFill>
              </a:rPr>
              <a:t> </a:t>
            </a:r>
            <a:r>
              <a:rPr lang="tr-TR" sz="1600" dirty="0" err="1">
                <a:solidFill>
                  <a:schemeClr val="tx1"/>
                </a:solidFill>
              </a:rPr>
              <a:t>Society</a:t>
            </a:r>
            <a:r>
              <a:rPr lang="tr-TR" sz="1600" dirty="0">
                <a:solidFill>
                  <a:schemeClr val="tx1"/>
                </a:solidFill>
              </a:rPr>
              <a:t> </a:t>
            </a:r>
            <a:r>
              <a:rPr lang="tr-TR" sz="1600" dirty="0" err="1">
                <a:solidFill>
                  <a:schemeClr val="tx1"/>
                </a:solidFill>
              </a:rPr>
              <a:t>for</a:t>
            </a:r>
            <a:r>
              <a:rPr lang="tr-TR" sz="1600" dirty="0">
                <a:solidFill>
                  <a:schemeClr val="tx1"/>
                </a:solidFill>
              </a:rPr>
              <a:t> </a:t>
            </a:r>
            <a:r>
              <a:rPr lang="tr-TR" sz="1600" dirty="0" err="1">
                <a:solidFill>
                  <a:schemeClr val="tx1"/>
                </a:solidFill>
              </a:rPr>
              <a:t>Prevention</a:t>
            </a:r>
            <a:r>
              <a:rPr lang="tr-TR" sz="1600" dirty="0">
                <a:solidFill>
                  <a:schemeClr val="tx1"/>
                </a:solidFill>
              </a:rPr>
              <a:t> of </a:t>
            </a:r>
            <a:r>
              <a:rPr lang="tr-TR" sz="1600" dirty="0" err="1">
                <a:solidFill>
                  <a:schemeClr val="tx1"/>
                </a:solidFill>
              </a:rPr>
              <a:t>Child</a:t>
            </a:r>
            <a:r>
              <a:rPr lang="tr-TR" sz="1600" dirty="0">
                <a:solidFill>
                  <a:schemeClr val="tx1"/>
                </a:solidFill>
              </a:rPr>
              <a:t> </a:t>
            </a:r>
            <a:r>
              <a:rPr lang="tr-TR" sz="1600" dirty="0" err="1">
                <a:solidFill>
                  <a:schemeClr val="tx1"/>
                </a:solidFill>
              </a:rPr>
              <a:t>Abuse</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Neglect</a:t>
            </a:r>
            <a:r>
              <a:rPr lang="tr-TR" sz="1600" dirty="0">
                <a:solidFill>
                  <a:schemeClr val="tx1"/>
                </a:solidFill>
              </a:rPr>
              <a:t>. WHO 2006.</a:t>
            </a:r>
          </a:p>
          <a:p>
            <a:pPr marL="285750" indent="-285750" eaLnBrk="1" hangingPunct="1">
              <a:buFont typeface="Wingdings" pitchFamily="2" charset="2"/>
              <a:buChar char="q"/>
              <a:defRPr/>
            </a:pPr>
            <a:r>
              <a:rPr lang="tr-TR" sz="1600" dirty="0">
                <a:solidFill>
                  <a:schemeClr val="tx1"/>
                </a:solidFill>
              </a:rPr>
              <a:t>Türkiye Büyük Millet Meclisi, Türkiye’de ortaöğrenime devam eden öğrencilerde ve ceza ve infaz kurumlarında bulunan tutuklu ve hükümlü çocuklarda şiddet ve bunun etkileyen etkenlerin saptanması araştırma raporu. 2007</a:t>
            </a:r>
          </a:p>
          <a:p>
            <a:pPr marL="285750" indent="-285750" eaLnBrk="1" hangingPunct="1">
              <a:buFont typeface="Wingdings" pitchFamily="2" charset="2"/>
              <a:buChar char="q"/>
              <a:defRPr/>
            </a:pPr>
            <a:r>
              <a:rPr lang="tr-TR" sz="1600" dirty="0">
                <a:solidFill>
                  <a:schemeClr val="tx1"/>
                </a:solidFill>
              </a:rPr>
              <a:t>Başbakanlık Aile Araştırma Kurumu.  Türk ailesinde </a:t>
            </a:r>
            <a:r>
              <a:rPr lang="tr-TR" sz="1600" dirty="0" err="1">
                <a:solidFill>
                  <a:schemeClr val="tx1"/>
                </a:solidFill>
              </a:rPr>
              <a:t>adolesan</a:t>
            </a:r>
            <a:r>
              <a:rPr lang="tr-TR" sz="1600" dirty="0">
                <a:solidFill>
                  <a:schemeClr val="tx1"/>
                </a:solidFill>
              </a:rPr>
              <a:t> sorunları. Başbakanlık Aile Araştırma Kurumu Yayınları, 1997, Ankara.</a:t>
            </a:r>
          </a:p>
          <a:p>
            <a:pPr marL="369888" indent="-369888" eaLnBrk="1" hangingPunct="1">
              <a:lnSpc>
                <a:spcPct val="150000"/>
              </a:lnSpc>
              <a:spcBef>
                <a:spcPts val="550"/>
              </a:spcBef>
              <a:buClr>
                <a:schemeClr val="accent3">
                  <a:lumMod val="50000"/>
                </a:schemeClr>
              </a:buClr>
              <a:buSzPct val="70000"/>
              <a:buFont typeface="Wingdings" pitchFamily="2" charset="2"/>
              <a:buChar char="q"/>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1600" dirty="0">
              <a:solidFill>
                <a:schemeClr val="tx1"/>
              </a:solidFill>
            </a:endParaRPr>
          </a:p>
          <a:p>
            <a:pPr marL="369888" indent="-369888" eaLnBrk="1" hangingPunct="1">
              <a:lnSpc>
                <a:spcPct val="150000"/>
              </a:lnSpc>
              <a:spcBef>
                <a:spcPts val="550"/>
              </a:spcBef>
              <a:buClr>
                <a:schemeClr val="accent3">
                  <a:lumMod val="50000"/>
                </a:schemeClr>
              </a:buClr>
              <a:buSzPct val="70000"/>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tr-TR" sz="2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a:defRPr/>
            </a:pPr>
            <a:r>
              <a:rPr lang="tr-TR" sz="2800" b="1" dirty="0">
                <a:solidFill>
                  <a:schemeClr val="accent2"/>
                </a:solidFill>
              </a:rPr>
              <a:t>RİSKLER</a:t>
            </a:r>
          </a:p>
        </p:txBody>
      </p:sp>
      <p:graphicFrame>
        <p:nvGraphicFramePr>
          <p:cNvPr id="4" name="3 Diyagram"/>
          <p:cNvGraphicFramePr/>
          <p:nvPr/>
        </p:nvGraphicFramePr>
        <p:xfrm>
          <a:off x="500034" y="1500174"/>
          <a:ext cx="8143932" cy="495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5982</TotalTime>
  <Words>5548</Words>
  <Application>Microsoft Office PowerPoint</Application>
  <PresentationFormat>Ekran Gösterisi (4:3)</PresentationFormat>
  <Paragraphs>832</Paragraphs>
  <Slides>85</Slides>
  <Notes>62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85</vt:i4>
      </vt:variant>
    </vt:vector>
  </HeadingPairs>
  <TitlesOfParts>
    <vt:vector size="95" baseType="lpstr">
      <vt:lpstr>MS Gothic</vt:lpstr>
      <vt:lpstr>Arial</vt:lpstr>
      <vt:lpstr>Calibri</vt:lpstr>
      <vt:lpstr>DejaVu Sans</vt:lpstr>
      <vt:lpstr>Times New Roman</vt:lpstr>
      <vt:lpstr>URW Gothic L</vt:lpstr>
      <vt:lpstr>Verdana</vt:lpstr>
      <vt:lpstr>Wingdings</vt:lpstr>
      <vt:lpstr>Wingdings 2</vt:lpstr>
      <vt:lpstr>Office Theme</vt:lpstr>
      <vt:lpstr> </vt:lpstr>
      <vt:lpstr>PowerPoint Sunusu</vt:lpstr>
      <vt:lpstr>PowerPoint Sunusu</vt:lpstr>
      <vt:lpstr>PowerPoint Sunusu</vt:lpstr>
      <vt:lpstr>PowerPoint Sunusu</vt:lpstr>
      <vt:lpstr>PowerPoint Sunusu</vt:lpstr>
      <vt:lpstr>PowerPoint Sunusu</vt:lpstr>
      <vt:lpstr>RİSKLER</vt:lpstr>
      <vt:lpstr>RİSKLER</vt:lpstr>
      <vt:lpstr>2. Bölüm</vt:lpstr>
      <vt:lpstr>PowerPoint Sunusu</vt:lpstr>
      <vt:lpstr>PowerPoint Sunusu</vt:lpstr>
      <vt:lpstr> İstismar ve ihmalin belirti ve bulguları </vt:lpstr>
      <vt:lpstr> İstismar ve ihmalin belirti ve bulguları </vt:lpstr>
      <vt:lpstr> İstismar ve ihmalin belirti ve bulguları </vt:lpstr>
      <vt:lpstr> İstismar ve ihmalin belirti ve bulguları </vt:lpstr>
      <vt:lpstr>PowerPoint Sunusu</vt:lpstr>
      <vt:lpstr>PowerPoint Sunusu</vt:lpstr>
      <vt:lpstr>PowerPoint Sunusu</vt:lpstr>
      <vt:lpstr>PowerPoint Sunusu</vt:lpstr>
      <vt:lpstr>PowerPoint Sunusu</vt:lpstr>
      <vt:lpstr>PowerPoint Sunusu</vt:lpstr>
      <vt:lpstr>PowerPoint Sunusu</vt:lpstr>
      <vt:lpstr>Çocuğun istismar edildiğini fark ettiniz, ya da öğrendiniz...</vt:lpstr>
      <vt:lpstr>Çocuğun istismar edildiğini fark ettiniz, ya da öğrendiniz...</vt:lpstr>
      <vt:lpstr>Çocuğun istismar edildiğini fark ettiniz, ya da öğrendiniz...</vt:lpstr>
      <vt:lpstr>PowerPoint Sunusu</vt:lpstr>
      <vt:lpstr>Çocuğun istismar edildiğini fark ettiniz, ya da öğrendiniz...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Oturum</vt:lpstr>
      <vt:lpstr>PowerPoint Sunusu</vt:lpstr>
      <vt:lpstr>PowerPoint Sunusu</vt:lpstr>
      <vt:lpstr> </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 </vt:lpstr>
      <vt:lpstr>PowerPoint Sunusu</vt:lpstr>
      <vt:lpstr> </vt:lpstr>
      <vt:lpstr> </vt:lpstr>
      <vt:lpstr> </vt:lpstr>
      <vt:lpstr>PowerPoint Sunusu</vt:lpstr>
      <vt:lpstr>PowerPoint Sunusu</vt:lpstr>
      <vt:lpstr>PowerPoint Sunusu</vt:lpstr>
      <vt:lpstr>   </vt:lpstr>
      <vt:lpstr> </vt:lpstr>
      <vt:lpstr>PowerPoint Sunusu</vt:lpstr>
      <vt:lpstr>PowerPoint Sunusu</vt:lpstr>
      <vt:lpstr>PowerPoint Sunusu</vt:lpstr>
      <vt:lpstr>PowerPoint Sunusu</vt:lpstr>
      <vt:lpstr>   </vt:lpstr>
      <vt:lpstr>   </vt:lpstr>
      <vt:lpstr>   </vt:lpstr>
      <vt:lpstr>   </vt:lpstr>
      <vt:lpstr>   </vt:lpstr>
      <vt:lpstr>   </vt:lpstr>
      <vt:lpstr>   </vt:lpstr>
      <vt:lpstr>   </vt:lpstr>
      <vt:lpstr>   </vt:lpstr>
      <vt:lpstr>   </vt:lpstr>
      <vt:lpstr>   </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Betül</dc:creator>
  <cp:lastModifiedBy>Windows Kullanıcısı</cp:lastModifiedBy>
  <cp:revision>287</cp:revision>
  <cp:lastPrinted>2010-12-09T08:04:14Z</cp:lastPrinted>
  <dcterms:created xsi:type="dcterms:W3CDTF">2010-12-07T08:41:33Z</dcterms:created>
  <dcterms:modified xsi:type="dcterms:W3CDTF">2022-05-08T11:11:32Z</dcterms:modified>
</cp:coreProperties>
</file>