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5"/>
  </p:notesMasterIdLst>
  <p:sldIdLst>
    <p:sldId id="357" r:id="rId2"/>
    <p:sldId id="359" r:id="rId3"/>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0" r:id="rId58"/>
    <p:sldId id="311" r:id="rId59"/>
    <p:sldId id="312" r:id="rId60"/>
    <p:sldId id="313" r:id="rId61"/>
    <p:sldId id="314" r:id="rId62"/>
    <p:sldId id="315" r:id="rId63"/>
    <p:sldId id="316" r:id="rId64"/>
    <p:sldId id="317" r:id="rId65"/>
    <p:sldId id="318" r:id="rId66"/>
    <p:sldId id="319" r:id="rId67"/>
    <p:sldId id="320" r:id="rId68"/>
    <p:sldId id="321" r:id="rId69"/>
    <p:sldId id="322" r:id="rId70"/>
    <p:sldId id="323" r:id="rId71"/>
    <p:sldId id="324" r:id="rId72"/>
    <p:sldId id="325" r:id="rId73"/>
    <p:sldId id="326" r:id="rId74"/>
    <p:sldId id="327" r:id="rId75"/>
    <p:sldId id="328" r:id="rId76"/>
    <p:sldId id="329" r:id="rId77"/>
    <p:sldId id="330" r:id="rId78"/>
    <p:sldId id="331" r:id="rId79"/>
    <p:sldId id="332" r:id="rId80"/>
    <p:sldId id="333" r:id="rId81"/>
    <p:sldId id="334" r:id="rId82"/>
    <p:sldId id="335" r:id="rId83"/>
    <p:sldId id="336" r:id="rId84"/>
    <p:sldId id="337" r:id="rId85"/>
    <p:sldId id="338" r:id="rId86"/>
    <p:sldId id="339" r:id="rId87"/>
    <p:sldId id="340" r:id="rId88"/>
    <p:sldId id="341" r:id="rId89"/>
    <p:sldId id="342" r:id="rId90"/>
    <p:sldId id="343" r:id="rId91"/>
    <p:sldId id="344" r:id="rId92"/>
    <p:sldId id="345" r:id="rId93"/>
    <p:sldId id="346" r:id="rId94"/>
    <p:sldId id="347" r:id="rId95"/>
    <p:sldId id="348" r:id="rId96"/>
    <p:sldId id="349" r:id="rId97"/>
    <p:sldId id="350" r:id="rId98"/>
    <p:sldId id="351" r:id="rId99"/>
    <p:sldId id="352" r:id="rId100"/>
    <p:sldId id="353" r:id="rId101"/>
    <p:sldId id="354" r:id="rId102"/>
    <p:sldId id="355" r:id="rId103"/>
    <p:sldId id="356" r:id="rId10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16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viewProps" Target="viewProps.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theme" Target="theme/theme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ableStyles" Target="tableStyle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4" name="PlaceHolder 1"/>
          <p:cNvSpPr>
            <a:spLocks noGrp="1"/>
          </p:cNvSpPr>
          <p:nvPr>
            <p:ph type="body"/>
          </p:nvPr>
        </p:nvSpPr>
        <p:spPr>
          <a:xfrm>
            <a:off x="756000" y="5078520"/>
            <a:ext cx="6047640" cy="4811040"/>
          </a:xfrm>
          <a:prstGeom prst="rect">
            <a:avLst/>
          </a:prstGeom>
        </p:spPr>
        <p:txBody>
          <a:bodyPr wrap="none" lIns="0" tIns="0" rIns="0" bIns="0"/>
          <a:lstStyle/>
          <a:p>
            <a:r>
              <a:rPr lang="tr-TR"/>
              <a:t>Notların biçimini düzenlemek için tıklayın</a:t>
            </a:r>
            <a:endParaRPr/>
          </a:p>
        </p:txBody>
      </p:sp>
      <p:sp>
        <p:nvSpPr>
          <p:cNvPr id="35" name="PlaceHolder 2"/>
          <p:cNvSpPr>
            <a:spLocks noGrp="1"/>
          </p:cNvSpPr>
          <p:nvPr>
            <p:ph type="hdr"/>
          </p:nvPr>
        </p:nvSpPr>
        <p:spPr>
          <a:xfrm>
            <a:off x="0" y="0"/>
            <a:ext cx="3280680" cy="534240"/>
          </a:xfrm>
          <a:prstGeom prst="rect">
            <a:avLst/>
          </a:prstGeom>
        </p:spPr>
        <p:txBody>
          <a:bodyPr wrap="none" lIns="0" tIns="0" rIns="0" bIns="0"/>
          <a:lstStyle/>
          <a:p>
            <a:r>
              <a:rPr lang="tr-TR"/>
              <a:t>&lt;header&gt;</a:t>
            </a:r>
            <a:endParaRPr/>
          </a:p>
        </p:txBody>
      </p:sp>
      <p:sp>
        <p:nvSpPr>
          <p:cNvPr id="36" name="PlaceHolder 3"/>
          <p:cNvSpPr>
            <a:spLocks noGrp="1"/>
          </p:cNvSpPr>
          <p:nvPr>
            <p:ph type="dt"/>
          </p:nvPr>
        </p:nvSpPr>
        <p:spPr>
          <a:xfrm>
            <a:off x="4278960" y="0"/>
            <a:ext cx="3280680" cy="534240"/>
          </a:xfrm>
          <a:prstGeom prst="rect">
            <a:avLst/>
          </a:prstGeom>
        </p:spPr>
        <p:txBody>
          <a:bodyPr wrap="none" lIns="0" tIns="0" rIns="0" bIns="0"/>
          <a:lstStyle/>
          <a:p>
            <a:pPr algn="r"/>
            <a:r>
              <a:rPr lang="tr-TR"/>
              <a:t>&lt;date/time&gt;</a:t>
            </a:r>
            <a:endParaRPr/>
          </a:p>
        </p:txBody>
      </p:sp>
      <p:sp>
        <p:nvSpPr>
          <p:cNvPr id="37" name="PlaceHolder 4"/>
          <p:cNvSpPr>
            <a:spLocks noGrp="1"/>
          </p:cNvSpPr>
          <p:nvPr>
            <p:ph type="ftr"/>
          </p:nvPr>
        </p:nvSpPr>
        <p:spPr>
          <a:xfrm>
            <a:off x="0" y="10157400"/>
            <a:ext cx="3280680" cy="534240"/>
          </a:xfrm>
          <a:prstGeom prst="rect">
            <a:avLst/>
          </a:prstGeom>
        </p:spPr>
        <p:txBody>
          <a:bodyPr wrap="none" lIns="0" tIns="0" rIns="0" bIns="0" anchor="b"/>
          <a:lstStyle/>
          <a:p>
            <a:r>
              <a:rPr lang="tr-TR"/>
              <a:t>&lt;footer&gt;</a:t>
            </a:r>
            <a:endParaRPr/>
          </a:p>
        </p:txBody>
      </p:sp>
      <p:sp>
        <p:nvSpPr>
          <p:cNvPr id="38" name="PlaceHolder 5"/>
          <p:cNvSpPr>
            <a:spLocks noGrp="1"/>
          </p:cNvSpPr>
          <p:nvPr>
            <p:ph type="sldNum"/>
          </p:nvPr>
        </p:nvSpPr>
        <p:spPr>
          <a:xfrm>
            <a:off x="4278960" y="10157400"/>
            <a:ext cx="3280680" cy="534240"/>
          </a:xfrm>
          <a:prstGeom prst="rect">
            <a:avLst/>
          </a:prstGeom>
        </p:spPr>
        <p:txBody>
          <a:bodyPr wrap="none" lIns="0" tIns="0" rIns="0" bIns="0" anchor="b"/>
          <a:lstStyle/>
          <a:p>
            <a:pPr algn="r"/>
            <a:fld id="{C91E3AEB-75E2-4CC4-9C71-AD3B9141EA4B}" type="slidenum">
              <a:rPr lang="tr-TR"/>
              <a:t>‹#›</a:t>
            </a:fld>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1371600" y="1143000"/>
            <a:ext cx="4114800" cy="3086100"/>
          </a:xfrm>
          <a:prstGeom prst="rect">
            <a:avLst/>
          </a:prstGeom>
          <a:noFill/>
          <a:ln w="12700">
            <a:solidFill>
              <a:prstClr val="black"/>
            </a:solidFill>
          </a:ln>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idx="10"/>
          </p:nvPr>
        </p:nvSpPr>
        <p:spPr/>
        <p:txBody>
          <a:bodyPr/>
          <a:lstStyle/>
          <a:p>
            <a:pPr algn="r"/>
            <a:fld id="{C91E3AEB-75E2-4CC4-9C71-AD3B9141EA4B}" type="slidenum">
              <a:rPr lang="tr-TR" smtClean="0"/>
              <a:t>4</a:t>
            </a:fld>
            <a:endParaRPr lang="tr-TR"/>
          </a:p>
        </p:txBody>
      </p:sp>
    </p:spTree>
    <p:extLst>
      <p:ext uri="{BB962C8B-B14F-4D97-AF65-F5344CB8AC3E}">
        <p14:creationId xmlns:p14="http://schemas.microsoft.com/office/powerpoint/2010/main" val="1961625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1371600" y="1143000"/>
            <a:ext cx="4114800" cy="3086100"/>
          </a:xfrm>
          <a:prstGeom prst="rect">
            <a:avLst/>
          </a:prstGeom>
          <a:noFill/>
          <a:ln w="12700">
            <a:solidFill>
              <a:prstClr val="black"/>
            </a:solidFill>
          </a:ln>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idx="10"/>
          </p:nvPr>
        </p:nvSpPr>
        <p:spPr/>
        <p:txBody>
          <a:bodyPr/>
          <a:lstStyle/>
          <a:p>
            <a:pPr algn="r"/>
            <a:fld id="{C91E3AEB-75E2-4CC4-9C71-AD3B9141EA4B}" type="slidenum">
              <a:rPr lang="tr-TR" smtClean="0"/>
              <a:t>5</a:t>
            </a:fld>
            <a:endParaRPr lang="tr-TR"/>
          </a:p>
        </p:txBody>
      </p:sp>
    </p:spTree>
    <p:extLst>
      <p:ext uri="{BB962C8B-B14F-4D97-AF65-F5344CB8AC3E}">
        <p14:creationId xmlns:p14="http://schemas.microsoft.com/office/powerpoint/2010/main" val="23740239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PlaceHolder 1"/>
          <p:cNvSpPr>
            <a:spLocks noGrp="1"/>
          </p:cNvSpPr>
          <p:nvPr>
            <p:ph type="body"/>
          </p:nvPr>
        </p:nvSpPr>
        <p:spPr>
          <a:xfrm>
            <a:off x="0" y="0"/>
            <a:ext cx="11790000" cy="11790000"/>
          </a:xfrm>
          <a:prstGeom prst="rect">
            <a:avLst/>
          </a:prstGeom>
        </p:spPr>
        <p:txBody>
          <a:bodyPr lIns="90000" tIns="45000" rIns="90000" bIns="45000"/>
          <a:lstStyle/>
          <a:p>
            <a:endParaRPr/>
          </a:p>
        </p:txBody>
      </p:sp>
      <p:sp>
        <p:nvSpPr>
          <p:cNvPr id="168" name="CustomShape 2"/>
          <p:cNvSpPr/>
          <p:nvPr/>
        </p:nvSpPr>
        <p:spPr>
          <a:xfrm>
            <a:off x="0" y="0"/>
            <a:ext cx="11790000" cy="11790000"/>
          </a:xfrm>
          <a:prstGeom prst="rect">
            <a:avLst/>
          </a:prstGeom>
        </p:spPr>
        <p:txBody>
          <a:bodyPr lIns="90000" tIns="45000" rIns="90000" bIns="45000"/>
          <a:lstStyle/>
          <a:p>
            <a:pPr>
              <a:lnSpc>
                <a:spcPct val="100000"/>
              </a:lnSpc>
            </a:pPr>
            <a:fld id="{7E99F440-AB8E-4BEB-A4E8-0DC8F8FA7CAB}" type="slidenum">
              <a:rPr lang="tr-TR">
                <a:solidFill>
                  <a:srgbClr val="000000"/>
                </a:solidFill>
                <a:latin typeface="+mn-lt"/>
                <a:ea typeface="+mn-ea"/>
              </a:rPr>
              <a:t>6</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24" name="PlaceHolder 2"/>
          <p:cNvSpPr>
            <a:spLocks noGrp="1"/>
          </p:cNvSpPr>
          <p:nvPr>
            <p:ph type="body"/>
          </p:nvPr>
        </p:nvSpPr>
        <p:spPr>
          <a:xfrm>
            <a:off x="457200" y="1604520"/>
            <a:ext cx="8046360" cy="1896840"/>
          </a:xfrm>
          <a:prstGeom prst="rect">
            <a:avLst/>
          </a:prstGeom>
        </p:spPr>
        <p:txBody>
          <a:bodyPr wrap="none" lIns="0" tIns="0" rIns="0" bIns="0"/>
          <a:lstStyle/>
          <a:p>
            <a:endParaRPr/>
          </a:p>
        </p:txBody>
      </p:sp>
      <p:sp>
        <p:nvSpPr>
          <p:cNvPr id="25" name="PlaceHolder 3"/>
          <p:cNvSpPr>
            <a:spLocks noGrp="1"/>
          </p:cNvSpPr>
          <p:nvPr>
            <p:ph type="body"/>
          </p:nvPr>
        </p:nvSpPr>
        <p:spPr>
          <a:xfrm>
            <a:off x="457200" y="3681720"/>
            <a:ext cx="8046360" cy="1896840"/>
          </a:xfrm>
          <a:prstGeom prst="rect">
            <a:avLst/>
          </a:prstGeom>
        </p:spPr>
        <p:txBody>
          <a:bodyPr wrap="none"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27" name="PlaceHolder 2"/>
          <p:cNvSpPr>
            <a:spLocks noGrp="1"/>
          </p:cNvSpPr>
          <p:nvPr>
            <p:ph type="body"/>
          </p:nvPr>
        </p:nvSpPr>
        <p:spPr>
          <a:xfrm>
            <a:off x="457200" y="1604520"/>
            <a:ext cx="3926160" cy="1896840"/>
          </a:xfrm>
          <a:prstGeom prst="rect">
            <a:avLst/>
          </a:prstGeom>
        </p:spPr>
        <p:txBody>
          <a:bodyPr wrap="none" lIns="0" tIns="0" rIns="0" bIns="0"/>
          <a:lstStyle/>
          <a:p>
            <a:endParaRPr/>
          </a:p>
        </p:txBody>
      </p:sp>
      <p:sp>
        <p:nvSpPr>
          <p:cNvPr id="28" name="PlaceHolder 3"/>
          <p:cNvSpPr>
            <a:spLocks noGrp="1"/>
          </p:cNvSpPr>
          <p:nvPr>
            <p:ph type="body"/>
          </p:nvPr>
        </p:nvSpPr>
        <p:spPr>
          <a:xfrm>
            <a:off x="4579920" y="1604520"/>
            <a:ext cx="3926160" cy="1896840"/>
          </a:xfrm>
          <a:prstGeom prst="rect">
            <a:avLst/>
          </a:prstGeom>
        </p:spPr>
        <p:txBody>
          <a:bodyPr wrap="none" lIns="0" tIns="0" rIns="0" bIns="0"/>
          <a:lstStyle/>
          <a:p>
            <a:endParaRPr/>
          </a:p>
        </p:txBody>
      </p:sp>
      <p:sp>
        <p:nvSpPr>
          <p:cNvPr id="29" name="PlaceHolder 4"/>
          <p:cNvSpPr>
            <a:spLocks noGrp="1"/>
          </p:cNvSpPr>
          <p:nvPr>
            <p:ph type="body"/>
          </p:nvPr>
        </p:nvSpPr>
        <p:spPr>
          <a:xfrm>
            <a:off x="4579920" y="3681720"/>
            <a:ext cx="3926160" cy="1896840"/>
          </a:xfrm>
          <a:prstGeom prst="rect">
            <a:avLst/>
          </a:prstGeom>
        </p:spPr>
        <p:txBody>
          <a:bodyPr wrap="none" lIns="0" tIns="0" rIns="0" bIns="0"/>
          <a:lstStyle/>
          <a:p>
            <a:endParaRPr/>
          </a:p>
        </p:txBody>
      </p:sp>
      <p:sp>
        <p:nvSpPr>
          <p:cNvPr id="30" name="PlaceHolder 5"/>
          <p:cNvSpPr>
            <a:spLocks noGrp="1"/>
          </p:cNvSpPr>
          <p:nvPr>
            <p:ph type="body"/>
          </p:nvPr>
        </p:nvSpPr>
        <p:spPr>
          <a:xfrm>
            <a:off x="457200" y="3681720"/>
            <a:ext cx="3926160" cy="1896840"/>
          </a:xfrm>
          <a:prstGeom prst="rect">
            <a:avLst/>
          </a:prstGeom>
        </p:spPr>
        <p:txBody>
          <a:bodyPr wrap="none"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32" name="PlaceHolder 2"/>
          <p:cNvSpPr>
            <a:spLocks noGrp="1"/>
          </p:cNvSpPr>
          <p:nvPr>
            <p:ph type="body"/>
          </p:nvPr>
        </p:nvSpPr>
        <p:spPr>
          <a:xfrm>
            <a:off x="457200" y="1604520"/>
            <a:ext cx="3926160" cy="1896840"/>
          </a:xfrm>
          <a:prstGeom prst="rect">
            <a:avLst/>
          </a:prstGeom>
        </p:spPr>
        <p:txBody>
          <a:bodyPr wrap="none" lIns="0" tIns="0" rIns="0" bIns="0"/>
          <a:lstStyle/>
          <a:p>
            <a:endParaRPr/>
          </a:p>
        </p:txBody>
      </p:sp>
      <p:sp>
        <p:nvSpPr>
          <p:cNvPr id="33" name="PlaceHolder 3"/>
          <p:cNvSpPr>
            <a:spLocks noGrp="1"/>
          </p:cNvSpPr>
          <p:nvPr>
            <p:ph type="body"/>
          </p:nvPr>
        </p:nvSpPr>
        <p:spPr>
          <a:xfrm>
            <a:off x="4579920" y="1604520"/>
            <a:ext cx="3926160" cy="1896840"/>
          </a:xfrm>
          <a:prstGeom prst="rect">
            <a:avLst/>
          </a:prstGeom>
        </p:spPr>
        <p:txBody>
          <a:bodyPr wrap="none" lIns="0" tIns="0" rIns="0" bIns="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3" name="PlaceHolder 2"/>
          <p:cNvSpPr>
            <a:spLocks noGrp="1"/>
          </p:cNvSpPr>
          <p:nvPr>
            <p:ph type="subTitle"/>
          </p:nvPr>
        </p:nvSpPr>
        <p:spPr>
          <a:xfrm>
            <a:off x="457200" y="1604520"/>
            <a:ext cx="8046360" cy="3977640"/>
          </a:xfrm>
          <a:prstGeom prst="rect">
            <a:avLst/>
          </a:prstGeom>
        </p:spPr>
        <p:txBody>
          <a:bodyPr wrap="none" lIns="0" tIns="0" rIns="0" bIns="0" anchor="ct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5" name="PlaceHolder 2"/>
          <p:cNvSpPr>
            <a:spLocks noGrp="1"/>
          </p:cNvSpPr>
          <p:nvPr>
            <p:ph type="body"/>
          </p:nvPr>
        </p:nvSpPr>
        <p:spPr>
          <a:xfrm>
            <a:off x="457200" y="1604520"/>
            <a:ext cx="8046360" cy="3977280"/>
          </a:xfrm>
          <a:prstGeom prst="rect">
            <a:avLst/>
          </a:prstGeom>
        </p:spPr>
        <p:txBody>
          <a:bodyPr wrap="none"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7" name="PlaceHolder 2"/>
          <p:cNvSpPr>
            <a:spLocks noGrp="1"/>
          </p:cNvSpPr>
          <p:nvPr>
            <p:ph type="body"/>
          </p:nvPr>
        </p:nvSpPr>
        <p:spPr>
          <a:xfrm>
            <a:off x="457200" y="1604520"/>
            <a:ext cx="3926160" cy="3977280"/>
          </a:xfrm>
          <a:prstGeom prst="rect">
            <a:avLst/>
          </a:prstGeom>
        </p:spPr>
        <p:txBody>
          <a:bodyPr wrap="none" lIns="0" tIns="0" rIns="0" bIns="0"/>
          <a:lstStyle/>
          <a:p>
            <a:endParaRPr/>
          </a:p>
        </p:txBody>
      </p:sp>
      <p:sp>
        <p:nvSpPr>
          <p:cNvPr id="8" name="PlaceHolder 3"/>
          <p:cNvSpPr>
            <a:spLocks noGrp="1"/>
          </p:cNvSpPr>
          <p:nvPr>
            <p:ph type="body"/>
          </p:nvPr>
        </p:nvSpPr>
        <p:spPr>
          <a:xfrm>
            <a:off x="4579920" y="1604520"/>
            <a:ext cx="3926160" cy="3977280"/>
          </a:xfrm>
          <a:prstGeom prst="rect">
            <a:avLst/>
          </a:prstGeom>
        </p:spPr>
        <p:txBody>
          <a:bodyPr wrap="none"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73600"/>
            <a:ext cx="8229240" cy="5308200"/>
          </a:xfrm>
          <a:prstGeom prst="rect">
            <a:avLst/>
          </a:prstGeom>
        </p:spPr>
        <p:txBody>
          <a:bodyPr wrap="none"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12" name="PlaceHolder 2"/>
          <p:cNvSpPr>
            <a:spLocks noGrp="1"/>
          </p:cNvSpPr>
          <p:nvPr>
            <p:ph type="body"/>
          </p:nvPr>
        </p:nvSpPr>
        <p:spPr>
          <a:xfrm>
            <a:off x="457200" y="1604520"/>
            <a:ext cx="3926160" cy="1896840"/>
          </a:xfrm>
          <a:prstGeom prst="rect">
            <a:avLst/>
          </a:prstGeom>
        </p:spPr>
        <p:txBody>
          <a:bodyPr wrap="none" lIns="0" tIns="0" rIns="0" bIns="0"/>
          <a:lstStyle/>
          <a:p>
            <a:endParaRPr/>
          </a:p>
        </p:txBody>
      </p:sp>
      <p:sp>
        <p:nvSpPr>
          <p:cNvPr id="13" name="PlaceHolder 3"/>
          <p:cNvSpPr>
            <a:spLocks noGrp="1"/>
          </p:cNvSpPr>
          <p:nvPr>
            <p:ph type="body"/>
          </p:nvPr>
        </p:nvSpPr>
        <p:spPr>
          <a:xfrm>
            <a:off x="457200" y="3681720"/>
            <a:ext cx="3926160" cy="1896840"/>
          </a:xfrm>
          <a:prstGeom prst="rect">
            <a:avLst/>
          </a:prstGeom>
        </p:spPr>
        <p:txBody>
          <a:bodyPr wrap="none" lIns="0" tIns="0" rIns="0" bIns="0"/>
          <a:lstStyle/>
          <a:p>
            <a:endParaRPr/>
          </a:p>
        </p:txBody>
      </p:sp>
      <p:sp>
        <p:nvSpPr>
          <p:cNvPr id="14" name="PlaceHolder 4"/>
          <p:cNvSpPr>
            <a:spLocks noGrp="1"/>
          </p:cNvSpPr>
          <p:nvPr>
            <p:ph type="body"/>
          </p:nvPr>
        </p:nvSpPr>
        <p:spPr>
          <a:xfrm>
            <a:off x="4579920" y="1604520"/>
            <a:ext cx="3926160" cy="3977280"/>
          </a:xfrm>
          <a:prstGeom prst="rect">
            <a:avLst/>
          </a:prstGeom>
        </p:spPr>
        <p:txBody>
          <a:bodyPr wrap="none"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16" name="PlaceHolder 2"/>
          <p:cNvSpPr>
            <a:spLocks noGrp="1"/>
          </p:cNvSpPr>
          <p:nvPr>
            <p:ph type="body"/>
          </p:nvPr>
        </p:nvSpPr>
        <p:spPr>
          <a:xfrm>
            <a:off x="457200" y="1604520"/>
            <a:ext cx="3926160" cy="3977280"/>
          </a:xfrm>
          <a:prstGeom prst="rect">
            <a:avLst/>
          </a:prstGeom>
        </p:spPr>
        <p:txBody>
          <a:bodyPr wrap="none" lIns="0" tIns="0" rIns="0" bIns="0"/>
          <a:lstStyle/>
          <a:p>
            <a:endParaRPr/>
          </a:p>
        </p:txBody>
      </p:sp>
      <p:sp>
        <p:nvSpPr>
          <p:cNvPr id="17" name="PlaceHolder 3"/>
          <p:cNvSpPr>
            <a:spLocks noGrp="1"/>
          </p:cNvSpPr>
          <p:nvPr>
            <p:ph type="body"/>
          </p:nvPr>
        </p:nvSpPr>
        <p:spPr>
          <a:xfrm>
            <a:off x="4579920" y="1604520"/>
            <a:ext cx="3926160" cy="1896840"/>
          </a:xfrm>
          <a:prstGeom prst="rect">
            <a:avLst/>
          </a:prstGeom>
        </p:spPr>
        <p:txBody>
          <a:bodyPr wrap="none" lIns="0" tIns="0" rIns="0" bIns="0"/>
          <a:lstStyle/>
          <a:p>
            <a:endParaRPr/>
          </a:p>
        </p:txBody>
      </p:sp>
      <p:sp>
        <p:nvSpPr>
          <p:cNvPr id="18" name="PlaceHolder 4"/>
          <p:cNvSpPr>
            <a:spLocks noGrp="1"/>
          </p:cNvSpPr>
          <p:nvPr>
            <p:ph type="body"/>
          </p:nvPr>
        </p:nvSpPr>
        <p:spPr>
          <a:xfrm>
            <a:off x="4579920" y="3681720"/>
            <a:ext cx="3926160" cy="1896840"/>
          </a:xfrm>
          <a:prstGeom prst="rect">
            <a:avLst/>
          </a:prstGeom>
        </p:spPr>
        <p:txBody>
          <a:bodyPr wrap="none"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20" name="PlaceHolder 2"/>
          <p:cNvSpPr>
            <a:spLocks noGrp="1"/>
          </p:cNvSpPr>
          <p:nvPr>
            <p:ph type="body"/>
          </p:nvPr>
        </p:nvSpPr>
        <p:spPr>
          <a:xfrm>
            <a:off x="457200" y="1604520"/>
            <a:ext cx="3926160" cy="1896840"/>
          </a:xfrm>
          <a:prstGeom prst="rect">
            <a:avLst/>
          </a:prstGeom>
        </p:spPr>
        <p:txBody>
          <a:bodyPr wrap="none" lIns="0" tIns="0" rIns="0" bIns="0"/>
          <a:lstStyle/>
          <a:p>
            <a:endParaRPr/>
          </a:p>
        </p:txBody>
      </p:sp>
      <p:sp>
        <p:nvSpPr>
          <p:cNvPr id="21" name="PlaceHolder 3"/>
          <p:cNvSpPr>
            <a:spLocks noGrp="1"/>
          </p:cNvSpPr>
          <p:nvPr>
            <p:ph type="body"/>
          </p:nvPr>
        </p:nvSpPr>
        <p:spPr>
          <a:xfrm>
            <a:off x="4579920" y="1604520"/>
            <a:ext cx="3926160" cy="1896840"/>
          </a:xfrm>
          <a:prstGeom prst="rect">
            <a:avLst/>
          </a:prstGeom>
        </p:spPr>
        <p:txBody>
          <a:bodyPr wrap="none" lIns="0" tIns="0" rIns="0" bIns="0"/>
          <a:lstStyle/>
          <a:p>
            <a:endParaRPr/>
          </a:p>
        </p:txBody>
      </p:sp>
      <p:sp>
        <p:nvSpPr>
          <p:cNvPr id="22" name="PlaceHolder 4"/>
          <p:cNvSpPr>
            <a:spLocks noGrp="1"/>
          </p:cNvSpPr>
          <p:nvPr>
            <p:ph type="body"/>
          </p:nvPr>
        </p:nvSpPr>
        <p:spPr>
          <a:xfrm>
            <a:off x="457200" y="3681720"/>
            <a:ext cx="8045640" cy="1896840"/>
          </a:xfrm>
          <a:prstGeom prst="rect">
            <a:avLst/>
          </a:prstGeom>
        </p:spPr>
        <p:txBody>
          <a:bodyPr wrap="none"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4"/>
        </a:blip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4800"/>
          </a:xfrm>
          <a:prstGeom prst="rect">
            <a:avLst/>
          </a:prstGeom>
        </p:spPr>
        <p:txBody>
          <a:bodyPr wrap="none" lIns="0" tIns="0" rIns="0" bIns="0" anchor="ctr"/>
          <a:lstStyle/>
          <a:p>
            <a:pPr algn="ctr"/>
            <a:r>
              <a:rPr lang="tr-TR"/>
              <a:t>Ana başlık metnini düzenlemek için tıklayın</a:t>
            </a:r>
            <a:endParaRPr/>
          </a:p>
        </p:txBody>
      </p:sp>
      <p:sp>
        <p:nvSpPr>
          <p:cNvPr id="3" name="PlaceHolder 2"/>
          <p:cNvSpPr>
            <a:spLocks noGrp="1"/>
          </p:cNvSpPr>
          <p:nvPr>
            <p:ph type="body"/>
          </p:nvPr>
        </p:nvSpPr>
        <p:spPr>
          <a:xfrm>
            <a:off x="457200" y="1604520"/>
            <a:ext cx="8046360" cy="3977280"/>
          </a:xfrm>
          <a:prstGeom prst="rect">
            <a:avLst/>
          </a:prstGeom>
        </p:spPr>
        <p:txBody>
          <a:bodyPr wrap="none" lIns="0" tIns="0" rIns="0" bIns="0"/>
          <a:lstStyle/>
          <a:p>
            <a:pPr>
              <a:buSzPct val="45000"/>
              <a:buFont typeface="StarSymbol"/>
              <a:buChar char=""/>
            </a:pPr>
            <a:r>
              <a:rPr lang="tr-TR"/>
              <a:t>Anahat metninin biçimini düzenlemek için tıklayın</a:t>
            </a:r>
            <a:endParaRPr/>
          </a:p>
          <a:p>
            <a:pPr lvl="1">
              <a:buSzPct val="75000"/>
              <a:buFont typeface="StarSymbol"/>
              <a:buChar char=""/>
            </a:pPr>
            <a:r>
              <a:rPr lang="tr-TR"/>
              <a:t>İkinci Anahat Düzeyi</a:t>
            </a:r>
            <a:endParaRPr/>
          </a:p>
          <a:p>
            <a:pPr lvl="2">
              <a:buSzPct val="45000"/>
              <a:buFont typeface="StarSymbol"/>
              <a:buChar char=""/>
            </a:pPr>
            <a:r>
              <a:rPr lang="tr-TR"/>
              <a:t>Üçüncü Anahat Düzeyi</a:t>
            </a:r>
            <a:endParaRPr/>
          </a:p>
          <a:p>
            <a:pPr lvl="3">
              <a:buSzPct val="75000"/>
              <a:buFont typeface="StarSymbol"/>
              <a:buChar char=""/>
            </a:pPr>
            <a:r>
              <a:rPr lang="tr-TR"/>
              <a:t>Dördüncü Anahat Düzeyi</a:t>
            </a:r>
            <a:endParaRPr/>
          </a:p>
          <a:p>
            <a:pPr lvl="4">
              <a:buSzPct val="45000"/>
              <a:buFont typeface="StarSymbol"/>
              <a:buChar char=""/>
            </a:pPr>
            <a:r>
              <a:rPr lang="tr-TR"/>
              <a:t>Beşinci Anahat Düzeyi</a:t>
            </a:r>
            <a:endParaRPr/>
          </a:p>
          <a:p>
            <a:pPr lvl="5">
              <a:buSzPct val="45000"/>
              <a:buFont typeface="StarSymbol"/>
              <a:buChar char=""/>
            </a:pPr>
            <a:r>
              <a:rPr lang="tr-TR"/>
              <a:t>Altıncı Anahat Düzeyi</a:t>
            </a:r>
            <a:endParaRPr/>
          </a:p>
          <a:p>
            <a:pPr lvl="6">
              <a:buSzPct val="45000"/>
              <a:buFont typeface="StarSymbol"/>
              <a:buChar char=""/>
            </a:pPr>
            <a:r>
              <a:rPr lang="tr-TR"/>
              <a:t>Yedinci Anahat Düzeyi</a:t>
            </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etik.gov.tr/"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manisa.gov.tr/etik-kurulu"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p:nvPr>
        </p:nvSpPr>
        <p:spPr>
          <a:xfrm>
            <a:off x="234176" y="401444"/>
            <a:ext cx="8720253" cy="6311590"/>
          </a:xfrm>
        </p:spPr>
        <p:txBody>
          <a:bodyPr/>
          <a:lstStyle/>
          <a:p>
            <a:pPr algn="ctr"/>
            <a:endParaRPr lang="tr-TR" sz="3200" u="sng" dirty="0">
              <a:solidFill>
                <a:srgbClr val="0070C0"/>
              </a:solidFill>
            </a:endParaRPr>
          </a:p>
          <a:p>
            <a:pPr algn="ctr"/>
            <a:endParaRPr lang="tr-TR" sz="3200" u="sng" dirty="0">
              <a:solidFill>
                <a:srgbClr val="0070C0"/>
              </a:solidFill>
            </a:endParaRPr>
          </a:p>
          <a:p>
            <a:pPr algn="ctr"/>
            <a:endParaRPr lang="tr-TR" sz="3200" u="sng" dirty="0">
              <a:solidFill>
                <a:srgbClr val="0070C0"/>
              </a:solidFill>
            </a:endParaRPr>
          </a:p>
          <a:p>
            <a:pPr algn="ctr"/>
            <a:r>
              <a:rPr lang="tr-TR" sz="3200" u="sng" dirty="0">
                <a:solidFill>
                  <a:srgbClr val="0070C0"/>
                </a:solidFill>
              </a:rPr>
              <a:t>T.C. KAMU GÖREVLİLERİ ETİK KURULU</a:t>
            </a:r>
          </a:p>
          <a:p>
            <a:pPr algn="ctr"/>
            <a:endParaRPr lang="tr-TR" sz="3200" u="sng" dirty="0">
              <a:solidFill>
                <a:srgbClr val="0070C0"/>
              </a:solidFill>
            </a:endParaRPr>
          </a:p>
          <a:p>
            <a:pPr algn="ctr"/>
            <a:r>
              <a:rPr lang="tr-TR" sz="2000" u="sng" dirty="0">
                <a:solidFill>
                  <a:srgbClr val="0070C0"/>
                </a:solidFill>
                <a:hlinkClick r:id="rId2"/>
              </a:rPr>
              <a:t>http://www.etik.gov.tr</a:t>
            </a:r>
            <a:endParaRPr lang="tr-TR" sz="2000" u="sng" dirty="0">
              <a:solidFill>
                <a:srgbClr val="0070C0"/>
              </a:solidFill>
            </a:endParaRPr>
          </a:p>
          <a:p>
            <a:pPr algn="ctr"/>
            <a:endParaRPr lang="tr-TR" sz="2800" dirty="0">
              <a:solidFill>
                <a:srgbClr val="0070C0"/>
              </a:solidFill>
            </a:endParaRPr>
          </a:p>
          <a:p>
            <a:r>
              <a:rPr lang="tr-TR" sz="2400" dirty="0"/>
              <a:t>Etik Mevzuatı</a:t>
            </a:r>
          </a:p>
          <a:p>
            <a:endParaRPr lang="tr-TR" sz="2400" dirty="0"/>
          </a:p>
          <a:p>
            <a:pPr marL="171450" lvl="0" indent="-171450">
              <a:buFont typeface="Arial" panose="020B0604020202020204" pitchFamily="34" charset="0"/>
              <a:buChar char="•"/>
            </a:pPr>
            <a:r>
              <a:rPr lang="tr-TR" sz="1200" dirty="0"/>
              <a:t>5176 Sayılı Kamu Görevlileri Etik Kurulu Kurulması ve Bazı Kanunlarda Değişiklik Yapılması Hakkında Kanun (Türkçe Metin)</a:t>
            </a:r>
          </a:p>
          <a:p>
            <a:pPr marL="171450" lvl="0" indent="-171450">
              <a:buFont typeface="Arial" panose="020B0604020202020204" pitchFamily="34" charset="0"/>
              <a:buChar char="•"/>
            </a:pPr>
            <a:endParaRPr lang="tr-TR" sz="1200" dirty="0"/>
          </a:p>
          <a:p>
            <a:pPr marL="171450" lvl="0" indent="-171450">
              <a:buFont typeface="Arial" panose="020B0604020202020204" pitchFamily="34" charset="0"/>
              <a:buChar char="•"/>
            </a:pPr>
            <a:endParaRPr lang="tr-TR" sz="1200" dirty="0"/>
          </a:p>
          <a:p>
            <a:pPr marL="171450" lvl="0" indent="-171450">
              <a:buFont typeface="Arial" panose="020B0604020202020204" pitchFamily="34" charset="0"/>
              <a:buChar char="•"/>
            </a:pPr>
            <a:r>
              <a:rPr lang="tr-TR" sz="1200" dirty="0"/>
              <a:t>Kamu Görevlileri Etik Davranış İlkeleri İle Başvuru Usul ve Esasları Hakkında Yönetmelik </a:t>
            </a:r>
          </a:p>
          <a:p>
            <a:pPr marL="171450" lvl="0" indent="-171450">
              <a:buFont typeface="Arial" panose="020B0604020202020204" pitchFamily="34" charset="0"/>
              <a:buChar char="•"/>
            </a:pPr>
            <a:endParaRPr lang="tr-TR" sz="1200" dirty="0"/>
          </a:p>
          <a:p>
            <a:pPr marL="171450" lvl="0" indent="-171450">
              <a:buFont typeface="Arial" panose="020B0604020202020204" pitchFamily="34" charset="0"/>
              <a:buChar char="•"/>
            </a:pPr>
            <a:endParaRPr lang="tr-TR" sz="1200" dirty="0"/>
          </a:p>
          <a:p>
            <a:pPr marL="171450" lvl="0" indent="-171450">
              <a:buFont typeface="Arial" panose="020B0604020202020204" pitchFamily="34" charset="0"/>
              <a:buChar char="•"/>
            </a:pPr>
            <a:r>
              <a:rPr lang="tr-TR" sz="1200" dirty="0"/>
              <a:t>Hediye Alma Yasağına İlişkin Genelge (2011/1)</a:t>
            </a:r>
          </a:p>
          <a:p>
            <a:pPr marL="171450" lvl="0" indent="-171450">
              <a:buFont typeface="Arial" panose="020B0604020202020204" pitchFamily="34" charset="0"/>
              <a:buChar char="•"/>
            </a:pPr>
            <a:endParaRPr lang="tr-TR" sz="1200" dirty="0"/>
          </a:p>
          <a:p>
            <a:pPr marL="171450" lvl="0" indent="-171450">
              <a:buFont typeface="Arial" panose="020B0604020202020204" pitchFamily="34" charset="0"/>
              <a:buChar char="•"/>
            </a:pPr>
            <a:r>
              <a:rPr lang="tr-TR" sz="1200" dirty="0"/>
              <a:t>5176 Sayılı </a:t>
            </a:r>
            <a:r>
              <a:rPr lang="tr-TR" sz="1200" dirty="0" err="1"/>
              <a:t>Kanun''un</a:t>
            </a:r>
            <a:r>
              <a:rPr lang="tr-TR" sz="1200" dirty="0"/>
              <a:t> 5. maddesinin üçüncü fıkrası ile ilgili Anayasa Mahkemesi''</a:t>
            </a:r>
            <a:r>
              <a:rPr lang="tr-TR" sz="1200" dirty="0" err="1"/>
              <a:t>nin</a:t>
            </a:r>
            <a:r>
              <a:rPr lang="tr-TR" sz="1200" dirty="0"/>
              <a:t> İptal Kararı </a:t>
            </a:r>
          </a:p>
          <a:p>
            <a:pPr marL="171450" lvl="0" indent="-171450">
              <a:buFont typeface="Arial" panose="020B0604020202020204" pitchFamily="34" charset="0"/>
              <a:buChar char="•"/>
            </a:pPr>
            <a:endParaRPr lang="tr-TR" sz="1200" dirty="0"/>
          </a:p>
          <a:p>
            <a:pPr marL="171450" lvl="0" indent="-171450">
              <a:buFont typeface="Arial" panose="020B0604020202020204" pitchFamily="34" charset="0"/>
              <a:buChar char="•"/>
            </a:pPr>
            <a:endParaRPr lang="tr-TR" sz="1200" dirty="0"/>
          </a:p>
          <a:p>
            <a:pPr marL="171450" lvl="0" indent="-171450">
              <a:buFont typeface="Arial" panose="020B0604020202020204" pitchFamily="34" charset="0"/>
              <a:buChar char="•"/>
            </a:pPr>
            <a:r>
              <a:rPr lang="tr-TR" sz="1200" dirty="0"/>
              <a:t>Denetim Görevlilerinin Uyacakları Meslekî Etik Davranış İlkeleri Hakkında Yönetmelik</a:t>
            </a:r>
          </a:p>
          <a:p>
            <a:pPr marL="171450" lvl="0" indent="-171450">
              <a:buFont typeface="Arial" panose="020B0604020202020204" pitchFamily="34" charset="0"/>
              <a:buChar char="•"/>
            </a:pPr>
            <a:endParaRPr lang="tr-TR" sz="1200" dirty="0"/>
          </a:p>
          <a:p>
            <a:pPr marL="171450" lvl="0" indent="-171450">
              <a:buFont typeface="Arial" panose="020B0604020202020204" pitchFamily="34" charset="0"/>
              <a:buChar char="•"/>
            </a:pPr>
            <a:r>
              <a:rPr lang="tr-TR" sz="1200" dirty="0"/>
              <a:t>Hediye Alma Yasağına İlişkin Genelge (2007/1)</a:t>
            </a:r>
          </a:p>
          <a:p>
            <a:pPr marL="171450" lvl="0" indent="-171450">
              <a:buFont typeface="Arial" panose="020B0604020202020204" pitchFamily="34" charset="0"/>
              <a:buChar char="•"/>
            </a:pPr>
            <a:endParaRPr lang="tr-TR" sz="1200" dirty="0"/>
          </a:p>
          <a:p>
            <a:pPr marL="171450" lvl="0" indent="-171450">
              <a:buFont typeface="Arial" panose="020B0604020202020204" pitchFamily="34" charset="0"/>
              <a:buChar char="•"/>
            </a:pPr>
            <a:r>
              <a:rPr lang="tr-TR" sz="1200" dirty="0"/>
              <a:t>Kamu Konutlarının Tahsis İşlemlerine İlişkin Genelge (2008/1)</a:t>
            </a:r>
          </a:p>
          <a:p>
            <a:pPr marL="171450" lvl="0" indent="-171450">
              <a:buFont typeface="Arial" panose="020B0604020202020204" pitchFamily="34" charset="0"/>
              <a:buChar char="•"/>
            </a:pPr>
            <a:endParaRPr lang="tr-TR" sz="1200" dirty="0"/>
          </a:p>
          <a:p>
            <a:pPr marL="171450" lvl="0" indent="-171450">
              <a:buFont typeface="Arial" panose="020B0604020202020204" pitchFamily="34" charset="0"/>
              <a:buChar char="•"/>
            </a:pPr>
            <a:r>
              <a:rPr lang="tr-TR" sz="1200" dirty="0"/>
              <a:t>24 Kasım Öğretmenler Gününe İlişkin İlke Kararı (2008/2)</a:t>
            </a:r>
          </a:p>
          <a:p>
            <a:endParaRPr lang="tr-TR" dirty="0"/>
          </a:p>
          <a:p>
            <a:endParaRPr lang="tr-TR" dirty="0"/>
          </a:p>
          <a:p>
            <a:endParaRPr lang="tr-TR" dirty="0"/>
          </a:p>
        </p:txBody>
      </p:sp>
    </p:spTree>
    <p:extLst>
      <p:ext uri="{BB962C8B-B14F-4D97-AF65-F5344CB8AC3E}">
        <p14:creationId xmlns:p14="http://schemas.microsoft.com/office/powerpoint/2010/main" val="1646420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CustomShape 1"/>
          <p:cNvSpPr/>
          <p:nvPr/>
        </p:nvSpPr>
        <p:spPr>
          <a:xfrm>
            <a:off x="539640" y="404640"/>
            <a:ext cx="7919280" cy="5039280"/>
          </a:xfrm>
          <a:prstGeom prst="rect">
            <a:avLst/>
          </a:prstGeom>
        </p:spPr>
        <p:txBody>
          <a:bodyPr lIns="0" tIns="45000" rIns="18360" bIns="45000"/>
          <a:lstStyle/>
          <a:p>
            <a:pPr algn="ctr">
              <a:lnSpc>
                <a:spcPct val="100000"/>
              </a:lnSpc>
            </a:pPr>
            <a:endParaRPr/>
          </a:p>
          <a:p>
            <a:pPr algn="ctr">
              <a:lnSpc>
                <a:spcPct val="100000"/>
              </a:lnSpc>
            </a:pPr>
            <a:r>
              <a:rPr lang="tr-TR" sz="4000" b="1">
                <a:solidFill>
                  <a:srgbClr val="611617"/>
                </a:solidFill>
                <a:latin typeface="Comic Sans MS"/>
              </a:rPr>
              <a:t>Etik eğitiminin Amaçları:</a:t>
            </a:r>
            <a:endParaRPr/>
          </a:p>
          <a:p>
            <a:pPr algn="ctr">
              <a:lnSpc>
                <a:spcPct val="100000"/>
              </a:lnSpc>
            </a:pPr>
            <a:endParaRPr/>
          </a:p>
          <a:p>
            <a:pPr algn="ctr">
              <a:lnSpc>
                <a:spcPct val="100000"/>
              </a:lnSpc>
            </a:pPr>
            <a:endParaRPr/>
          </a:p>
          <a:p>
            <a:pPr algn="ctr">
              <a:lnSpc>
                <a:spcPct val="100000"/>
              </a:lnSpc>
            </a:pPr>
            <a:endParaRPr/>
          </a:p>
          <a:p>
            <a:pPr algn="just">
              <a:lnSpc>
                <a:spcPct val="100000"/>
              </a:lnSpc>
            </a:pPr>
            <a:r>
              <a:rPr lang="tr-TR" sz="3200">
                <a:solidFill>
                  <a:srgbClr val="000000"/>
                </a:solidFill>
                <a:latin typeface="Comic Sans MS"/>
              </a:rPr>
              <a:t>-Yapılacak doğru şeyin farkına varmak</a:t>
            </a:r>
            <a:endParaRPr/>
          </a:p>
          <a:p>
            <a:pPr algn="just">
              <a:lnSpc>
                <a:spcPct val="100000"/>
              </a:lnSpc>
            </a:pPr>
            <a:r>
              <a:rPr lang="tr-TR" sz="3200">
                <a:solidFill>
                  <a:srgbClr val="000000"/>
                </a:solidFill>
                <a:latin typeface="Comic Sans MS"/>
              </a:rPr>
              <a:t>-Doğru şeyi yapmaya söz vermek ve sözüne bağlı kalmak</a:t>
            </a:r>
            <a:endParaRPr/>
          </a:p>
          <a:p>
            <a:pPr algn="just">
              <a:lnSpc>
                <a:spcPct val="100000"/>
              </a:lnSpc>
            </a:pPr>
            <a:r>
              <a:rPr lang="tr-TR" sz="3200">
                <a:solidFill>
                  <a:srgbClr val="000000"/>
                </a:solidFill>
                <a:latin typeface="Comic Sans MS"/>
              </a:rPr>
              <a:t>-Doğru şeyi yapmaya yeterli hale gelmek</a:t>
            </a:r>
            <a:endParaRPr/>
          </a:p>
          <a:p>
            <a:pPr algn="ctr">
              <a:lnSpc>
                <a:spcPct val="100000"/>
              </a:lnSpc>
            </a:pPr>
            <a:endParaRPr/>
          </a:p>
          <a:p>
            <a:pPr algn="ctr">
              <a:lnSpc>
                <a:spcPct val="100000"/>
              </a:lnSpc>
            </a:pPr>
            <a:endParaRP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CustomShape 1"/>
          <p:cNvSpPr/>
          <p:nvPr/>
        </p:nvSpPr>
        <p:spPr>
          <a:xfrm>
            <a:off x="251640" y="404640"/>
            <a:ext cx="8561880" cy="5327280"/>
          </a:xfrm>
          <a:prstGeom prst="rect">
            <a:avLst/>
          </a:prstGeom>
        </p:spPr>
        <p:txBody>
          <a:bodyPr lIns="0" tIns="45000" rIns="18360" bIns="45000"/>
          <a:lstStyle/>
          <a:p>
            <a:pPr algn="just">
              <a:lnSpc>
                <a:spcPct val="100000"/>
              </a:lnSpc>
            </a:pPr>
            <a:r>
              <a:rPr lang="tr-TR" sz="2400" b="1">
                <a:solidFill>
                  <a:srgbClr val="000000"/>
                </a:solidFill>
                <a:latin typeface="Comic Sans MS"/>
              </a:rPr>
              <a:t>“... görevlerinden hangi sebeple olursa olsun ayrılanlar, ayrıldıkları tarihten önceki iki yıl içinde hizmetinde bulundukları daire, idare, kurum ve kuruluşlara karşı ayrıldıkları tarihten başlayarak üç yıl sureyle, o daire, idare, kurum ve kuruluştaki görev ve faaliyet alanlarıyla ilgili konularda doğrudan doğruya veya dolaylı olarak görev ve iş alamazlar, taahhüde giremezler, komisyonculuk ve temsilcilik yapamazlar.”</a:t>
            </a:r>
            <a:endParaRPr/>
          </a:p>
          <a:p>
            <a:pPr algn="just">
              <a:lnSpc>
                <a:spcPct val="100000"/>
              </a:lnSpc>
            </a:pPr>
            <a:endParaRPr/>
          </a:p>
          <a:p>
            <a:pPr algn="just">
              <a:lnSpc>
                <a:spcPct val="100000"/>
              </a:lnSpc>
            </a:pPr>
            <a:r>
              <a:rPr lang="tr-TR" sz="2400" b="1">
                <a:solidFill>
                  <a:srgbClr val="000000"/>
                </a:solidFill>
                <a:latin typeface="Comic Sans MS"/>
              </a:rPr>
              <a:t>Kurul, gerek gördüğü takdirde yetkili makamlara verilen mal bildirimlerini inceleme yetkisine sahiptir. Mal bildirimlerinin doğruluğunun kontrolü amacıyla talep edilen bilgileri ilgili kişiler ve kuruluşlar en geç 30 gün içinde Kurula vermekle yükümlüdürler.</a:t>
            </a:r>
            <a:endParaRPr/>
          </a:p>
          <a:p>
            <a:pPr algn="just">
              <a:lnSpc>
                <a:spcPct val="100000"/>
              </a:lnSpc>
            </a:pPr>
            <a:r>
              <a:rPr lang="tr-TR" sz="2400" b="1">
                <a:solidFill>
                  <a:srgbClr val="000000"/>
                </a:solidFill>
                <a:latin typeface="Comic Sans MS"/>
              </a:rPr>
              <a:t> </a:t>
            </a:r>
            <a:endParaRPr/>
          </a:p>
          <a:p>
            <a:pPr algn="just">
              <a:lnSpc>
                <a:spcPct val="100000"/>
              </a:lnSpc>
            </a:pPr>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CustomShape 1"/>
          <p:cNvSpPr/>
          <p:nvPr/>
        </p:nvSpPr>
        <p:spPr>
          <a:xfrm>
            <a:off x="317520" y="404640"/>
            <a:ext cx="8495640" cy="4678920"/>
          </a:xfrm>
          <a:prstGeom prst="rect">
            <a:avLst/>
          </a:prstGeom>
        </p:spPr>
        <p:txBody>
          <a:bodyPr lIns="0" tIns="45000" rIns="18360" bIns="45000"/>
          <a:lstStyle/>
          <a:p>
            <a:pPr>
              <a:lnSpc>
                <a:spcPct val="100000"/>
              </a:lnSpc>
            </a:pPr>
            <a:r>
              <a:rPr lang="tr-TR" sz="2800" b="1">
                <a:solidFill>
                  <a:srgbClr val="000000"/>
                </a:solidFill>
                <a:latin typeface="Comic Sans MS"/>
              </a:rPr>
              <a:t>18-MAL BİLDİRİMİNDE BULUNMA</a:t>
            </a:r>
            <a:endParaRPr/>
          </a:p>
          <a:p>
            <a:pPr>
              <a:lnSpc>
                <a:spcPct val="100000"/>
              </a:lnSpc>
            </a:pPr>
            <a:r>
              <a:rPr lang="tr-TR" sz="2800" b="1">
                <a:solidFill>
                  <a:srgbClr val="000000"/>
                </a:solidFill>
                <a:latin typeface="Comic Sans MS"/>
              </a:rPr>
              <a:t> </a:t>
            </a:r>
            <a:endParaRPr/>
          </a:p>
          <a:p>
            <a:pPr>
              <a:lnSpc>
                <a:spcPct val="100000"/>
              </a:lnSpc>
            </a:pPr>
            <a:endParaRPr/>
          </a:p>
          <a:p>
            <a:pPr>
              <a:lnSpc>
                <a:spcPct val="100000"/>
              </a:lnSpc>
            </a:pPr>
            <a:r>
              <a:rPr lang="tr-TR" sz="2800" b="1">
                <a:solidFill>
                  <a:srgbClr val="000000"/>
                </a:solidFill>
                <a:latin typeface="Comic Sans MS"/>
              </a:rPr>
              <a:t>-Kamu görevlileri, kendileriyle eşlerine ve velayeti altındaki çocuklarına ait taşınır ve taşınmazları, alacak ve borçları hakkında, </a:t>
            </a:r>
            <a:endParaRPr/>
          </a:p>
          <a:p>
            <a:pPr>
              <a:lnSpc>
                <a:spcPct val="100000"/>
              </a:lnSpc>
            </a:pPr>
            <a:r>
              <a:rPr lang="tr-TR" sz="2800" b="1">
                <a:solidFill>
                  <a:srgbClr val="000000"/>
                </a:solidFill>
                <a:latin typeface="Comic Sans MS"/>
              </a:rPr>
              <a:t>yetkili makamlara mal bildiriminde bulunurlar. Mal bildirimi formları zamanında, eksiksiz ve doğru bir şekilde doldurulur. </a:t>
            </a:r>
            <a:endParaRPr/>
          </a:p>
          <a:p>
            <a:pPr>
              <a:lnSpc>
                <a:spcPct val="100000"/>
              </a:lnSpc>
            </a:pPr>
            <a:endParaRP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CustomShape 1"/>
          <p:cNvSpPr/>
          <p:nvPr/>
        </p:nvSpPr>
        <p:spPr>
          <a:xfrm>
            <a:off x="539640" y="404640"/>
            <a:ext cx="8063280" cy="4174920"/>
          </a:xfrm>
          <a:prstGeom prst="rect">
            <a:avLst/>
          </a:prstGeom>
        </p:spPr>
        <p:txBody>
          <a:bodyPr lIns="0" tIns="45000" rIns="18360" bIns="45000"/>
          <a:lstStyle/>
          <a:p>
            <a:pPr algn="just">
              <a:lnSpc>
                <a:spcPct val="100000"/>
              </a:lnSpc>
            </a:pPr>
            <a:endParaRPr/>
          </a:p>
          <a:p>
            <a:pPr algn="just">
              <a:lnSpc>
                <a:spcPct val="100000"/>
              </a:lnSpc>
            </a:pPr>
            <a:endParaRPr/>
          </a:p>
          <a:p>
            <a:pPr algn="just">
              <a:lnSpc>
                <a:spcPct val="100000"/>
              </a:lnSpc>
            </a:pPr>
            <a:r>
              <a:rPr lang="tr-TR" sz="2800" b="1">
                <a:solidFill>
                  <a:srgbClr val="6D2A25"/>
                </a:solidFill>
                <a:latin typeface="Comic Sans MS"/>
              </a:rPr>
              <a:t>Örnek: </a:t>
            </a:r>
            <a:r>
              <a:rPr lang="tr-TR" sz="2800" b="1">
                <a:solidFill>
                  <a:srgbClr val="000000"/>
                </a:solidFill>
                <a:latin typeface="Comic Sans MS"/>
              </a:rPr>
              <a:t>2 trilyonluk sabıkalılara silah ruhsatı çıkartan çeteyle ilgili operasyonda tutuklanan bir polisin, 2 trilyon lirayı aşan serveti olduğu ortaya çıktı. Polis, "Paraları gurbetçi kardeşlerim gönderdi” dedi  Daha ilginci M.D.`nin her yıl zorunlu verilen mal beyanında bunları bildirdiği öğrenildi. </a:t>
            </a:r>
            <a:endParaRPr/>
          </a:p>
          <a:p>
            <a:pPr algn="just">
              <a:lnSpc>
                <a:spcPct val="100000"/>
              </a:lnSpc>
            </a:pPr>
            <a:r>
              <a:rPr lang="tr-TR" sz="2800" b="1">
                <a:solidFill>
                  <a:srgbClr val="000000"/>
                </a:solidFill>
                <a:latin typeface="Comic Sans MS"/>
              </a:rPr>
              <a:t> </a:t>
            </a:r>
            <a:endParaRPr/>
          </a:p>
          <a:p>
            <a:pPr algn="just">
              <a:lnSpc>
                <a:spcPct val="100000"/>
              </a:lnSpc>
            </a:pPr>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CustomShape 1"/>
          <p:cNvSpPr/>
          <p:nvPr/>
        </p:nvSpPr>
        <p:spPr>
          <a:xfrm>
            <a:off x="611640" y="548640"/>
            <a:ext cx="7991280" cy="5183280"/>
          </a:xfrm>
          <a:prstGeom prst="rect">
            <a:avLst/>
          </a:prstGeom>
        </p:spPr>
        <p:txBody>
          <a:bodyPr lIns="0" tIns="45000" rIns="18360" bIns="45000"/>
          <a:lstStyle/>
          <a:p>
            <a:pPr algn="just">
              <a:lnSpc>
                <a:spcPct val="100000"/>
              </a:lnSpc>
            </a:pPr>
            <a:endParaRPr/>
          </a:p>
          <a:p>
            <a:pPr algn="just">
              <a:lnSpc>
                <a:spcPct val="100000"/>
              </a:lnSpc>
            </a:pPr>
            <a:endParaRPr/>
          </a:p>
          <a:p>
            <a:pPr algn="just">
              <a:lnSpc>
                <a:spcPct val="100000"/>
              </a:lnSpc>
            </a:pPr>
            <a:endParaRPr/>
          </a:p>
          <a:p>
            <a:pPr algn="just">
              <a:lnSpc>
                <a:spcPct val="100000"/>
              </a:lnSpc>
            </a:pPr>
            <a:endParaRPr/>
          </a:p>
          <a:p>
            <a:pPr algn="just">
              <a:lnSpc>
                <a:spcPct val="100000"/>
              </a:lnSpc>
            </a:pPr>
            <a:endParaRPr/>
          </a:p>
          <a:p>
            <a:pPr algn="ctr">
              <a:lnSpc>
                <a:spcPct val="100000"/>
              </a:lnSpc>
            </a:pPr>
            <a:endParaRPr/>
          </a:p>
          <a:p>
            <a:pPr algn="ctr">
              <a:lnSpc>
                <a:spcPct val="100000"/>
              </a:lnSpc>
            </a:pPr>
            <a:r>
              <a:rPr lang="tr-TR" sz="2800" b="1">
                <a:solidFill>
                  <a:srgbClr val="000000"/>
                </a:solidFill>
                <a:latin typeface="Constantia"/>
              </a:rPr>
              <a:t>  </a:t>
            </a:r>
            <a:r>
              <a:rPr lang="tr-TR" sz="3600" b="1">
                <a:solidFill>
                  <a:srgbClr val="693425"/>
                </a:solidFill>
                <a:latin typeface="Constantia"/>
              </a:rPr>
              <a:t>DİNLEDİĞİNİZ İÇİN TEŞEKKÜR EDERİM</a:t>
            </a:r>
            <a:endParaRPr/>
          </a:p>
          <a:p>
            <a:pPr algn="ctr">
              <a:lnSpc>
                <a:spcPct val="100000"/>
              </a:lnSpc>
            </a:pPr>
            <a:endParaRPr/>
          </a:p>
          <a:p>
            <a:pPr algn="ctr">
              <a:lnSpc>
                <a:spcPct val="100000"/>
              </a:lnSpc>
            </a:pPr>
            <a:endParaRPr/>
          </a:p>
          <a:p>
            <a:pPr algn="ctr">
              <a:lnSpc>
                <a:spcPct val="100000"/>
              </a:lnSpc>
            </a:pPr>
            <a:endParaRPr/>
          </a:p>
          <a:p>
            <a:pPr algn="ctr">
              <a:lnSpc>
                <a:spcPct val="100000"/>
              </a:lnSpc>
            </a:pPr>
            <a:r>
              <a:rPr lang="tr-TR" sz="2600" b="1">
                <a:solidFill>
                  <a:srgbClr val="FF0000"/>
                </a:solidFill>
                <a:latin typeface="Constantia"/>
              </a:rPr>
              <a:t> </a:t>
            </a:r>
            <a:r>
              <a:rPr lang="tr-TR" sz="2600" b="1">
                <a:solidFill>
                  <a:srgbClr val="000000"/>
                </a:solidFill>
                <a:latin typeface="Constantia"/>
              </a:rPr>
              <a:t>MUSA ULUDAĞ</a:t>
            </a:r>
            <a:endParaRPr/>
          </a:p>
          <a:p>
            <a:pPr algn="ctr">
              <a:lnSpc>
                <a:spcPct val="100000"/>
              </a:lnSpc>
            </a:pPr>
            <a:r>
              <a:rPr lang="tr-TR" sz="2600" b="1">
                <a:solidFill>
                  <a:srgbClr val="6D2A25"/>
                </a:solidFill>
                <a:latin typeface="Constantia"/>
              </a:rPr>
              <a:t>İL YAZI İŞLERİ MÜDÜRÜ</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CustomShape 1"/>
          <p:cNvSpPr/>
          <p:nvPr/>
        </p:nvSpPr>
        <p:spPr>
          <a:xfrm>
            <a:off x="539640" y="404640"/>
            <a:ext cx="8279640" cy="5471280"/>
          </a:xfrm>
          <a:prstGeom prst="rect">
            <a:avLst/>
          </a:prstGeom>
        </p:spPr>
        <p:txBody>
          <a:bodyPr lIns="0" tIns="45000" rIns="18360" bIns="45000"/>
          <a:lstStyle/>
          <a:p>
            <a:pPr algn="ctr">
              <a:lnSpc>
                <a:spcPct val="100000"/>
              </a:lnSpc>
            </a:pPr>
            <a:r>
              <a:rPr lang="tr-TR" sz="4000" b="1">
                <a:solidFill>
                  <a:srgbClr val="611617"/>
                </a:solidFill>
                <a:latin typeface="Comic Sans MS"/>
              </a:rPr>
              <a:t>Etik eğitiminin kapsamı:</a:t>
            </a:r>
            <a:endParaRPr/>
          </a:p>
          <a:p>
            <a:pPr algn="r">
              <a:lnSpc>
                <a:spcPct val="100000"/>
              </a:lnSpc>
            </a:pPr>
            <a:r>
              <a:rPr lang="tr-TR" sz="2000" b="1">
                <a:solidFill>
                  <a:srgbClr val="000000"/>
                </a:solidFill>
                <a:latin typeface="Comic Sans MS"/>
              </a:rPr>
              <a:t> </a:t>
            </a:r>
            <a:endParaRPr/>
          </a:p>
          <a:p>
            <a:pPr algn="just">
              <a:lnSpc>
                <a:spcPct val="100000"/>
              </a:lnSpc>
            </a:pPr>
            <a:r>
              <a:rPr lang="tr-TR" sz="2000" b="1">
                <a:solidFill>
                  <a:srgbClr val="611617"/>
                </a:solidFill>
                <a:latin typeface="Comic Sans MS"/>
              </a:rPr>
              <a:t>BİLGİ</a:t>
            </a:r>
            <a:r>
              <a:rPr lang="tr-TR" sz="2000" b="1">
                <a:solidFill>
                  <a:srgbClr val="000000"/>
                </a:solidFill>
                <a:latin typeface="Comic Sans MS"/>
              </a:rPr>
              <a:t>:</a:t>
            </a:r>
            <a:r>
              <a:rPr lang="tr-TR" sz="2000">
                <a:solidFill>
                  <a:srgbClr val="000000"/>
                </a:solidFill>
                <a:latin typeface="Comic Sans MS"/>
              </a:rPr>
              <a:t> Etik kuram, kavram, ilke, kural, kod ve standartlardır. </a:t>
            </a:r>
            <a:endParaRPr/>
          </a:p>
          <a:p>
            <a:pPr algn="just">
              <a:lnSpc>
                <a:spcPct val="100000"/>
              </a:lnSpc>
            </a:pPr>
            <a:r>
              <a:rPr lang="tr-TR" sz="2000">
                <a:solidFill>
                  <a:srgbClr val="000000"/>
                </a:solidFill>
                <a:latin typeface="Comic Sans MS"/>
              </a:rPr>
              <a:t>Bireyin karşılaştığı durumları irdelemek, anlamak, kendini anlatmak, durumların gerektirdiği eylemlerde bulunmak için kullandığı kazanılmış düşüncelerdir.</a:t>
            </a:r>
            <a:endParaRPr/>
          </a:p>
          <a:p>
            <a:pPr algn="just">
              <a:lnSpc>
                <a:spcPct val="100000"/>
              </a:lnSpc>
            </a:pPr>
            <a:r>
              <a:rPr lang="tr-TR" sz="2000">
                <a:solidFill>
                  <a:srgbClr val="000000"/>
                </a:solidFill>
                <a:latin typeface="Comic Sans MS"/>
              </a:rPr>
              <a:t> </a:t>
            </a:r>
            <a:endParaRPr/>
          </a:p>
          <a:p>
            <a:pPr algn="just">
              <a:lnSpc>
                <a:spcPct val="100000"/>
              </a:lnSpc>
            </a:pPr>
            <a:r>
              <a:rPr lang="tr-TR" sz="2000" b="1">
                <a:solidFill>
                  <a:srgbClr val="611617"/>
                </a:solidFill>
                <a:latin typeface="Comic Sans MS"/>
              </a:rPr>
              <a:t>BECERİ</a:t>
            </a:r>
            <a:r>
              <a:rPr lang="tr-TR" sz="2000">
                <a:solidFill>
                  <a:srgbClr val="000000"/>
                </a:solidFill>
                <a:latin typeface="Comic Sans MS"/>
              </a:rPr>
              <a:t>: Etik Karar verme, etik gerekçelendirme, etik sorunları tanımlamada Bir davranışın kolaylıkla ve ustalıkla nitelikli olarak yapılmasıdır.</a:t>
            </a:r>
            <a:endParaRPr/>
          </a:p>
          <a:p>
            <a:pPr algn="just">
              <a:lnSpc>
                <a:spcPct val="100000"/>
              </a:lnSpc>
            </a:pPr>
            <a:endParaRPr/>
          </a:p>
          <a:p>
            <a:pPr algn="just">
              <a:lnSpc>
                <a:spcPct val="100000"/>
              </a:lnSpc>
            </a:pPr>
            <a:r>
              <a:rPr lang="tr-TR" sz="2000" b="1">
                <a:solidFill>
                  <a:srgbClr val="611617"/>
                </a:solidFill>
                <a:latin typeface="Comic Sans MS"/>
              </a:rPr>
              <a:t>TUTUM</a:t>
            </a:r>
            <a:r>
              <a:rPr lang="tr-TR" sz="2000" b="1">
                <a:solidFill>
                  <a:srgbClr val="000000"/>
                </a:solidFill>
                <a:latin typeface="Comic Sans MS"/>
              </a:rPr>
              <a:t>: </a:t>
            </a:r>
            <a:r>
              <a:rPr lang="tr-TR" sz="2000">
                <a:solidFill>
                  <a:srgbClr val="000000"/>
                </a:solidFill>
                <a:latin typeface="Comic Sans MS"/>
              </a:rPr>
              <a:t>Olay, durum ve kararların etik boyutları konusunda duyuşsal yeterlik ve alışkanlıklardır. Bir insanın karşılaştığı bir durumu kabul ya da reddetmesine dönük, takındığı niyet, gösterdiği eğilim olarak tanımlanabilir.</a:t>
            </a:r>
            <a:endParaRPr/>
          </a:p>
          <a:p>
            <a:pPr algn="just">
              <a:lnSpc>
                <a:spcPct val="100000"/>
              </a:lnSpc>
            </a:pPr>
            <a:r>
              <a:rPr lang="tr-TR" sz="2000">
                <a:solidFill>
                  <a:srgbClr val="000000"/>
                </a:solidFill>
                <a:latin typeface="Comic Sans MS"/>
              </a:rPr>
              <a:t> </a:t>
            </a:r>
            <a:endParaRPr/>
          </a:p>
          <a:p>
            <a:pPr algn="just">
              <a:lnSpc>
                <a:spcPct val="100000"/>
              </a:lnSpc>
            </a:pPr>
            <a:r>
              <a:rPr lang="tr-TR" sz="2000" b="1">
                <a:solidFill>
                  <a:srgbClr val="611617"/>
                </a:solidFill>
                <a:latin typeface="Comic Sans MS"/>
              </a:rPr>
              <a:t>BİLGİ-BECERİ-TUTUM=YETERLİLİK</a:t>
            </a:r>
            <a:endParaRPr/>
          </a:p>
          <a:p>
            <a:pPr algn="just">
              <a:lnSpc>
                <a:spcPct val="100000"/>
              </a:lnSpc>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CustomShape 1"/>
          <p:cNvSpPr/>
          <p:nvPr/>
        </p:nvSpPr>
        <p:spPr>
          <a:xfrm>
            <a:off x="467640" y="476640"/>
            <a:ext cx="8063280" cy="763200"/>
          </a:xfrm>
          <a:prstGeom prst="rect">
            <a:avLst/>
          </a:prstGeom>
        </p:spPr>
        <p:txBody>
          <a:bodyPr lIns="0" tIns="0" rIns="18360" bIns="0" anchor="ctr"/>
          <a:lstStyle/>
          <a:p>
            <a:pPr>
              <a:lnSpc>
                <a:spcPct val="100000"/>
              </a:lnSpc>
            </a:pPr>
            <a:r>
              <a:rPr lang="tr-TR" sz="4800" b="1">
                <a:solidFill>
                  <a:srgbClr val="611617"/>
                </a:solidFill>
                <a:latin typeface="Calibri"/>
              </a:rPr>
              <a:t>ETİK'TE ÜÇ TEMEL ÖĞE</a:t>
            </a:r>
            <a:endParaRPr/>
          </a:p>
        </p:txBody>
      </p:sp>
      <p:sp>
        <p:nvSpPr>
          <p:cNvPr id="57" name="CustomShape 2"/>
          <p:cNvSpPr/>
          <p:nvPr/>
        </p:nvSpPr>
        <p:spPr>
          <a:xfrm>
            <a:off x="611640" y="1222200"/>
            <a:ext cx="8063280" cy="4437720"/>
          </a:xfrm>
          <a:prstGeom prst="rect">
            <a:avLst/>
          </a:prstGeom>
        </p:spPr>
        <p:txBody>
          <a:bodyPr lIns="0" tIns="45000" rIns="18360" bIns="45000"/>
          <a:lstStyle/>
          <a:p>
            <a:pPr algn="just">
              <a:lnSpc>
                <a:spcPct val="100000"/>
              </a:lnSpc>
            </a:pPr>
            <a:endParaRPr/>
          </a:p>
          <a:p>
            <a:pPr algn="just">
              <a:lnSpc>
                <a:spcPct val="100000"/>
              </a:lnSpc>
            </a:pPr>
            <a:r>
              <a:rPr lang="tr-TR" sz="2600" b="1">
                <a:solidFill>
                  <a:srgbClr val="000000"/>
                </a:solidFill>
                <a:latin typeface="Comic Sans MS"/>
              </a:rPr>
              <a:t>1-</a:t>
            </a:r>
            <a:r>
              <a:rPr lang="tr-TR" sz="2600" b="1">
                <a:solidFill>
                  <a:srgbClr val="611617"/>
                </a:solidFill>
                <a:latin typeface="Comic Sans MS"/>
              </a:rPr>
              <a:t>AMAÇ</a:t>
            </a:r>
            <a:r>
              <a:rPr lang="tr-TR" sz="2600" b="1">
                <a:solidFill>
                  <a:srgbClr val="000000"/>
                </a:solidFill>
                <a:latin typeface="Comic Sans MS"/>
              </a:rPr>
              <a:t> (NİYET): Yaptığı eylemlerde zarar vermemektir.</a:t>
            </a:r>
            <a:endParaRPr/>
          </a:p>
          <a:p>
            <a:pPr algn="just">
              <a:lnSpc>
                <a:spcPct val="100000"/>
              </a:lnSpc>
            </a:pPr>
            <a:r>
              <a:rPr lang="tr-TR" sz="2600" b="1">
                <a:solidFill>
                  <a:srgbClr val="000000"/>
                </a:solidFill>
                <a:latin typeface="Comic Sans MS"/>
              </a:rPr>
              <a:t> </a:t>
            </a:r>
            <a:endParaRPr/>
          </a:p>
          <a:p>
            <a:pPr algn="just">
              <a:lnSpc>
                <a:spcPct val="100000"/>
              </a:lnSpc>
            </a:pPr>
            <a:r>
              <a:rPr lang="tr-TR" sz="2600" b="1">
                <a:solidFill>
                  <a:srgbClr val="000000"/>
                </a:solidFill>
                <a:latin typeface="Comic Sans MS"/>
              </a:rPr>
              <a:t>2-</a:t>
            </a:r>
            <a:r>
              <a:rPr lang="tr-TR" sz="2600" b="1">
                <a:solidFill>
                  <a:srgbClr val="611617"/>
                </a:solidFill>
                <a:latin typeface="Comic Sans MS"/>
              </a:rPr>
              <a:t>EYLEM</a:t>
            </a:r>
            <a:r>
              <a:rPr lang="tr-TR" sz="2600" b="1">
                <a:solidFill>
                  <a:srgbClr val="000000"/>
                </a:solidFill>
                <a:latin typeface="Comic Sans MS"/>
              </a:rPr>
              <a:t> : Yukarıda bahsettiğim gibi İnsan  tutum  ve  danışlarının iyi-kötü ya da doğru-yanlış yönden değerlendirilmesidir.</a:t>
            </a:r>
            <a:endParaRPr/>
          </a:p>
          <a:p>
            <a:pPr algn="just">
              <a:lnSpc>
                <a:spcPct val="100000"/>
              </a:lnSpc>
            </a:pPr>
            <a:r>
              <a:rPr lang="tr-TR" sz="2600" b="1">
                <a:solidFill>
                  <a:srgbClr val="000000"/>
                </a:solidFill>
                <a:latin typeface="Comic Sans MS"/>
              </a:rPr>
              <a:t> </a:t>
            </a:r>
            <a:endParaRPr/>
          </a:p>
          <a:p>
            <a:pPr algn="just">
              <a:lnSpc>
                <a:spcPct val="100000"/>
              </a:lnSpc>
            </a:pPr>
            <a:r>
              <a:rPr lang="tr-TR" sz="2600" b="1">
                <a:solidFill>
                  <a:srgbClr val="000000"/>
                </a:solidFill>
                <a:latin typeface="Comic Sans MS"/>
              </a:rPr>
              <a:t>3-</a:t>
            </a:r>
            <a:r>
              <a:rPr lang="tr-TR" sz="2600" b="1">
                <a:solidFill>
                  <a:srgbClr val="611617"/>
                </a:solidFill>
                <a:latin typeface="Comic Sans MS"/>
              </a:rPr>
              <a:t>SONUÇ</a:t>
            </a:r>
            <a:r>
              <a:rPr lang="tr-TR" sz="2600" b="1">
                <a:solidFill>
                  <a:srgbClr val="000000"/>
                </a:solidFill>
                <a:latin typeface="Comic Sans MS"/>
              </a:rPr>
              <a:t>: Devlette ve toplumda yolsuzluğu ve yozlaşmayı önlemek ve dürüstlüğü hakim kılmaktır.</a:t>
            </a:r>
            <a:endParaRPr/>
          </a:p>
          <a:p>
            <a:pPr algn="just">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p:nvPr/>
        </p:nvSpPr>
        <p:spPr>
          <a:xfrm>
            <a:off x="395640" y="476640"/>
            <a:ext cx="7844400" cy="910080"/>
          </a:xfrm>
          <a:prstGeom prst="rect">
            <a:avLst/>
          </a:prstGeom>
        </p:spPr>
        <p:txBody>
          <a:bodyPr lIns="0" tIns="0" rIns="18360" bIns="0" anchor="ctr"/>
          <a:lstStyle/>
          <a:p>
            <a:pPr>
              <a:lnSpc>
                <a:spcPct val="100000"/>
              </a:lnSpc>
            </a:pPr>
            <a:r>
              <a:rPr lang="tr-TR" sz="4800" b="1">
                <a:solidFill>
                  <a:srgbClr val="611617"/>
                </a:solidFill>
                <a:latin typeface="Calibri"/>
              </a:rPr>
              <a:t>ETİK DEĞER</a:t>
            </a:r>
            <a:endParaRPr/>
          </a:p>
        </p:txBody>
      </p:sp>
      <p:sp>
        <p:nvSpPr>
          <p:cNvPr id="59" name="CustomShape 2"/>
          <p:cNvSpPr/>
          <p:nvPr/>
        </p:nvSpPr>
        <p:spPr>
          <a:xfrm>
            <a:off x="469440" y="1484640"/>
            <a:ext cx="8135640" cy="2999880"/>
          </a:xfrm>
          <a:prstGeom prst="rect">
            <a:avLst/>
          </a:prstGeom>
        </p:spPr>
        <p:txBody>
          <a:bodyPr lIns="0" tIns="45000" rIns="18360" bIns="45000"/>
          <a:lstStyle/>
          <a:p>
            <a:pPr algn="just">
              <a:lnSpc>
                <a:spcPct val="100000"/>
              </a:lnSpc>
            </a:pPr>
            <a:r>
              <a:rPr lang="tr-TR" sz="2600" b="1">
                <a:solidFill>
                  <a:srgbClr val="000000"/>
                </a:solidFill>
                <a:latin typeface="Comic Sans MS"/>
              </a:rPr>
              <a:t>	</a:t>
            </a:r>
            <a:endParaRPr/>
          </a:p>
          <a:p>
            <a:pPr algn="just">
              <a:lnSpc>
                <a:spcPct val="100000"/>
              </a:lnSpc>
            </a:pPr>
            <a:r>
              <a:rPr lang="tr-TR" sz="2600" b="1">
                <a:solidFill>
                  <a:srgbClr val="000000"/>
                </a:solidFill>
                <a:latin typeface="Comic Sans MS"/>
              </a:rPr>
              <a:t>-   Etik'te Değer çok önemlidir.</a:t>
            </a:r>
            <a:endParaRPr/>
          </a:p>
          <a:p>
            <a:pPr algn="just">
              <a:lnSpc>
                <a:spcPct val="100000"/>
              </a:lnSpc>
            </a:pPr>
            <a:r>
              <a:rPr lang="tr-TR" sz="2600" b="1">
                <a:solidFill>
                  <a:srgbClr val="000000"/>
                </a:solidFill>
                <a:latin typeface="Comic Sans MS"/>
              </a:rPr>
              <a:t>- Karşımızdaki obje ya da kavramlar arasında bazılarına önem ya da belli bir anlam yüklemek.</a:t>
            </a:r>
            <a:endParaRPr/>
          </a:p>
          <a:p>
            <a:pPr algn="just">
              <a:lnSpc>
                <a:spcPct val="100000"/>
              </a:lnSpc>
            </a:pPr>
            <a:r>
              <a:rPr lang="tr-TR" sz="2600" b="1">
                <a:solidFill>
                  <a:srgbClr val="000000"/>
                </a:solidFill>
                <a:latin typeface="Comic Sans MS"/>
              </a:rPr>
              <a:t>-   Örnek verecek olursak Çölde susuz kalan biri için su, ormanda karanlıkta kalan biri için ateş çok değerlidir.</a:t>
            </a:r>
            <a:endParaRPr/>
          </a:p>
        </p:txBody>
      </p:sp>
      <p:pic>
        <p:nvPicPr>
          <p:cNvPr id="60" name="Picture 2"/>
          <p:cNvPicPr/>
          <p:nvPr/>
        </p:nvPicPr>
        <p:blipFill>
          <a:blip r:embed="rId2"/>
          <a:stretch>
            <a:fillRect/>
          </a:stretch>
        </p:blipFill>
        <p:spPr>
          <a:xfrm>
            <a:off x="2988000" y="4365000"/>
            <a:ext cx="3886920" cy="206640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p:nvPr/>
        </p:nvSpPr>
        <p:spPr>
          <a:xfrm>
            <a:off x="716040" y="908640"/>
            <a:ext cx="7559280" cy="4174920"/>
          </a:xfrm>
          <a:prstGeom prst="rect">
            <a:avLst/>
          </a:prstGeom>
        </p:spPr>
        <p:txBody>
          <a:bodyPr lIns="0" tIns="45000" rIns="18360" bIns="45000"/>
          <a:lstStyle/>
          <a:p>
            <a:pPr algn="just">
              <a:lnSpc>
                <a:spcPct val="100000"/>
              </a:lnSpc>
            </a:pPr>
            <a:r>
              <a:rPr lang="tr-TR" sz="2800" b="1">
                <a:solidFill>
                  <a:srgbClr val="000000"/>
                </a:solidFill>
                <a:latin typeface="Comic Sans MS"/>
              </a:rPr>
              <a:t>	</a:t>
            </a:r>
            <a:endParaRPr/>
          </a:p>
          <a:p>
            <a:pPr algn="just">
              <a:lnSpc>
                <a:spcPct val="100000"/>
              </a:lnSpc>
            </a:pPr>
            <a:endParaRPr/>
          </a:p>
          <a:p>
            <a:pPr algn="just">
              <a:lnSpc>
                <a:spcPct val="100000"/>
              </a:lnSpc>
            </a:pPr>
            <a:r>
              <a:rPr lang="tr-TR" sz="2800" b="1">
                <a:solidFill>
                  <a:srgbClr val="000000"/>
                </a:solidFill>
                <a:latin typeface="Comic Sans MS"/>
              </a:rPr>
              <a:t> </a:t>
            </a:r>
            <a:r>
              <a:rPr lang="tr-TR" sz="2800" b="1">
                <a:solidFill>
                  <a:srgbClr val="C00000"/>
                </a:solidFill>
                <a:latin typeface="Comic Sans MS"/>
              </a:rPr>
              <a:t>	</a:t>
            </a:r>
            <a:r>
              <a:rPr lang="tr-TR" sz="2800" b="1">
                <a:solidFill>
                  <a:srgbClr val="611617"/>
                </a:solidFill>
                <a:latin typeface="Comic Sans MS"/>
              </a:rPr>
              <a:t>İLKE</a:t>
            </a:r>
            <a:r>
              <a:rPr lang="tr-TR" sz="2800" b="1">
                <a:solidFill>
                  <a:srgbClr val="000000"/>
                </a:solidFill>
                <a:latin typeface="Comic Sans MS"/>
              </a:rPr>
              <a:t>:</a:t>
            </a:r>
            <a:endParaRPr/>
          </a:p>
          <a:p>
            <a:pPr algn="just">
              <a:lnSpc>
                <a:spcPct val="100000"/>
              </a:lnSpc>
            </a:pPr>
            <a:r>
              <a:rPr lang="tr-TR" sz="2800" b="1">
                <a:solidFill>
                  <a:srgbClr val="000000"/>
                </a:solidFill>
                <a:latin typeface="Comic Sans MS"/>
              </a:rPr>
              <a:t>	Eylemlerimizi yönlendiren soyut temel   </a:t>
            </a:r>
            <a:endParaRPr/>
          </a:p>
          <a:p>
            <a:pPr algn="just">
              <a:lnSpc>
                <a:spcPct val="100000"/>
              </a:lnSpc>
            </a:pPr>
            <a:r>
              <a:rPr lang="tr-TR" sz="2800" b="1">
                <a:solidFill>
                  <a:srgbClr val="000000"/>
                </a:solidFill>
                <a:latin typeface="Comic Sans MS"/>
              </a:rPr>
              <a:t> ilkelerdir.</a:t>
            </a:r>
            <a:endParaRPr/>
          </a:p>
          <a:p>
            <a:pPr algn="just">
              <a:lnSpc>
                <a:spcPct val="100000"/>
              </a:lnSpc>
            </a:pPr>
            <a:endParaRPr/>
          </a:p>
          <a:p>
            <a:pPr algn="just">
              <a:lnSpc>
                <a:spcPct val="100000"/>
              </a:lnSpc>
            </a:pPr>
            <a:r>
              <a:rPr lang="tr-TR" sz="2800" b="1">
                <a:solidFill>
                  <a:srgbClr val="000000"/>
                </a:solidFill>
                <a:latin typeface="Comic Sans MS"/>
              </a:rPr>
              <a:t>	</a:t>
            </a:r>
            <a:r>
              <a:rPr lang="tr-TR" sz="2800" b="1">
                <a:solidFill>
                  <a:srgbClr val="C00000"/>
                </a:solidFill>
                <a:latin typeface="Comic Sans MS"/>
              </a:rPr>
              <a:t> </a:t>
            </a:r>
            <a:r>
              <a:rPr lang="tr-TR" sz="2800" b="1">
                <a:solidFill>
                  <a:srgbClr val="611617"/>
                </a:solidFill>
                <a:latin typeface="Comic Sans MS"/>
              </a:rPr>
              <a:t>KURAL</a:t>
            </a:r>
            <a:r>
              <a:rPr lang="tr-TR" sz="2800" b="1">
                <a:solidFill>
                  <a:srgbClr val="000000"/>
                </a:solidFill>
                <a:latin typeface="Comic Sans MS"/>
              </a:rPr>
              <a:t>:</a:t>
            </a:r>
            <a:endParaRPr/>
          </a:p>
          <a:p>
            <a:pPr algn="just">
              <a:lnSpc>
                <a:spcPct val="100000"/>
              </a:lnSpc>
            </a:pPr>
            <a:r>
              <a:rPr lang="tr-TR" sz="2800" b="1">
                <a:solidFill>
                  <a:srgbClr val="000000"/>
                </a:solidFill>
                <a:latin typeface="Comic Sans MS"/>
              </a:rPr>
              <a:t>	Birilerinin birbiriyle ve toplumla </a:t>
            </a:r>
            <a:endParaRPr/>
          </a:p>
          <a:p>
            <a:pPr algn="just">
              <a:lnSpc>
                <a:spcPct val="100000"/>
              </a:lnSpc>
            </a:pPr>
            <a:r>
              <a:rPr lang="tr-TR" sz="2800" b="1">
                <a:solidFill>
                  <a:srgbClr val="000000"/>
                </a:solidFill>
                <a:latin typeface="Comic Sans MS"/>
              </a:rPr>
              <a:t> ilişkilerini düzenleyen bir yol haritasıdır. </a:t>
            </a:r>
            <a:endParaRPr/>
          </a:p>
          <a:p>
            <a:pPr algn="just">
              <a:lnSpc>
                <a:spcPct val="100000"/>
              </a:lnSpc>
            </a:pPr>
            <a:endParaRPr/>
          </a:p>
          <a:p>
            <a:pPr algn="just">
              <a:lnSpc>
                <a:spcPct val="100000"/>
              </a:lnSpc>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CustomShape 1"/>
          <p:cNvSpPr/>
          <p:nvPr/>
        </p:nvSpPr>
        <p:spPr>
          <a:xfrm>
            <a:off x="548640" y="1989000"/>
            <a:ext cx="7703280" cy="3094920"/>
          </a:xfrm>
          <a:prstGeom prst="rect">
            <a:avLst/>
          </a:prstGeom>
        </p:spPr>
        <p:txBody>
          <a:bodyPr lIns="0" tIns="45000" rIns="18360" bIns="45000"/>
          <a:lstStyle/>
          <a:p>
            <a:pPr algn="just">
              <a:lnSpc>
                <a:spcPct val="100000"/>
              </a:lnSpc>
            </a:pPr>
            <a:endParaRPr/>
          </a:p>
          <a:p>
            <a:pPr algn="just">
              <a:lnSpc>
                <a:spcPct val="100000"/>
              </a:lnSpc>
            </a:pPr>
            <a:r>
              <a:rPr lang="tr-TR" sz="2800" b="1">
                <a:solidFill>
                  <a:srgbClr val="000000"/>
                </a:solidFill>
                <a:latin typeface="Comic Sans MS"/>
              </a:rPr>
              <a:t>- İlişkisel kurallar</a:t>
            </a:r>
            <a:endParaRPr/>
          </a:p>
          <a:p>
            <a:pPr algn="just">
              <a:lnSpc>
                <a:spcPct val="100000"/>
              </a:lnSpc>
            </a:pPr>
            <a:r>
              <a:rPr lang="tr-TR" sz="2800" b="1">
                <a:solidFill>
                  <a:srgbClr val="000000"/>
                </a:solidFill>
                <a:latin typeface="Comic Sans MS"/>
              </a:rPr>
              <a:t>- Çalışma ve etkinlik kuralları</a:t>
            </a:r>
            <a:endParaRPr/>
          </a:p>
          <a:p>
            <a:pPr algn="just">
              <a:lnSpc>
                <a:spcPct val="100000"/>
              </a:lnSpc>
            </a:pPr>
            <a:r>
              <a:rPr lang="tr-TR" sz="2800" b="1">
                <a:solidFill>
                  <a:srgbClr val="000000"/>
                </a:solidFill>
                <a:latin typeface="Comic Sans MS"/>
              </a:rPr>
              <a:t>- Sağlık ve güvenlikle ilgili koruyucu kurallar</a:t>
            </a:r>
            <a:endParaRPr/>
          </a:p>
          <a:p>
            <a:pPr algn="just">
              <a:lnSpc>
                <a:spcPct val="100000"/>
              </a:lnSpc>
            </a:pPr>
            <a:r>
              <a:rPr lang="tr-TR" sz="2800" b="1">
                <a:solidFill>
                  <a:srgbClr val="000000"/>
                </a:solidFill>
                <a:latin typeface="Comic Sans MS"/>
              </a:rPr>
              <a:t>- Kişisel kurallar</a:t>
            </a:r>
            <a:endParaRPr/>
          </a:p>
          <a:p>
            <a:pPr algn="just">
              <a:lnSpc>
                <a:spcPct val="100000"/>
              </a:lnSpc>
            </a:pPr>
            <a:r>
              <a:rPr lang="tr-TR" sz="2800" b="1">
                <a:solidFill>
                  <a:srgbClr val="000000"/>
                </a:solidFill>
                <a:latin typeface="Comic Sans MS"/>
              </a:rPr>
              <a:t>- Görgü kuralları</a:t>
            </a:r>
            <a:endParaRPr/>
          </a:p>
          <a:p>
            <a:pPr algn="just">
              <a:lnSpc>
                <a:spcPct val="100000"/>
              </a:lnSpc>
            </a:pPr>
            <a:endParaRPr/>
          </a:p>
        </p:txBody>
      </p:sp>
      <p:sp>
        <p:nvSpPr>
          <p:cNvPr id="63" name="CustomShape 2"/>
          <p:cNvSpPr/>
          <p:nvPr/>
        </p:nvSpPr>
        <p:spPr>
          <a:xfrm>
            <a:off x="4212000" y="1196640"/>
            <a:ext cx="183240" cy="367920"/>
          </a:xfrm>
          <a:prstGeom prst="rect">
            <a:avLst/>
          </a:prstGeom>
        </p:spPr>
      </p:sp>
      <p:pic>
        <p:nvPicPr>
          <p:cNvPr id="64" name="Picture 2"/>
          <p:cNvPicPr/>
          <p:nvPr/>
        </p:nvPicPr>
        <p:blipFill>
          <a:blip r:embed="rId2"/>
          <a:stretch>
            <a:fillRect/>
          </a:stretch>
        </p:blipFill>
        <p:spPr>
          <a:xfrm>
            <a:off x="395640" y="556920"/>
            <a:ext cx="4668840" cy="127800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CustomShape 1"/>
          <p:cNvSpPr/>
          <p:nvPr/>
        </p:nvSpPr>
        <p:spPr>
          <a:xfrm>
            <a:off x="514800" y="1700640"/>
            <a:ext cx="8063280" cy="3310920"/>
          </a:xfrm>
          <a:prstGeom prst="rect">
            <a:avLst/>
          </a:prstGeom>
        </p:spPr>
        <p:txBody>
          <a:bodyPr lIns="0" tIns="45000" rIns="18360" bIns="45000"/>
          <a:lstStyle/>
          <a:p>
            <a:pPr algn="ctr">
              <a:lnSpc>
                <a:spcPct val="100000"/>
              </a:lnSpc>
            </a:pPr>
            <a:endParaRPr/>
          </a:p>
          <a:p>
            <a:pPr algn="ctr">
              <a:lnSpc>
                <a:spcPct val="100000"/>
              </a:lnSpc>
            </a:pPr>
            <a:endParaRPr/>
          </a:p>
          <a:p>
            <a:pPr algn="just">
              <a:lnSpc>
                <a:spcPct val="100000"/>
              </a:lnSpc>
              <a:buSzPct val="95000"/>
              <a:buFont typeface="Wingdings" charset="2"/>
              <a:buChar char=""/>
            </a:pPr>
            <a:r>
              <a:rPr lang="tr-TR" sz="2800" b="1">
                <a:solidFill>
                  <a:srgbClr val="000000"/>
                </a:solidFill>
                <a:latin typeface="Comic Sans MS"/>
              </a:rPr>
              <a:t>  Belli bir grup ya da ülke içindeki insanların nasıl davranmaları gerektiğinin gösteren yazılı kurallardır.</a:t>
            </a:r>
            <a:endParaRPr/>
          </a:p>
          <a:p>
            <a:pPr algn="just">
              <a:lnSpc>
                <a:spcPct val="100000"/>
              </a:lnSpc>
            </a:pPr>
            <a:endParaRPr/>
          </a:p>
          <a:p>
            <a:pPr algn="just">
              <a:lnSpc>
                <a:spcPct val="100000"/>
              </a:lnSpc>
            </a:pPr>
            <a:r>
              <a:rPr lang="tr-TR" sz="2800" b="1">
                <a:solidFill>
                  <a:srgbClr val="000000"/>
                </a:solidFill>
                <a:latin typeface="Comic Sans MS"/>
              </a:rPr>
              <a:t>     Etik'in en büyük yaptırımı Ayıklama, Dışlama ve Kınamadır. </a:t>
            </a:r>
            <a:endParaRPr/>
          </a:p>
          <a:p>
            <a:pPr algn="just">
              <a:lnSpc>
                <a:spcPct val="100000"/>
              </a:lnSpc>
            </a:pPr>
            <a:endParaRPr/>
          </a:p>
        </p:txBody>
      </p:sp>
      <p:sp>
        <p:nvSpPr>
          <p:cNvPr id="66" name="CustomShape 2"/>
          <p:cNvSpPr/>
          <p:nvPr/>
        </p:nvSpPr>
        <p:spPr>
          <a:xfrm>
            <a:off x="624240" y="706680"/>
            <a:ext cx="2516400" cy="820440"/>
          </a:xfrm>
          <a:prstGeom prst="rect">
            <a:avLst/>
          </a:prstGeom>
        </p:spPr>
        <p:txBody>
          <a:bodyPr wrap="none" lIns="90000" tIns="45000" rIns="90000" bIns="45000"/>
          <a:lstStyle/>
          <a:p>
            <a:pPr>
              <a:lnSpc>
                <a:spcPct val="100000"/>
              </a:lnSpc>
            </a:pPr>
            <a:r>
              <a:rPr lang="tr-TR" sz="4800" b="1">
                <a:solidFill>
                  <a:srgbClr val="611617"/>
                </a:solidFill>
                <a:latin typeface="Calibri"/>
              </a:rPr>
              <a:t>ETİK KOD</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CustomShape 1"/>
          <p:cNvSpPr/>
          <p:nvPr/>
        </p:nvSpPr>
        <p:spPr>
          <a:xfrm>
            <a:off x="827640" y="1989000"/>
            <a:ext cx="7343280" cy="3958920"/>
          </a:xfrm>
          <a:prstGeom prst="rect">
            <a:avLst/>
          </a:prstGeom>
        </p:spPr>
        <p:txBody>
          <a:bodyPr lIns="0" tIns="45000" rIns="18360" bIns="45000" anchor="ctr"/>
          <a:lstStyle/>
          <a:p>
            <a:pPr algn="just">
              <a:lnSpc>
                <a:spcPct val="100000"/>
              </a:lnSpc>
              <a:buSzPct val="95000"/>
              <a:buFont typeface="Arial"/>
              <a:buChar char="•"/>
            </a:pPr>
            <a:r>
              <a:rPr lang="tr-TR" sz="2800" b="1">
                <a:solidFill>
                  <a:srgbClr val="000000"/>
                </a:solidFill>
                <a:latin typeface="Comic Sans MS"/>
              </a:rPr>
              <a:t> Kural kitabıdır.</a:t>
            </a:r>
            <a:endParaRPr/>
          </a:p>
          <a:p>
            <a:pPr algn="just">
              <a:lnSpc>
                <a:spcPct val="100000"/>
              </a:lnSpc>
              <a:buSzPct val="95000"/>
              <a:buFont typeface="Arial"/>
              <a:buChar char="•"/>
            </a:pPr>
            <a:r>
              <a:rPr lang="tr-TR" sz="2800" b="1">
                <a:solidFill>
                  <a:srgbClr val="000000"/>
                </a:solidFill>
                <a:latin typeface="Comic Sans MS"/>
              </a:rPr>
              <a:t> Yol Gösterici Levhadır.</a:t>
            </a:r>
            <a:endParaRPr/>
          </a:p>
          <a:p>
            <a:pPr algn="just">
              <a:lnSpc>
                <a:spcPct val="100000"/>
              </a:lnSpc>
              <a:buSzPct val="95000"/>
              <a:buFont typeface="Arial"/>
              <a:buChar char="•"/>
            </a:pPr>
            <a:r>
              <a:rPr lang="tr-TR" sz="2800" b="1">
                <a:solidFill>
                  <a:srgbClr val="000000"/>
                </a:solidFill>
                <a:latin typeface="Comic Sans MS"/>
              </a:rPr>
              <a:t> Aynadır.</a:t>
            </a:r>
            <a:endParaRPr/>
          </a:p>
          <a:p>
            <a:pPr algn="just">
              <a:lnSpc>
                <a:spcPct val="100000"/>
              </a:lnSpc>
              <a:buSzPct val="95000"/>
              <a:buFont typeface="Arial"/>
              <a:buChar char="•"/>
            </a:pPr>
            <a:r>
              <a:rPr lang="tr-TR" sz="2800" b="1">
                <a:solidFill>
                  <a:srgbClr val="000000"/>
                </a:solidFill>
                <a:latin typeface="Comic Sans MS"/>
              </a:rPr>
              <a:t> Büyüteçtir.</a:t>
            </a:r>
            <a:endParaRPr/>
          </a:p>
          <a:p>
            <a:pPr algn="just">
              <a:lnSpc>
                <a:spcPct val="100000"/>
              </a:lnSpc>
              <a:buSzPct val="95000"/>
              <a:buFont typeface="Arial"/>
              <a:buChar char="•"/>
            </a:pPr>
            <a:r>
              <a:rPr lang="tr-TR" sz="2800" b="1">
                <a:solidFill>
                  <a:srgbClr val="000000"/>
                </a:solidFill>
                <a:latin typeface="Comic Sans MS"/>
              </a:rPr>
              <a:t> Kalkandır.</a:t>
            </a:r>
            <a:endParaRPr/>
          </a:p>
          <a:p>
            <a:pPr algn="just">
              <a:lnSpc>
                <a:spcPct val="100000"/>
              </a:lnSpc>
              <a:buSzPct val="95000"/>
              <a:buFont typeface="Arial"/>
              <a:buChar char="•"/>
            </a:pPr>
            <a:r>
              <a:rPr lang="tr-TR" sz="2800" b="1">
                <a:solidFill>
                  <a:srgbClr val="000000"/>
                </a:solidFill>
                <a:latin typeface="Comic Sans MS"/>
              </a:rPr>
              <a:t> Duman Dedektörüdür.</a:t>
            </a:r>
            <a:endParaRPr/>
          </a:p>
          <a:p>
            <a:pPr algn="just">
              <a:lnSpc>
                <a:spcPct val="100000"/>
              </a:lnSpc>
              <a:buSzPct val="95000"/>
              <a:buFont typeface="Arial"/>
              <a:buChar char="•"/>
            </a:pPr>
            <a:r>
              <a:rPr lang="tr-TR" sz="2800" b="1">
                <a:solidFill>
                  <a:srgbClr val="000000"/>
                </a:solidFill>
                <a:latin typeface="Comic Sans MS"/>
              </a:rPr>
              <a:t> Yangın Alarmıdır.</a:t>
            </a:r>
            <a:endParaRPr/>
          </a:p>
          <a:p>
            <a:pPr algn="just">
              <a:lnSpc>
                <a:spcPct val="100000"/>
              </a:lnSpc>
              <a:buSzPct val="95000"/>
              <a:buFont typeface="Arial"/>
              <a:buChar char="•"/>
            </a:pPr>
            <a:r>
              <a:rPr lang="tr-TR" sz="2800" b="1">
                <a:solidFill>
                  <a:srgbClr val="000000"/>
                </a:solidFill>
                <a:latin typeface="Comic Sans MS"/>
              </a:rPr>
              <a:t> Yaptırım ve Uyumdur.</a:t>
            </a:r>
            <a:endParaRPr/>
          </a:p>
          <a:p>
            <a:pPr algn="just">
              <a:lnSpc>
                <a:spcPct val="100000"/>
              </a:lnSpc>
            </a:pPr>
            <a:endParaRPr/>
          </a:p>
        </p:txBody>
      </p:sp>
      <p:sp>
        <p:nvSpPr>
          <p:cNvPr id="68" name="CustomShape 2"/>
          <p:cNvSpPr/>
          <p:nvPr/>
        </p:nvSpPr>
        <p:spPr>
          <a:xfrm>
            <a:off x="424080" y="332640"/>
            <a:ext cx="5760720" cy="1825920"/>
          </a:xfrm>
          <a:prstGeom prst="rect">
            <a:avLst/>
          </a:prstGeom>
        </p:spPr>
        <p:txBody>
          <a:bodyPr wrap="none" lIns="90000" tIns="45000" rIns="90000" bIns="45000"/>
          <a:lstStyle/>
          <a:p>
            <a:pPr>
              <a:lnSpc>
                <a:spcPct val="100000"/>
              </a:lnSpc>
            </a:pPr>
            <a:r>
              <a:rPr lang="tr-TR" sz="4800" b="1">
                <a:solidFill>
                  <a:srgbClr val="611617"/>
                </a:solidFill>
                <a:latin typeface="Calibri"/>
              </a:rPr>
              <a:t>ETİK KODLARA İLİŞKİN</a:t>
            </a:r>
            <a:endParaRPr/>
          </a:p>
          <a:p>
            <a:pPr>
              <a:lnSpc>
                <a:spcPct val="100000"/>
              </a:lnSpc>
            </a:pPr>
            <a:r>
              <a:rPr lang="tr-TR" sz="4800" b="1">
                <a:solidFill>
                  <a:srgbClr val="611617"/>
                </a:solidFill>
                <a:latin typeface="Calibri"/>
              </a:rPr>
              <a:t>METAFORLAR</a:t>
            </a:r>
            <a:endParaRPr/>
          </a:p>
          <a:p>
            <a:pPr>
              <a:lnSpc>
                <a:spcPct val="100000"/>
              </a:lnSpc>
            </a:pP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p:nvPr/>
        </p:nvSpPr>
        <p:spPr>
          <a:xfrm>
            <a:off x="611640" y="1700640"/>
            <a:ext cx="7919280" cy="3598920"/>
          </a:xfrm>
          <a:prstGeom prst="rect">
            <a:avLst/>
          </a:prstGeom>
        </p:spPr>
        <p:txBody>
          <a:bodyPr lIns="0" tIns="45000" rIns="18360" bIns="45000" anchor="ctr"/>
          <a:lstStyle/>
          <a:p>
            <a:pPr algn="just">
              <a:lnSpc>
                <a:spcPct val="100000"/>
              </a:lnSpc>
            </a:pPr>
            <a:r>
              <a:rPr lang="tr-TR" sz="2800" b="1">
                <a:solidFill>
                  <a:srgbClr val="000000"/>
                </a:solidFill>
                <a:latin typeface="Comic Sans MS"/>
              </a:rPr>
              <a:t> 	- Beklenen davranışların sergilenmesi, istenmeyenlerden kaçınılmasında rehberlik yapan sistemlerdir.</a:t>
            </a:r>
            <a:endParaRPr/>
          </a:p>
          <a:p>
            <a:pPr algn="just">
              <a:lnSpc>
                <a:spcPct val="100000"/>
              </a:lnSpc>
            </a:pPr>
            <a:r>
              <a:rPr lang="tr-TR" sz="2800" b="1">
                <a:solidFill>
                  <a:srgbClr val="000000"/>
                </a:solidFill>
                <a:latin typeface="Comic Sans MS"/>
              </a:rPr>
              <a:t> </a:t>
            </a:r>
            <a:endParaRPr/>
          </a:p>
          <a:p>
            <a:pPr algn="just">
              <a:lnSpc>
                <a:spcPct val="100000"/>
              </a:lnSpc>
            </a:pPr>
            <a:r>
              <a:rPr lang="tr-TR" sz="2800" b="1">
                <a:solidFill>
                  <a:srgbClr val="000000"/>
                </a:solidFill>
                <a:latin typeface="Comic Sans MS"/>
              </a:rPr>
              <a:t>	- Hiçbir yağmur damlası kendini selden sorumlu tutmaz…</a:t>
            </a:r>
            <a:endParaRPr/>
          </a:p>
          <a:p>
            <a:pPr algn="just">
              <a:lnSpc>
                <a:spcPct val="100000"/>
              </a:lnSpc>
            </a:pPr>
            <a:endParaRPr/>
          </a:p>
        </p:txBody>
      </p:sp>
      <p:sp>
        <p:nvSpPr>
          <p:cNvPr id="70" name="CustomShape 2"/>
          <p:cNvSpPr/>
          <p:nvPr/>
        </p:nvSpPr>
        <p:spPr>
          <a:xfrm>
            <a:off x="992880" y="587880"/>
            <a:ext cx="3832920" cy="820440"/>
          </a:xfrm>
          <a:prstGeom prst="rect">
            <a:avLst/>
          </a:prstGeom>
        </p:spPr>
        <p:txBody>
          <a:bodyPr wrap="none" lIns="90000" tIns="45000" rIns="90000" bIns="45000"/>
          <a:lstStyle/>
          <a:p>
            <a:pPr>
              <a:lnSpc>
                <a:spcPct val="100000"/>
              </a:lnSpc>
            </a:pPr>
            <a:r>
              <a:rPr lang="tr-TR" sz="4800" b="1">
                <a:solidFill>
                  <a:srgbClr val="611617"/>
                </a:solidFill>
                <a:latin typeface="Calibri"/>
              </a:rPr>
              <a:t>STANDARTLAR</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CustomShape 1"/>
          <p:cNvSpPr/>
          <p:nvPr/>
        </p:nvSpPr>
        <p:spPr>
          <a:xfrm>
            <a:off x="539640" y="2133000"/>
            <a:ext cx="7991280" cy="2878920"/>
          </a:xfrm>
          <a:prstGeom prst="rect">
            <a:avLst/>
          </a:prstGeom>
        </p:spPr>
        <p:txBody>
          <a:bodyPr lIns="0" tIns="45000" rIns="18360" bIns="45000"/>
          <a:lstStyle/>
          <a:p>
            <a:pPr algn="just">
              <a:lnSpc>
                <a:spcPct val="100000"/>
              </a:lnSpc>
            </a:pPr>
            <a:endParaRPr/>
          </a:p>
          <a:p>
            <a:pPr algn="just">
              <a:lnSpc>
                <a:spcPct val="100000"/>
              </a:lnSpc>
            </a:pPr>
            <a:r>
              <a:rPr lang="tr-TR" sz="2800" b="1">
                <a:solidFill>
                  <a:srgbClr val="000000"/>
                </a:solidFill>
                <a:latin typeface="Comic Sans MS"/>
              </a:rPr>
              <a:t>	Bir meslek etiği olarak kamu yönetimi etiği de, yönetim  alanında, doğru davranışlara ulaşmak için gerekli olan  ilke ve standartları ifade etmektedir. Yönetim etiğine ilişkin ilke ve değerler; </a:t>
            </a:r>
            <a:endParaRPr/>
          </a:p>
          <a:p>
            <a:pPr algn="just">
              <a:lnSpc>
                <a:spcPct val="100000"/>
              </a:lnSpc>
            </a:pPr>
            <a:endParaRPr/>
          </a:p>
        </p:txBody>
      </p:sp>
      <p:sp>
        <p:nvSpPr>
          <p:cNvPr id="72" name="CustomShape 2"/>
          <p:cNvSpPr/>
          <p:nvPr/>
        </p:nvSpPr>
        <p:spPr>
          <a:xfrm>
            <a:off x="844200" y="692640"/>
            <a:ext cx="3264480" cy="820440"/>
          </a:xfrm>
          <a:prstGeom prst="rect">
            <a:avLst/>
          </a:prstGeom>
        </p:spPr>
        <p:txBody>
          <a:bodyPr wrap="none" lIns="90000" tIns="45000" rIns="90000" bIns="45000"/>
          <a:lstStyle/>
          <a:p>
            <a:pPr>
              <a:lnSpc>
                <a:spcPct val="100000"/>
              </a:lnSpc>
            </a:pPr>
            <a:r>
              <a:rPr lang="tr-TR" sz="4800" b="1">
                <a:solidFill>
                  <a:srgbClr val="611617"/>
                </a:solidFill>
                <a:latin typeface="Calibri"/>
              </a:rPr>
              <a:t>KAMU ETİĞİ</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838199"/>
            <a:ext cx="8229240" cy="1021519"/>
          </a:xfrm>
        </p:spPr>
        <p:txBody>
          <a:bodyPr/>
          <a:lstStyle/>
          <a:p>
            <a:pPr algn="ctr"/>
            <a:r>
              <a:rPr lang="tr-TR" sz="900" b="1" dirty="0">
                <a:solidFill>
                  <a:schemeClr val="bg1"/>
                </a:solidFill>
              </a:rPr>
              <a:t/>
            </a:r>
            <a:br>
              <a:rPr lang="tr-TR" sz="900" b="1" dirty="0">
                <a:solidFill>
                  <a:schemeClr val="bg1"/>
                </a:solidFill>
              </a:rPr>
            </a:br>
            <a:r>
              <a:rPr lang="tr-TR" sz="900" b="1" dirty="0"/>
              <a:t/>
            </a:r>
            <a:br>
              <a:rPr lang="tr-TR" sz="900" b="1" dirty="0"/>
            </a:br>
            <a:r>
              <a:rPr lang="tr-TR" sz="1000" dirty="0">
                <a:solidFill>
                  <a:schemeClr val="bg1"/>
                </a:solidFill>
              </a:rPr>
              <a:t>25.05.2004 tarihli ve 5176 sayılı Kamu Görevlileri Etik Kurulu Kurulması ve Bazı Kanunlarda Değişiklik Yapılması Hakkında Kanunun 3. ve 7. maddelerine</a:t>
            </a:r>
            <a:br>
              <a:rPr lang="tr-TR" sz="1000" dirty="0">
                <a:solidFill>
                  <a:schemeClr val="bg1"/>
                </a:solidFill>
              </a:rPr>
            </a:br>
            <a:r>
              <a:rPr lang="tr-TR" sz="1000" dirty="0">
                <a:solidFill>
                  <a:schemeClr val="bg1"/>
                </a:solidFill>
              </a:rPr>
              <a:t> </a:t>
            </a:r>
            <a:br>
              <a:rPr lang="tr-TR" sz="1000" dirty="0">
                <a:solidFill>
                  <a:schemeClr val="bg1"/>
                </a:solidFill>
              </a:rPr>
            </a:br>
            <a:r>
              <a:rPr lang="tr-TR" sz="1000" dirty="0">
                <a:solidFill>
                  <a:schemeClr val="bg1"/>
                </a:solidFill>
              </a:rPr>
              <a:t>dayanılarak hazırlanan 13.04.2005 tarih ve 25785 sayılı Resmi Gazetede yayımlanarak yürürlüğe giren Kamu Görevlileri Etik Davranış İlkeleri ile Başvuru</a:t>
            </a:r>
            <a:br>
              <a:rPr lang="tr-TR" sz="1000" dirty="0">
                <a:solidFill>
                  <a:schemeClr val="bg1"/>
                </a:solidFill>
              </a:rPr>
            </a:br>
            <a:r>
              <a:rPr lang="tr-TR" sz="1000" dirty="0">
                <a:solidFill>
                  <a:schemeClr val="bg1"/>
                </a:solidFill>
              </a:rPr>
              <a:t> </a:t>
            </a:r>
            <a:br>
              <a:rPr lang="tr-TR" sz="1000" dirty="0">
                <a:solidFill>
                  <a:schemeClr val="bg1"/>
                </a:solidFill>
              </a:rPr>
            </a:br>
            <a:r>
              <a:rPr lang="tr-TR" sz="1000" dirty="0">
                <a:solidFill>
                  <a:schemeClr val="bg1"/>
                </a:solidFill>
              </a:rPr>
              <a:t>Usul ve Esasları Hakkında Yönetmeliğin 29. maddesi gereğince; 26.03.2019 tarihli ve 4949 sayılı Valilik Olur'u ile İlimizde Etik Komisyonu oluşturulmuştur.</a:t>
            </a:r>
            <a:r>
              <a:rPr lang="tr-TR" sz="800" dirty="0">
                <a:solidFill>
                  <a:schemeClr val="bg1"/>
                </a:solidFill>
              </a:rPr>
              <a:t/>
            </a:r>
            <a:br>
              <a:rPr lang="tr-TR" sz="800" dirty="0">
                <a:solidFill>
                  <a:schemeClr val="bg1"/>
                </a:solidFill>
              </a:rPr>
            </a:br>
            <a:endParaRPr lang="tr-TR" sz="800" dirty="0">
              <a:solidFill>
                <a:schemeClr val="bg1"/>
              </a:solidFill>
            </a:endParaRPr>
          </a:p>
        </p:txBody>
      </p:sp>
      <p:graphicFrame>
        <p:nvGraphicFramePr>
          <p:cNvPr id="6" name="Tablo 5"/>
          <p:cNvGraphicFramePr>
            <a:graphicFrameLocks noGrp="1"/>
          </p:cNvGraphicFramePr>
          <p:nvPr>
            <p:extLst>
              <p:ext uri="{D42A27DB-BD31-4B8C-83A1-F6EECF244321}">
                <p14:modId xmlns:p14="http://schemas.microsoft.com/office/powerpoint/2010/main" val="1737456659"/>
              </p:ext>
            </p:extLst>
          </p:nvPr>
        </p:nvGraphicFramePr>
        <p:xfrm>
          <a:off x="762000" y="2543175"/>
          <a:ext cx="7924440" cy="3029383"/>
        </p:xfrm>
        <a:graphic>
          <a:graphicData uri="http://schemas.openxmlformats.org/drawingml/2006/table">
            <a:tbl>
              <a:tblPr firstRow="1" firstCol="1" bandRow="1">
                <a:tableStyleId>{5C22544A-7EE6-4342-B048-85BDC9FD1C3A}</a:tableStyleId>
              </a:tblPr>
              <a:tblGrid>
                <a:gridCol w="1978945">
                  <a:extLst>
                    <a:ext uri="{9D8B030D-6E8A-4147-A177-3AD203B41FA5}">
                      <a16:colId xmlns:a16="http://schemas.microsoft.com/office/drawing/2014/main" val="3829546719"/>
                    </a:ext>
                  </a:extLst>
                </a:gridCol>
                <a:gridCol w="2355680">
                  <a:extLst>
                    <a:ext uri="{9D8B030D-6E8A-4147-A177-3AD203B41FA5}">
                      <a16:colId xmlns:a16="http://schemas.microsoft.com/office/drawing/2014/main" val="674444670"/>
                    </a:ext>
                  </a:extLst>
                </a:gridCol>
                <a:gridCol w="1114618">
                  <a:extLst>
                    <a:ext uri="{9D8B030D-6E8A-4147-A177-3AD203B41FA5}">
                      <a16:colId xmlns:a16="http://schemas.microsoft.com/office/drawing/2014/main" val="2223912281"/>
                    </a:ext>
                  </a:extLst>
                </a:gridCol>
                <a:gridCol w="2475197">
                  <a:extLst>
                    <a:ext uri="{9D8B030D-6E8A-4147-A177-3AD203B41FA5}">
                      <a16:colId xmlns:a16="http://schemas.microsoft.com/office/drawing/2014/main" val="3352972743"/>
                    </a:ext>
                  </a:extLst>
                </a:gridCol>
              </a:tblGrid>
              <a:tr h="318889">
                <a:tc>
                  <a:txBody>
                    <a:bodyPr/>
                    <a:lstStyle/>
                    <a:p>
                      <a:pPr algn="ctr">
                        <a:lnSpc>
                          <a:spcPct val="107000"/>
                        </a:lnSpc>
                        <a:spcAft>
                          <a:spcPts val="0"/>
                        </a:spcAft>
                      </a:pPr>
                      <a:r>
                        <a:rPr lang="tr-TR" sz="1100" dirty="0">
                          <a:effectLst/>
                        </a:rPr>
                        <a:t>ADI SOYADI</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100" dirty="0">
                          <a:effectLst/>
                        </a:rPr>
                        <a:t>ÜNVANI</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100" dirty="0">
                          <a:effectLst/>
                        </a:rPr>
                        <a:t>GÖREVİ</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100" dirty="0">
                          <a:effectLst/>
                        </a:rPr>
                        <a:t>İLETİŞİM</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56950868"/>
                  </a:ext>
                </a:extLst>
              </a:tr>
              <a:tr h="490736">
                <a:tc>
                  <a:txBody>
                    <a:bodyPr/>
                    <a:lstStyle/>
                    <a:p>
                      <a:pPr algn="l">
                        <a:lnSpc>
                          <a:spcPct val="107000"/>
                        </a:lnSpc>
                        <a:spcAft>
                          <a:spcPts val="0"/>
                        </a:spcAft>
                      </a:pPr>
                      <a:endParaRPr lang="tr-TR" sz="1100" dirty="0">
                        <a:effectLst/>
                      </a:endParaRPr>
                    </a:p>
                    <a:p>
                      <a:pPr algn="l">
                        <a:lnSpc>
                          <a:spcPct val="107000"/>
                        </a:lnSpc>
                        <a:spcAft>
                          <a:spcPts val="0"/>
                        </a:spcAft>
                      </a:pPr>
                      <a:r>
                        <a:rPr lang="tr-TR" sz="1100" dirty="0">
                          <a:effectLst/>
                        </a:rPr>
                        <a:t>Hamdullah Suphi ÖZGÖDEK</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tr-TR" sz="1100" dirty="0">
                          <a:effectLst/>
                        </a:rPr>
                        <a:t>Vali Yardımcısı</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tr-TR" sz="1100">
                          <a:effectLst/>
                        </a:rPr>
                        <a:t>Başkan</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tr-TR" sz="1100">
                          <a:effectLst/>
                        </a:rPr>
                        <a:t>0442 237 50 03</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43224190"/>
                  </a:ext>
                </a:extLst>
              </a:tr>
              <a:tr h="476467">
                <a:tc>
                  <a:txBody>
                    <a:bodyPr/>
                    <a:lstStyle/>
                    <a:p>
                      <a:pPr algn="l">
                        <a:lnSpc>
                          <a:spcPct val="107000"/>
                        </a:lnSpc>
                        <a:spcAft>
                          <a:spcPts val="0"/>
                        </a:spcAft>
                      </a:pPr>
                      <a:endParaRPr lang="tr-TR" sz="1100">
                        <a:effectLst/>
                      </a:endParaRPr>
                    </a:p>
                    <a:p>
                      <a:pPr algn="l">
                        <a:lnSpc>
                          <a:spcPct val="107000"/>
                        </a:lnSpc>
                        <a:spcAft>
                          <a:spcPts val="0"/>
                        </a:spcAft>
                      </a:pPr>
                      <a:r>
                        <a:rPr lang="tr-TR" sz="1100">
                          <a:effectLst/>
                        </a:rPr>
                        <a:t>Mehmet </a:t>
                      </a:r>
                      <a:r>
                        <a:rPr lang="tr-TR" sz="1100" dirty="0">
                          <a:effectLst/>
                        </a:rPr>
                        <a:t>AKKAYA</a:t>
                      </a:r>
                    </a:p>
                  </a:txBody>
                  <a:tcPr marL="68580" marR="68580" marT="0" marB="0"/>
                </a:tc>
                <a:tc>
                  <a:txBody>
                    <a:bodyPr/>
                    <a:lstStyle/>
                    <a:p>
                      <a:pPr algn="l">
                        <a:lnSpc>
                          <a:spcPct val="107000"/>
                        </a:lnSpc>
                        <a:spcAft>
                          <a:spcPts val="0"/>
                        </a:spcAft>
                      </a:pPr>
                      <a:r>
                        <a:rPr lang="tr-TR" sz="1100" dirty="0">
                          <a:effectLst/>
                        </a:rPr>
                        <a:t>İl Defterdarı</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tr-TR" sz="1100">
                          <a:effectLst/>
                        </a:rPr>
                        <a:t>Üye</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tr-TR" sz="1100">
                          <a:effectLst/>
                        </a:rPr>
                        <a:t>0442 235 02 85</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6365936"/>
                  </a:ext>
                </a:extLst>
              </a:tr>
              <a:tr h="504825">
                <a:tc>
                  <a:txBody>
                    <a:bodyPr/>
                    <a:lstStyle/>
                    <a:p>
                      <a:pPr algn="l">
                        <a:lnSpc>
                          <a:spcPct val="107000"/>
                        </a:lnSpc>
                        <a:spcAft>
                          <a:spcPts val="0"/>
                        </a:spcAft>
                      </a:pPr>
                      <a:endParaRPr lang="tr-TR" sz="1100" dirty="0">
                        <a:effectLst/>
                      </a:endParaRPr>
                    </a:p>
                    <a:p>
                      <a:pPr algn="l">
                        <a:lnSpc>
                          <a:spcPct val="107000"/>
                        </a:lnSpc>
                        <a:spcAft>
                          <a:spcPts val="0"/>
                        </a:spcAft>
                      </a:pPr>
                      <a:r>
                        <a:rPr lang="tr-TR" sz="1100" dirty="0">
                          <a:effectLst/>
                        </a:rPr>
                        <a:t>Osman AKAR</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tr-TR" sz="1100" dirty="0">
                          <a:effectLst/>
                        </a:rPr>
                        <a:t>İl Tarım ve Orman Müdürü</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tr-TR" sz="1100" dirty="0">
                          <a:effectLst/>
                        </a:rPr>
                        <a:t>Üye</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tr-TR" sz="1100" dirty="0">
                          <a:effectLst/>
                        </a:rPr>
                        <a:t>0442 235 22 71</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92915222"/>
                  </a:ext>
                </a:extLst>
              </a:tr>
              <a:tr h="571500">
                <a:tc>
                  <a:txBody>
                    <a:bodyPr/>
                    <a:lstStyle/>
                    <a:p>
                      <a:pPr algn="l">
                        <a:lnSpc>
                          <a:spcPct val="107000"/>
                        </a:lnSpc>
                        <a:spcAft>
                          <a:spcPts val="0"/>
                        </a:spcAft>
                      </a:pPr>
                      <a:endParaRPr lang="tr-TR" sz="1100" dirty="0">
                        <a:effectLst/>
                      </a:endParaRPr>
                    </a:p>
                    <a:p>
                      <a:pPr algn="l">
                        <a:lnSpc>
                          <a:spcPct val="107000"/>
                        </a:lnSpc>
                        <a:spcAft>
                          <a:spcPts val="0"/>
                        </a:spcAft>
                      </a:pPr>
                      <a:r>
                        <a:rPr lang="tr-TR" sz="1100" dirty="0">
                          <a:effectLst/>
                        </a:rPr>
                        <a:t>Dr. Gürsel BEDİR</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tr-TR" sz="1100" dirty="0">
                          <a:effectLst/>
                        </a:rPr>
                        <a:t>İl Sağlık Müdürü</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tr-TR" sz="1100" dirty="0">
                          <a:effectLst/>
                        </a:rPr>
                        <a:t>Üye</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tr-TR" sz="1100" dirty="0">
                          <a:effectLst/>
                        </a:rPr>
                        <a:t>0442 234 39 25</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43096777"/>
                  </a:ext>
                </a:extLst>
              </a:tr>
              <a:tr h="619539">
                <a:tc>
                  <a:txBody>
                    <a:bodyPr/>
                    <a:lstStyle/>
                    <a:p>
                      <a:pPr algn="l">
                        <a:lnSpc>
                          <a:spcPct val="107000"/>
                        </a:lnSpc>
                        <a:spcAft>
                          <a:spcPts val="0"/>
                        </a:spcAft>
                      </a:pPr>
                      <a:endParaRPr lang="tr-TR" sz="1100" dirty="0">
                        <a:effectLst/>
                      </a:endParaRPr>
                    </a:p>
                    <a:p>
                      <a:pPr algn="l">
                        <a:lnSpc>
                          <a:spcPct val="107000"/>
                        </a:lnSpc>
                        <a:spcAft>
                          <a:spcPts val="0"/>
                        </a:spcAft>
                      </a:pPr>
                      <a:r>
                        <a:rPr lang="tr-TR" sz="1100" dirty="0">
                          <a:effectLst/>
                        </a:rPr>
                        <a:t>Musa ULUDAĞ</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tr-TR" sz="1100" dirty="0">
                          <a:effectLst/>
                        </a:rPr>
                        <a:t>İl Yazı İşleri Müdürü</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tr-TR" sz="1100">
                          <a:effectLst/>
                        </a:rPr>
                        <a:t>Etik Eğiticisi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tr-TR" sz="1100" dirty="0">
                          <a:effectLst/>
                        </a:rPr>
                        <a:t>0442 237 50 03</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89873537"/>
                  </a:ext>
                </a:extLst>
              </a:tr>
            </a:tbl>
          </a:graphicData>
        </a:graphic>
      </p:graphicFrame>
      <p:sp>
        <p:nvSpPr>
          <p:cNvPr id="8" name="Dikdörtgen 7"/>
          <p:cNvSpPr/>
          <p:nvPr/>
        </p:nvSpPr>
        <p:spPr>
          <a:xfrm>
            <a:off x="2548628" y="1859719"/>
            <a:ext cx="4256293" cy="369332"/>
          </a:xfrm>
          <a:prstGeom prst="rect">
            <a:avLst/>
          </a:prstGeom>
        </p:spPr>
        <p:txBody>
          <a:bodyPr wrap="none">
            <a:spAutoFit/>
          </a:bodyPr>
          <a:lstStyle/>
          <a:p>
            <a:pPr lvl="0" eaLnBrk="0" fontAlgn="base" hangingPunct="0">
              <a:spcBef>
                <a:spcPct val="0"/>
              </a:spcBef>
              <a:spcAft>
                <a:spcPct val="0"/>
              </a:spcAft>
            </a:pPr>
            <a:r>
              <a:rPr lang="tr-TR" altLang="tr-TR" dirty="0">
                <a:solidFill>
                  <a:srgbClr val="0056B3"/>
                </a:solidFill>
                <a:latin typeface="Arial" panose="020B0604020202020204" pitchFamily="34" charset="0"/>
                <a:ea typeface="Calibri" panose="020F0502020204030204" pitchFamily="34" charset="0"/>
                <a:cs typeface="Arial" panose="020B0604020202020204" pitchFamily="34" charset="0"/>
                <a:hlinkClick r:id="rId2"/>
              </a:rPr>
              <a:t>Erzurum İl Etik Kurulu Komisyon </a:t>
            </a:r>
            <a:r>
              <a:rPr lang="tr-TR" altLang="tr-TR" dirty="0">
                <a:solidFill>
                  <a:srgbClr val="0056B3"/>
                </a:solidFill>
                <a:latin typeface="Calibri" panose="020F0502020204030204" pitchFamily="34" charset="0"/>
                <a:ea typeface="Calibri" panose="020F0502020204030204" pitchFamily="34" charset="0"/>
                <a:cs typeface="Arial" panose="020B0604020202020204" pitchFamily="34" charset="0"/>
                <a:hlinkClick r:id="rId2"/>
              </a:rPr>
              <a:t>Ü</a:t>
            </a:r>
            <a:r>
              <a:rPr lang="tr-TR" altLang="tr-TR" dirty="0">
                <a:solidFill>
                  <a:srgbClr val="0056B3"/>
                </a:solidFill>
                <a:latin typeface="Arial" panose="020B0604020202020204" pitchFamily="34" charset="0"/>
                <a:ea typeface="Calibri" panose="020F0502020204030204" pitchFamily="34" charset="0"/>
                <a:cs typeface="Arial" panose="020B0604020202020204" pitchFamily="34" charset="0"/>
                <a:hlinkClick r:id="rId2"/>
              </a:rPr>
              <a:t>yeleri</a:t>
            </a:r>
            <a:endParaRPr lang="tr-TR" altLang="tr-TR" sz="3200" dirty="0">
              <a:latin typeface="Arial" panose="020B0604020202020204" pitchFamily="34" charset="0"/>
            </a:endParaRPr>
          </a:p>
        </p:txBody>
      </p:sp>
      <p:sp>
        <p:nvSpPr>
          <p:cNvPr id="9" name="Dikdörtgen 8"/>
          <p:cNvSpPr/>
          <p:nvPr/>
        </p:nvSpPr>
        <p:spPr>
          <a:xfrm>
            <a:off x="2548627" y="502200"/>
            <a:ext cx="3753976" cy="861774"/>
          </a:xfrm>
          <a:prstGeom prst="rect">
            <a:avLst/>
          </a:prstGeom>
        </p:spPr>
        <p:txBody>
          <a:bodyPr wrap="none">
            <a:spAutoFit/>
          </a:bodyPr>
          <a:lstStyle/>
          <a:p>
            <a:pPr eaLnBrk="0" fontAlgn="base" hangingPunct="0">
              <a:spcBef>
                <a:spcPct val="0"/>
              </a:spcBef>
              <a:spcAft>
                <a:spcPct val="0"/>
              </a:spcAft>
            </a:pPr>
            <a:r>
              <a:rPr lang="tr-TR" u="sng" dirty="0">
                <a:hlinkClick r:id="rId2"/>
              </a:rPr>
              <a:t>İL ETİK KOMİSYONU KURULUŞU</a:t>
            </a:r>
            <a:endParaRPr lang="tr-TR" dirty="0"/>
          </a:p>
          <a:p>
            <a:pPr lvl="0" eaLnBrk="0" fontAlgn="base" hangingPunct="0">
              <a:spcBef>
                <a:spcPct val="0"/>
              </a:spcBef>
              <a:spcAft>
                <a:spcPct val="0"/>
              </a:spcAft>
            </a:pPr>
            <a:endParaRPr lang="tr-TR" altLang="tr-TR" sz="3200" dirty="0">
              <a:latin typeface="Arial" panose="020B0604020202020204" pitchFamily="34" charset="0"/>
            </a:endParaRPr>
          </a:p>
        </p:txBody>
      </p:sp>
    </p:spTree>
    <p:extLst>
      <p:ext uri="{BB962C8B-B14F-4D97-AF65-F5344CB8AC3E}">
        <p14:creationId xmlns:p14="http://schemas.microsoft.com/office/powerpoint/2010/main" val="39198568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CustomShape 1"/>
          <p:cNvSpPr/>
          <p:nvPr/>
        </p:nvSpPr>
        <p:spPr>
          <a:xfrm>
            <a:off x="899640" y="908640"/>
            <a:ext cx="7271280" cy="4390920"/>
          </a:xfrm>
          <a:prstGeom prst="rect">
            <a:avLst/>
          </a:prstGeom>
        </p:spPr>
        <p:txBody>
          <a:bodyPr lIns="0" tIns="45000" rIns="18360" bIns="45000"/>
          <a:lstStyle/>
          <a:p>
            <a:pPr>
              <a:lnSpc>
                <a:spcPct val="100000"/>
              </a:lnSpc>
            </a:pPr>
            <a:r>
              <a:rPr lang="tr-TR" sz="2800" b="1">
                <a:solidFill>
                  <a:srgbClr val="000000"/>
                </a:solidFill>
                <a:latin typeface="Comic Sans MS"/>
              </a:rPr>
              <a:t>	</a:t>
            </a:r>
            <a:endParaRPr/>
          </a:p>
          <a:p>
            <a:pPr>
              <a:lnSpc>
                <a:spcPct val="100000"/>
              </a:lnSpc>
            </a:pPr>
            <a:endParaRPr/>
          </a:p>
          <a:p>
            <a:pPr>
              <a:lnSpc>
                <a:spcPct val="100000"/>
              </a:lnSpc>
            </a:pPr>
            <a:r>
              <a:rPr lang="tr-TR" sz="2800" b="1">
                <a:solidFill>
                  <a:srgbClr val="000000"/>
                </a:solidFill>
                <a:latin typeface="Comic Sans MS"/>
              </a:rPr>
              <a:t>	İyi davranışta bulunma ve kötü davranışlardan kaçınma konusunda, </a:t>
            </a:r>
            <a:endParaRPr/>
          </a:p>
          <a:p>
            <a:pPr>
              <a:lnSpc>
                <a:spcPct val="100000"/>
              </a:lnSpc>
            </a:pPr>
            <a:r>
              <a:rPr lang="tr-TR" sz="2800" b="1">
                <a:solidFill>
                  <a:srgbClr val="000000"/>
                </a:solidFill>
                <a:latin typeface="Comic Sans MS"/>
              </a:rPr>
              <a:t>kamu görevlilerine rehberlik ederler;</a:t>
            </a:r>
            <a:endParaRPr/>
          </a:p>
          <a:p>
            <a:pPr>
              <a:lnSpc>
                <a:spcPct val="100000"/>
              </a:lnSpc>
            </a:pPr>
            <a:endParaRPr/>
          </a:p>
          <a:p>
            <a:pPr>
              <a:lnSpc>
                <a:spcPct val="100000"/>
              </a:lnSpc>
            </a:pPr>
            <a:r>
              <a:rPr lang="tr-TR" sz="2800" b="1">
                <a:solidFill>
                  <a:srgbClr val="000000"/>
                </a:solidFill>
                <a:latin typeface="Comic Sans MS"/>
              </a:rPr>
              <a:t>	Devlete ve kamu görevlilerine olan güveni artırırlar, yönetimin meşruiyetini geliştirirler ve devlet-halk bütünleşmesini sağlarlar;</a:t>
            </a:r>
            <a:endParaRPr/>
          </a:p>
          <a:p>
            <a:pPr>
              <a:lnSpc>
                <a:spcPct val="100000"/>
              </a:lnSpc>
            </a:pP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ustomShape 1"/>
          <p:cNvSpPr/>
          <p:nvPr/>
        </p:nvSpPr>
        <p:spPr>
          <a:xfrm>
            <a:off x="335520" y="692640"/>
            <a:ext cx="8417880" cy="4750920"/>
          </a:xfrm>
          <a:prstGeom prst="rect">
            <a:avLst/>
          </a:prstGeom>
        </p:spPr>
        <p:txBody>
          <a:bodyPr lIns="0" tIns="45000" rIns="18360" bIns="45000"/>
          <a:lstStyle/>
          <a:p>
            <a:pPr>
              <a:lnSpc>
                <a:spcPct val="100000"/>
              </a:lnSpc>
            </a:pPr>
            <a:r>
              <a:rPr lang="tr-TR" sz="2800" b="1">
                <a:solidFill>
                  <a:srgbClr val="000000"/>
                </a:solidFill>
                <a:latin typeface="Comic Sans MS"/>
              </a:rPr>
              <a:t>	</a:t>
            </a:r>
            <a:endParaRPr/>
          </a:p>
          <a:p>
            <a:pPr>
              <a:lnSpc>
                <a:spcPct val="100000"/>
              </a:lnSpc>
            </a:pPr>
            <a:endParaRPr/>
          </a:p>
          <a:p>
            <a:pPr>
              <a:lnSpc>
                <a:spcPct val="100000"/>
              </a:lnSpc>
            </a:pPr>
            <a:r>
              <a:rPr lang="tr-TR" sz="2800" b="1">
                <a:solidFill>
                  <a:srgbClr val="000000"/>
                </a:solidFill>
                <a:latin typeface="Comic Sans MS"/>
              </a:rPr>
              <a:t>	Kamu kurumlarındaki yönetsel davranış  standartlarını yükseltirler, değerlerin çatıştığı durumlarda karar vericilere ve uygulamacılara </a:t>
            </a:r>
            <a:endParaRPr/>
          </a:p>
          <a:p>
            <a:pPr>
              <a:lnSpc>
                <a:spcPct val="100000"/>
              </a:lnSpc>
            </a:pPr>
            <a:r>
              <a:rPr lang="tr-TR" sz="2800" b="1">
                <a:solidFill>
                  <a:srgbClr val="000000"/>
                </a:solidFill>
                <a:latin typeface="Comic Sans MS"/>
              </a:rPr>
              <a:t>yol gösterirler;</a:t>
            </a:r>
            <a:endParaRPr/>
          </a:p>
          <a:p>
            <a:pPr>
              <a:lnSpc>
                <a:spcPct val="100000"/>
              </a:lnSpc>
            </a:pPr>
            <a:endParaRPr/>
          </a:p>
          <a:p>
            <a:pPr>
              <a:lnSpc>
                <a:spcPct val="100000"/>
              </a:lnSpc>
            </a:pPr>
            <a:r>
              <a:rPr lang="tr-TR" sz="2800" b="1">
                <a:solidFill>
                  <a:srgbClr val="000000"/>
                </a:solidFill>
                <a:latin typeface="Comic Sans MS"/>
              </a:rPr>
              <a:t> 	Sosyal dokuyu, ekonomik gelişmeyi, demokrasiyi ve hukuk devletini güçlendirirler, Kamu hizmetlerinin maliyetini düşürür ve kalitesini yükseltirler. </a:t>
            </a:r>
            <a:endParaRPr/>
          </a:p>
          <a:p>
            <a:pPr>
              <a:lnSpc>
                <a:spcPct val="100000"/>
              </a:lnSpc>
            </a:pP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CustomShape 1"/>
          <p:cNvSpPr/>
          <p:nvPr/>
        </p:nvSpPr>
        <p:spPr>
          <a:xfrm>
            <a:off x="683640" y="764640"/>
            <a:ext cx="7919280" cy="4102920"/>
          </a:xfrm>
          <a:prstGeom prst="rect">
            <a:avLst/>
          </a:prstGeom>
        </p:spPr>
        <p:txBody>
          <a:bodyPr lIns="0" tIns="45000" rIns="18360" bIns="45000"/>
          <a:lstStyle/>
          <a:p>
            <a:pPr>
              <a:lnSpc>
                <a:spcPct val="100000"/>
              </a:lnSpc>
            </a:pPr>
            <a:r>
              <a:rPr lang="tr-TR" sz="2800" b="1">
                <a:solidFill>
                  <a:srgbClr val="000000"/>
                </a:solidFill>
                <a:latin typeface="Comic Sans MS"/>
              </a:rPr>
              <a:t>	</a:t>
            </a:r>
            <a:endParaRPr/>
          </a:p>
          <a:p>
            <a:pPr>
              <a:lnSpc>
                <a:spcPct val="100000"/>
              </a:lnSpc>
            </a:pPr>
            <a:endParaRPr/>
          </a:p>
          <a:p>
            <a:pPr>
              <a:lnSpc>
                <a:spcPct val="100000"/>
              </a:lnSpc>
            </a:pPr>
            <a:endParaRPr/>
          </a:p>
          <a:p>
            <a:pPr>
              <a:lnSpc>
                <a:spcPct val="100000"/>
              </a:lnSpc>
            </a:pPr>
            <a:endParaRPr/>
          </a:p>
          <a:p>
            <a:pPr>
              <a:lnSpc>
                <a:spcPct val="100000"/>
              </a:lnSpc>
            </a:pPr>
            <a:r>
              <a:rPr lang="tr-TR" sz="2800" b="1">
                <a:solidFill>
                  <a:srgbClr val="000000"/>
                </a:solidFill>
                <a:latin typeface="Comic Sans MS"/>
              </a:rPr>
              <a:t>Kamu hizmetleri, vatandaşların vergileriyle yerine getirilmektedir. Vatandaşlar, düşük maliyetli ve kaliteli hizmet alma beklentisiyle vergilerini kamu görevlilerine emanet etmektedir.</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CustomShape 1"/>
          <p:cNvSpPr/>
          <p:nvPr/>
        </p:nvSpPr>
        <p:spPr>
          <a:xfrm>
            <a:off x="755640" y="908640"/>
            <a:ext cx="7703280" cy="4606920"/>
          </a:xfrm>
          <a:prstGeom prst="rect">
            <a:avLst/>
          </a:prstGeom>
        </p:spPr>
        <p:txBody>
          <a:bodyPr lIns="0" tIns="45000" rIns="18360" bIns="45000"/>
          <a:lstStyle/>
          <a:p>
            <a:pPr>
              <a:lnSpc>
                <a:spcPct val="100000"/>
              </a:lnSpc>
            </a:pPr>
            <a:endParaRPr/>
          </a:p>
          <a:p>
            <a:pPr>
              <a:lnSpc>
                <a:spcPct val="100000"/>
              </a:lnSpc>
            </a:pPr>
            <a:endParaRPr/>
          </a:p>
          <a:p>
            <a:pPr>
              <a:lnSpc>
                <a:spcPct val="100000"/>
              </a:lnSpc>
            </a:pPr>
            <a:endParaRPr/>
          </a:p>
          <a:p>
            <a:pPr>
              <a:lnSpc>
                <a:spcPct val="100000"/>
              </a:lnSpc>
            </a:pPr>
            <a:r>
              <a:rPr lang="tr-TR" sz="2800" b="1">
                <a:solidFill>
                  <a:srgbClr val="000000"/>
                </a:solidFill>
                <a:latin typeface="Comic Sans MS"/>
              </a:rPr>
              <a:t>Bu anlamda kamu hizmeti bir “emanet”tir. Kamu görevlileri, bu  emanetin bilincinde olarak, kamu hizmetlerini etkin, verimli ve dürüst bir şekilde yürütmeli; görevlerini yerine getirirken ve takdir yetkilerini kullanırken mesleki etik ilke ve standartlara bağlı kalmalıdır.</a:t>
            </a:r>
            <a:endParaRPr/>
          </a:p>
          <a:p>
            <a:pPr>
              <a:lnSpc>
                <a:spcPct val="100000"/>
              </a:lnSpc>
            </a:pP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CustomShape 1"/>
          <p:cNvSpPr/>
          <p:nvPr/>
        </p:nvSpPr>
        <p:spPr>
          <a:xfrm>
            <a:off x="395640" y="764640"/>
            <a:ext cx="8207640" cy="4534920"/>
          </a:xfrm>
          <a:prstGeom prst="rect">
            <a:avLst/>
          </a:prstGeom>
        </p:spPr>
        <p:txBody>
          <a:bodyPr lIns="0" tIns="45000" rIns="18360" bIns="45000"/>
          <a:lstStyle/>
          <a:p>
            <a:pPr>
              <a:lnSpc>
                <a:spcPct val="100000"/>
              </a:lnSpc>
            </a:pPr>
            <a:endParaRPr/>
          </a:p>
          <a:p>
            <a:pPr>
              <a:lnSpc>
                <a:spcPct val="100000"/>
              </a:lnSpc>
            </a:pPr>
            <a:endParaRPr/>
          </a:p>
          <a:p>
            <a:pPr>
              <a:lnSpc>
                <a:spcPct val="100000"/>
              </a:lnSpc>
            </a:pPr>
            <a:r>
              <a:rPr lang="tr-TR" sz="2800" b="1">
                <a:solidFill>
                  <a:srgbClr val="000000"/>
                </a:solidFill>
                <a:latin typeface="Comic Sans MS"/>
              </a:rPr>
              <a:t>	Yönetimde yozlaşma olgusu, halkın yönetime olan güvenini ortadan kaldırmaktadır. Savurganlık ve görevi kötüye kullanmanın devlet yönetiminde yeri  yoktur. </a:t>
            </a:r>
            <a:endParaRPr/>
          </a:p>
          <a:p>
            <a:pPr>
              <a:lnSpc>
                <a:spcPct val="100000"/>
              </a:lnSpc>
            </a:pPr>
            <a:r>
              <a:rPr lang="tr-TR" sz="2800" b="1">
                <a:solidFill>
                  <a:srgbClr val="000000"/>
                </a:solidFill>
                <a:latin typeface="Comic Sans MS"/>
              </a:rPr>
              <a:t> </a:t>
            </a:r>
            <a:endParaRPr/>
          </a:p>
          <a:p>
            <a:pPr>
              <a:lnSpc>
                <a:spcPct val="100000"/>
              </a:lnSpc>
            </a:pPr>
            <a:r>
              <a:rPr lang="tr-TR" sz="2800" b="1">
                <a:solidFill>
                  <a:srgbClr val="000000"/>
                </a:solidFill>
                <a:latin typeface="Comic Sans MS"/>
              </a:rPr>
              <a:t>	Bunların maliyeti, daha az ve kalitesiz hizmettir. Demokratik yönetim, halkla kamu Görevlilerinin arasındaki güvene dayalıdır. </a:t>
            </a:r>
            <a:endParaRPr/>
          </a:p>
          <a:p>
            <a:pPr>
              <a:lnSpc>
                <a:spcPct val="100000"/>
              </a:lnSpc>
            </a:pP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CustomShape 1"/>
          <p:cNvSpPr/>
          <p:nvPr/>
        </p:nvSpPr>
        <p:spPr>
          <a:xfrm>
            <a:off x="588960" y="1989000"/>
            <a:ext cx="8063280" cy="3670920"/>
          </a:xfrm>
          <a:prstGeom prst="rect">
            <a:avLst/>
          </a:prstGeom>
        </p:spPr>
        <p:txBody>
          <a:bodyPr lIns="0" tIns="45000" rIns="18360" bIns="45000"/>
          <a:lstStyle/>
          <a:p>
            <a:pPr>
              <a:lnSpc>
                <a:spcPct val="100000"/>
              </a:lnSpc>
            </a:pPr>
            <a:endParaRPr/>
          </a:p>
          <a:p>
            <a:pPr>
              <a:lnSpc>
                <a:spcPct val="100000"/>
              </a:lnSpc>
            </a:pPr>
            <a:r>
              <a:rPr lang="tr-TR" sz="2800" b="1">
                <a:solidFill>
                  <a:srgbClr val="000000"/>
                </a:solidFill>
                <a:latin typeface="Comic Sans MS"/>
              </a:rPr>
              <a:t>	2004 yılı, Ülkemizde etiğe dayalı bir yönetim sisteminin  oluşturulmasında dönüm noktasıdır. Bu tarihte çıkarılan 5176 sayılı “Kamu Görevlileri Etik Kurulu Kurulması ve Bazı Kanunlarda Değişiklik Yapılması Hakkında Kanun” ile Kamu Görevlileri Etik Kurulu Kurulmuştur.</a:t>
            </a:r>
            <a:endParaRPr/>
          </a:p>
          <a:p>
            <a:pPr>
              <a:lnSpc>
                <a:spcPct val="100000"/>
              </a:lnSpc>
            </a:pPr>
            <a:endParaRPr/>
          </a:p>
        </p:txBody>
      </p:sp>
      <p:sp>
        <p:nvSpPr>
          <p:cNvPr id="79" name="CustomShape 2"/>
          <p:cNvSpPr/>
          <p:nvPr/>
        </p:nvSpPr>
        <p:spPr>
          <a:xfrm>
            <a:off x="569160" y="299160"/>
            <a:ext cx="5858280" cy="1551600"/>
          </a:xfrm>
          <a:prstGeom prst="rect">
            <a:avLst/>
          </a:prstGeom>
        </p:spPr>
        <p:txBody>
          <a:bodyPr wrap="none" lIns="90000" tIns="45000" rIns="90000" bIns="45000"/>
          <a:lstStyle/>
          <a:p>
            <a:pPr>
              <a:lnSpc>
                <a:spcPct val="100000"/>
              </a:lnSpc>
            </a:pPr>
            <a:r>
              <a:rPr lang="tr-TR" sz="4800" b="1">
                <a:solidFill>
                  <a:srgbClr val="611617"/>
                </a:solidFill>
                <a:latin typeface="Calibri"/>
              </a:rPr>
              <a:t>KAMU ETİĞİ ALTYAPISI</a:t>
            </a:r>
            <a:endParaRPr/>
          </a:p>
          <a:p>
            <a:pPr>
              <a:lnSpc>
                <a:spcPct val="100000"/>
              </a:lnSpc>
            </a:pPr>
            <a:r>
              <a:rPr lang="tr-TR" sz="4800" b="1">
                <a:solidFill>
                  <a:srgbClr val="611617"/>
                </a:solidFill>
                <a:latin typeface="Calibri"/>
              </a:rPr>
              <a:t> VE MEVZUATI</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CustomShape 1"/>
          <p:cNvSpPr/>
          <p:nvPr/>
        </p:nvSpPr>
        <p:spPr>
          <a:xfrm>
            <a:off x="467640" y="980640"/>
            <a:ext cx="8279640" cy="4462920"/>
          </a:xfrm>
          <a:prstGeom prst="rect">
            <a:avLst/>
          </a:prstGeom>
        </p:spPr>
        <p:txBody>
          <a:bodyPr lIns="0" tIns="45000" rIns="18360" bIns="45000"/>
          <a:lstStyle/>
          <a:p>
            <a:pPr algn="just">
              <a:lnSpc>
                <a:spcPct val="100000"/>
              </a:lnSpc>
            </a:pPr>
            <a:r>
              <a:rPr lang="tr-TR" sz="2800" b="1">
                <a:solidFill>
                  <a:srgbClr val="000000"/>
                </a:solidFill>
                <a:latin typeface="Comic Sans MS"/>
              </a:rPr>
              <a:t>	</a:t>
            </a:r>
            <a:endParaRPr/>
          </a:p>
          <a:p>
            <a:pPr algn="just">
              <a:lnSpc>
                <a:spcPct val="100000"/>
              </a:lnSpc>
            </a:pPr>
            <a:endParaRPr/>
          </a:p>
          <a:p>
            <a:pPr algn="just">
              <a:lnSpc>
                <a:spcPct val="100000"/>
              </a:lnSpc>
            </a:pPr>
            <a:r>
              <a:rPr lang="tr-TR" sz="2800" b="1">
                <a:solidFill>
                  <a:srgbClr val="000000"/>
                </a:solidFill>
                <a:latin typeface="Comic Sans MS"/>
              </a:rPr>
              <a:t>	- Kamu Görevlileri Etik Kurulu tarafından hazırlanan “Kamu Görevlileri Etik Davranış İlkeleri ile Başvuru Usul ve Esasları Hakkında Yönetmelik” ise, kamu görevlilerinin, görevlerini yerine getirirken uymaları gereken genel etik ilke ve standartları toplu olarak ortaya koyması bakımından önemlidir.</a:t>
            </a:r>
            <a:endParaRPr/>
          </a:p>
          <a:p>
            <a:pPr algn="just">
              <a:lnSpc>
                <a:spcPct val="100000"/>
              </a:lnSpc>
            </a:pPr>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p:nvPr/>
        </p:nvSpPr>
        <p:spPr>
          <a:xfrm>
            <a:off x="683640" y="1052640"/>
            <a:ext cx="7415280" cy="4534920"/>
          </a:xfrm>
          <a:prstGeom prst="rect">
            <a:avLst/>
          </a:prstGeom>
        </p:spPr>
        <p:txBody>
          <a:bodyPr lIns="0" tIns="45000" rIns="18360" bIns="45000"/>
          <a:lstStyle/>
          <a:p>
            <a:pPr algn="just">
              <a:lnSpc>
                <a:spcPct val="100000"/>
              </a:lnSpc>
            </a:pPr>
            <a:r>
              <a:rPr lang="tr-TR" sz="2800" b="1">
                <a:solidFill>
                  <a:srgbClr val="000000"/>
                </a:solidFill>
                <a:latin typeface="Comic Sans MS"/>
              </a:rPr>
              <a:t>	- Cumhurbaşkanı, Milletvekilleri, Bakanlar, Silahlı Kuvvetleri, Yargı ve Üniversiteler dışında kalan tüm kamu personeli 5176 sayılı Kanun kapsamındadır.</a:t>
            </a:r>
            <a:endParaRPr/>
          </a:p>
          <a:p>
            <a:pPr algn="just">
              <a:lnSpc>
                <a:spcPct val="100000"/>
              </a:lnSpc>
            </a:pPr>
            <a:r>
              <a:rPr lang="tr-TR" sz="2800" b="1">
                <a:solidFill>
                  <a:srgbClr val="000000"/>
                </a:solidFill>
                <a:latin typeface="Comic Sans MS"/>
              </a:rPr>
              <a:t> </a:t>
            </a:r>
            <a:endParaRPr/>
          </a:p>
          <a:p>
            <a:pPr algn="just">
              <a:lnSpc>
                <a:spcPct val="100000"/>
              </a:lnSpc>
            </a:pPr>
            <a:endParaRPr/>
          </a:p>
          <a:p>
            <a:pPr algn="just">
              <a:lnSpc>
                <a:spcPct val="100000"/>
              </a:lnSpc>
            </a:pPr>
            <a:r>
              <a:rPr lang="tr-TR" sz="2800" b="1">
                <a:solidFill>
                  <a:srgbClr val="000000"/>
                </a:solidFill>
                <a:latin typeface="Comic Sans MS"/>
              </a:rPr>
              <a:t>	*  Kamu hizmetinde etik kültürünü yerleştirmek, </a:t>
            </a:r>
            <a:endParaRPr/>
          </a:p>
          <a:p>
            <a:pPr algn="just">
              <a:lnSpc>
                <a:spcPct val="100000"/>
              </a:lnSpc>
            </a:pPr>
            <a:r>
              <a:rPr lang="tr-TR" sz="2800" b="1">
                <a:solidFill>
                  <a:srgbClr val="000000"/>
                </a:solidFill>
                <a:latin typeface="Comic Sans MS"/>
              </a:rPr>
              <a:t>	* Kamu görevlilerinin görevlerini yerine getirirken izlemesi gereken etik davranış ilkelerini belirlemek,</a:t>
            </a:r>
            <a:endParaRPr/>
          </a:p>
          <a:p>
            <a:pPr algn="just">
              <a:lnSpc>
                <a:spcPct val="100000"/>
              </a:lnSpc>
            </a:pPr>
            <a:endParaRPr/>
          </a:p>
          <a:p>
            <a:pPr algn="just">
              <a:lnSpc>
                <a:spcPct val="100000"/>
              </a:lnSpc>
            </a:pPr>
            <a:r>
              <a:rPr lang="tr-TR" sz="2800" b="1">
                <a:solidFill>
                  <a:srgbClr val="000000"/>
                </a:solidFill>
                <a:latin typeface="Comic Sans MS"/>
              </a:rPr>
              <a:t>	</a:t>
            </a:r>
            <a:endParaRPr/>
          </a:p>
          <a:p>
            <a:pPr algn="just">
              <a:lnSpc>
                <a:spcPct val="100000"/>
              </a:lnSpc>
            </a:pPr>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CustomShape 1"/>
          <p:cNvSpPr/>
          <p:nvPr/>
        </p:nvSpPr>
        <p:spPr>
          <a:xfrm>
            <a:off x="611640" y="908640"/>
            <a:ext cx="7991280" cy="3958920"/>
          </a:xfrm>
          <a:prstGeom prst="rect">
            <a:avLst/>
          </a:prstGeom>
        </p:spPr>
        <p:txBody>
          <a:bodyPr lIns="0" tIns="45000" rIns="18360" bIns="45000"/>
          <a:lstStyle/>
          <a:p>
            <a:pPr algn="just">
              <a:lnSpc>
                <a:spcPct val="100000"/>
              </a:lnSpc>
            </a:pPr>
            <a:r>
              <a:rPr lang="tr-TR" sz="2800" b="1">
                <a:solidFill>
                  <a:srgbClr val="000000"/>
                </a:solidFill>
                <a:latin typeface="Comic Sans MS"/>
              </a:rPr>
              <a:t>	</a:t>
            </a:r>
            <a:endParaRPr/>
          </a:p>
          <a:p>
            <a:pPr algn="just">
              <a:lnSpc>
                <a:spcPct val="100000"/>
              </a:lnSpc>
            </a:pPr>
            <a:endParaRPr/>
          </a:p>
          <a:p>
            <a:pPr algn="just">
              <a:lnSpc>
                <a:spcPct val="100000"/>
              </a:lnSpc>
            </a:pPr>
            <a:r>
              <a:rPr lang="tr-TR" sz="2800" b="1">
                <a:solidFill>
                  <a:srgbClr val="000000"/>
                </a:solidFill>
                <a:latin typeface="Comic Sans MS"/>
              </a:rPr>
              <a:t>	</a:t>
            </a:r>
            <a:endParaRPr/>
          </a:p>
          <a:p>
            <a:pPr algn="just">
              <a:lnSpc>
                <a:spcPct val="100000"/>
              </a:lnSpc>
            </a:pPr>
            <a:r>
              <a:rPr lang="tr-TR" sz="2800" b="1">
                <a:solidFill>
                  <a:srgbClr val="000000"/>
                </a:solidFill>
                <a:latin typeface="Comic Sans MS"/>
              </a:rPr>
              <a:t>	* Bu ilkelere göre hareket etmelerine yardımcı olmak, 	</a:t>
            </a:r>
            <a:endParaRPr/>
          </a:p>
          <a:p>
            <a:pPr algn="just">
              <a:lnSpc>
                <a:spcPct val="100000"/>
              </a:lnSpc>
            </a:pPr>
            <a:r>
              <a:rPr lang="tr-TR" sz="2800" b="1">
                <a:solidFill>
                  <a:srgbClr val="000000"/>
                </a:solidFill>
                <a:latin typeface="Comic Sans MS"/>
              </a:rPr>
              <a:t> </a:t>
            </a:r>
            <a:endParaRPr/>
          </a:p>
          <a:p>
            <a:pPr algn="just">
              <a:lnSpc>
                <a:spcPct val="100000"/>
              </a:lnSpc>
            </a:pPr>
            <a:r>
              <a:rPr lang="tr-TR" sz="2800" b="1">
                <a:solidFill>
                  <a:srgbClr val="000000"/>
                </a:solidFill>
                <a:latin typeface="Comic Sans MS"/>
              </a:rPr>
              <a:t>	* Toplumun kamu idaresine olan güvenini artırmaktır.</a:t>
            </a:r>
            <a:endParaRPr/>
          </a:p>
          <a:p>
            <a:pPr algn="just">
              <a:lnSpc>
                <a:spcPct val="100000"/>
              </a:lnSpc>
            </a:pPr>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CustomShape 1"/>
          <p:cNvSpPr/>
          <p:nvPr/>
        </p:nvSpPr>
        <p:spPr>
          <a:xfrm>
            <a:off x="899640" y="2277000"/>
            <a:ext cx="6983280" cy="2446920"/>
          </a:xfrm>
          <a:prstGeom prst="rect">
            <a:avLst/>
          </a:prstGeom>
        </p:spPr>
        <p:txBody>
          <a:bodyPr lIns="0" tIns="45000" rIns="18360" bIns="45000"/>
          <a:lstStyle/>
          <a:p>
            <a:pPr algn="ctr">
              <a:lnSpc>
                <a:spcPct val="100000"/>
              </a:lnSpc>
            </a:pPr>
            <a:r>
              <a:rPr lang="tr-TR" sz="2800" b="1">
                <a:solidFill>
                  <a:srgbClr val="FF0000"/>
                </a:solidFill>
                <a:latin typeface="Comic Sans MS"/>
              </a:rPr>
              <a:t>	</a:t>
            </a:r>
            <a:endParaRPr/>
          </a:p>
          <a:p>
            <a:pPr algn="ctr">
              <a:lnSpc>
                <a:spcPct val="100000"/>
              </a:lnSpc>
            </a:pPr>
            <a:endParaRPr/>
          </a:p>
          <a:p>
            <a:pPr algn="just">
              <a:lnSpc>
                <a:spcPct val="100000"/>
              </a:lnSpc>
              <a:buSzPct val="95000"/>
              <a:buFont typeface="Calibri"/>
              <a:buAutoNum type="arabicPeriod"/>
            </a:pPr>
            <a:r>
              <a:rPr lang="tr-TR" sz="2800" b="1">
                <a:solidFill>
                  <a:srgbClr val="000000"/>
                </a:solidFill>
                <a:latin typeface="Comic Sans MS"/>
              </a:rPr>
              <a:t> Kamu Görevlileri Etik Kurulu</a:t>
            </a:r>
            <a:endParaRPr/>
          </a:p>
          <a:p>
            <a:pPr algn="just">
              <a:lnSpc>
                <a:spcPct val="100000"/>
              </a:lnSpc>
              <a:buSzPct val="95000"/>
              <a:buFont typeface="Calibri"/>
              <a:buAutoNum type="arabicPeriod"/>
            </a:pPr>
            <a:r>
              <a:rPr lang="tr-TR" sz="2800" b="1">
                <a:solidFill>
                  <a:srgbClr val="000000"/>
                </a:solidFill>
                <a:latin typeface="Comic Sans MS"/>
              </a:rPr>
              <a:t> Etik komisyonları</a:t>
            </a:r>
            <a:endParaRPr/>
          </a:p>
          <a:p>
            <a:pPr algn="just">
              <a:lnSpc>
                <a:spcPct val="100000"/>
              </a:lnSpc>
            </a:pPr>
            <a:endParaRPr/>
          </a:p>
        </p:txBody>
      </p:sp>
      <p:sp>
        <p:nvSpPr>
          <p:cNvPr id="84" name="CustomShape 2"/>
          <p:cNvSpPr/>
          <p:nvPr/>
        </p:nvSpPr>
        <p:spPr>
          <a:xfrm>
            <a:off x="2627640" y="1628640"/>
            <a:ext cx="183240" cy="367920"/>
          </a:xfrm>
          <a:prstGeom prst="rect">
            <a:avLst/>
          </a:prstGeom>
        </p:spPr>
      </p:sp>
      <p:sp>
        <p:nvSpPr>
          <p:cNvPr id="85" name="CustomShape 3"/>
          <p:cNvSpPr/>
          <p:nvPr/>
        </p:nvSpPr>
        <p:spPr>
          <a:xfrm>
            <a:off x="683640" y="693000"/>
            <a:ext cx="7919280" cy="1551600"/>
          </a:xfrm>
          <a:prstGeom prst="rect">
            <a:avLst/>
          </a:prstGeom>
        </p:spPr>
        <p:txBody>
          <a:bodyPr lIns="90000" tIns="45000" rIns="90000" bIns="45000"/>
          <a:lstStyle/>
          <a:p>
            <a:pPr algn="ctr">
              <a:lnSpc>
                <a:spcPct val="100000"/>
              </a:lnSpc>
            </a:pPr>
            <a:r>
              <a:rPr lang="tr-TR" sz="4800" b="1">
                <a:solidFill>
                  <a:srgbClr val="611617"/>
                </a:solidFill>
                <a:latin typeface="Calibri"/>
              </a:rPr>
              <a:t>ÜLKEMİZDE ETİK İLE İLGİLİ İKİ TEMEL ÖRGÜTLENME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CustomShape 1"/>
          <p:cNvSpPr/>
          <p:nvPr/>
        </p:nvSpPr>
        <p:spPr>
          <a:xfrm>
            <a:off x="0" y="0"/>
            <a:ext cx="9136800" cy="1462680"/>
          </a:xfrm>
          <a:prstGeom prst="rect">
            <a:avLst/>
          </a:prstGeom>
        </p:spPr>
        <p:txBody>
          <a:bodyPr lIns="0" tIns="0" rIns="18360" bIns="0" anchor="b"/>
          <a:lstStyle/>
          <a:p>
            <a:pPr algn="ctr">
              <a:lnSpc>
                <a:spcPct val="100000"/>
              </a:lnSpc>
            </a:pPr>
            <a:r>
              <a:rPr lang="tr-TR" sz="5600" b="1">
                <a:solidFill>
                  <a:srgbClr val="693425"/>
                </a:solidFill>
                <a:latin typeface="Forte"/>
              </a:rPr>
              <a:t>ETiK NEDiR ?</a:t>
            </a:r>
            <a:endParaRPr/>
          </a:p>
        </p:txBody>
      </p:sp>
      <p:sp>
        <p:nvSpPr>
          <p:cNvPr id="40" name="CustomShape 2"/>
          <p:cNvSpPr/>
          <p:nvPr/>
        </p:nvSpPr>
        <p:spPr>
          <a:xfrm>
            <a:off x="1328760" y="1586520"/>
            <a:ext cx="6479280" cy="3814920"/>
          </a:xfrm>
          <a:prstGeom prst="rect">
            <a:avLst/>
          </a:prstGeom>
        </p:spPr>
        <p:txBody>
          <a:bodyPr lIns="0" tIns="45000" rIns="18360" bIns="45000"/>
          <a:lstStyle/>
          <a:p>
            <a:pPr algn="just">
              <a:lnSpc>
                <a:spcPct val="100000"/>
              </a:lnSpc>
            </a:pPr>
            <a:endParaRPr dirty="0"/>
          </a:p>
          <a:p>
            <a:pPr algn="just">
              <a:lnSpc>
                <a:spcPct val="100000"/>
              </a:lnSpc>
            </a:pPr>
            <a:r>
              <a:rPr lang="tr-TR" sz="3200" i="1" dirty="0">
                <a:solidFill>
                  <a:srgbClr val="000000"/>
                </a:solidFill>
                <a:latin typeface="Comic Sans MS"/>
              </a:rPr>
              <a:t>Etik; </a:t>
            </a:r>
            <a:endParaRPr dirty="0"/>
          </a:p>
          <a:p>
            <a:pPr algn="just">
              <a:lnSpc>
                <a:spcPct val="100000"/>
              </a:lnSpc>
            </a:pPr>
            <a:r>
              <a:rPr lang="tr-TR" sz="3200" dirty="0">
                <a:solidFill>
                  <a:srgbClr val="000000"/>
                </a:solidFill>
                <a:latin typeface="Comic Sans MS"/>
              </a:rPr>
              <a:t>insan tutum ve davranışlarının </a:t>
            </a:r>
            <a:endParaRPr dirty="0"/>
          </a:p>
          <a:p>
            <a:pPr algn="just">
              <a:lnSpc>
                <a:spcPct val="100000"/>
              </a:lnSpc>
            </a:pPr>
            <a:r>
              <a:rPr lang="tr-TR" sz="3200" b="1" dirty="0">
                <a:solidFill>
                  <a:srgbClr val="FF0000"/>
                </a:solidFill>
                <a:latin typeface="Comic Sans MS"/>
              </a:rPr>
              <a:t>iyi-kötü </a:t>
            </a:r>
            <a:endParaRPr dirty="0"/>
          </a:p>
          <a:p>
            <a:pPr algn="just">
              <a:lnSpc>
                <a:spcPct val="100000"/>
              </a:lnSpc>
            </a:pPr>
            <a:r>
              <a:rPr lang="tr-TR" sz="3200" dirty="0">
                <a:solidFill>
                  <a:srgbClr val="000000"/>
                </a:solidFill>
                <a:latin typeface="Comic Sans MS"/>
              </a:rPr>
              <a:t>yada </a:t>
            </a:r>
            <a:endParaRPr dirty="0"/>
          </a:p>
          <a:p>
            <a:pPr algn="just">
              <a:lnSpc>
                <a:spcPct val="100000"/>
              </a:lnSpc>
            </a:pPr>
            <a:r>
              <a:rPr lang="tr-TR" sz="3200" b="1" dirty="0">
                <a:solidFill>
                  <a:srgbClr val="FF0000"/>
                </a:solidFill>
                <a:latin typeface="Comic Sans MS"/>
              </a:rPr>
              <a:t>doğru-yanlış </a:t>
            </a:r>
            <a:endParaRPr dirty="0"/>
          </a:p>
          <a:p>
            <a:pPr algn="just">
              <a:lnSpc>
                <a:spcPct val="100000"/>
              </a:lnSpc>
            </a:pPr>
            <a:r>
              <a:rPr lang="tr-TR" sz="3200" dirty="0">
                <a:solidFill>
                  <a:srgbClr val="000000"/>
                </a:solidFill>
                <a:latin typeface="Comic Sans MS"/>
              </a:rPr>
              <a:t>yönden değerlendirilmesidir.</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CustomShape 1"/>
          <p:cNvSpPr/>
          <p:nvPr/>
        </p:nvSpPr>
        <p:spPr>
          <a:xfrm>
            <a:off x="827640" y="1052640"/>
            <a:ext cx="7415280" cy="4822920"/>
          </a:xfrm>
          <a:prstGeom prst="rect">
            <a:avLst/>
          </a:prstGeom>
        </p:spPr>
        <p:txBody>
          <a:bodyPr lIns="0" tIns="45000" rIns="18360" bIns="45000"/>
          <a:lstStyle/>
          <a:p>
            <a:pPr algn="just">
              <a:lnSpc>
                <a:spcPct val="100000"/>
              </a:lnSpc>
            </a:pPr>
            <a:r>
              <a:rPr lang="tr-TR" sz="2800" b="1">
                <a:solidFill>
                  <a:srgbClr val="FF0000"/>
                </a:solidFill>
                <a:latin typeface="Comic Sans MS"/>
              </a:rPr>
              <a:t>	</a:t>
            </a:r>
            <a:r>
              <a:rPr lang="tr-TR" sz="2800" b="1">
                <a:solidFill>
                  <a:srgbClr val="6D2A25"/>
                </a:solidFill>
                <a:latin typeface="Comic Sans MS"/>
              </a:rPr>
              <a:t>Kamu Görevlileri Etik Kurulu: </a:t>
            </a:r>
            <a:r>
              <a:rPr lang="tr-TR" sz="2800" b="1">
                <a:solidFill>
                  <a:srgbClr val="000000"/>
                </a:solidFill>
                <a:latin typeface="Comic Sans MS"/>
              </a:rPr>
              <a:t>Kamu görevlilerinin uymaları gereken etik davranış ilkelerini belirlemek ve uygulamayı gözetmek üzere Başbakanlık bünyesinde bulunur. </a:t>
            </a:r>
            <a:endParaRPr/>
          </a:p>
          <a:p>
            <a:pPr algn="just">
              <a:lnSpc>
                <a:spcPct val="100000"/>
              </a:lnSpc>
            </a:pPr>
            <a:endParaRPr/>
          </a:p>
          <a:p>
            <a:pPr algn="just">
              <a:lnSpc>
                <a:spcPct val="100000"/>
              </a:lnSpc>
            </a:pPr>
            <a:r>
              <a:rPr lang="tr-TR" sz="2800" b="1">
                <a:solidFill>
                  <a:srgbClr val="000000"/>
                </a:solidFill>
                <a:latin typeface="Comic Sans MS"/>
              </a:rPr>
              <a:t>	</a:t>
            </a:r>
            <a:endParaRPr/>
          </a:p>
          <a:p>
            <a:pPr algn="just">
              <a:lnSpc>
                <a:spcPct val="100000"/>
              </a:lnSpc>
            </a:pPr>
            <a:r>
              <a:rPr lang="tr-TR" sz="2800" b="1">
                <a:solidFill>
                  <a:srgbClr val="000000"/>
                </a:solidFill>
                <a:latin typeface="Comic Sans MS"/>
              </a:rPr>
              <a:t>	Kamu Görevlileri Etik Kurulu 11 üyeden oluşan Kurulun önemli işlevleri şunlardır:</a:t>
            </a:r>
            <a:endParaRPr/>
          </a:p>
          <a:p>
            <a:pPr algn="just">
              <a:lnSpc>
                <a:spcPct val="100000"/>
              </a:lnSpc>
            </a:pPr>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CustomShape 1"/>
          <p:cNvSpPr/>
          <p:nvPr/>
        </p:nvSpPr>
        <p:spPr>
          <a:xfrm>
            <a:off x="539640" y="548640"/>
            <a:ext cx="7991280" cy="4102920"/>
          </a:xfrm>
          <a:prstGeom prst="rect">
            <a:avLst/>
          </a:prstGeom>
        </p:spPr>
        <p:txBody>
          <a:bodyPr lIns="0" tIns="45000" rIns="18360" bIns="45000"/>
          <a:lstStyle/>
          <a:p>
            <a:pPr algn="just">
              <a:lnSpc>
                <a:spcPct val="100000"/>
              </a:lnSpc>
            </a:pPr>
            <a:r>
              <a:rPr lang="tr-TR" sz="2800" b="1">
                <a:solidFill>
                  <a:srgbClr val="000000"/>
                </a:solidFill>
                <a:latin typeface="Comic Sans MS"/>
              </a:rPr>
              <a:t>	</a:t>
            </a:r>
            <a:endParaRPr/>
          </a:p>
          <a:p>
            <a:pPr algn="just">
              <a:lnSpc>
                <a:spcPct val="100000"/>
              </a:lnSpc>
            </a:pPr>
            <a:endParaRPr/>
          </a:p>
          <a:p>
            <a:pPr algn="just">
              <a:lnSpc>
                <a:spcPct val="100000"/>
              </a:lnSpc>
            </a:pPr>
            <a:endParaRPr/>
          </a:p>
          <a:p>
            <a:pPr algn="just">
              <a:lnSpc>
                <a:spcPct val="100000"/>
              </a:lnSpc>
            </a:pPr>
            <a:r>
              <a:rPr lang="tr-TR" sz="2800" b="1">
                <a:solidFill>
                  <a:srgbClr val="000000"/>
                </a:solidFill>
                <a:latin typeface="Comic Sans MS"/>
              </a:rPr>
              <a:t>	*  Kamu görevlilerinin görevlerini yürütürken uymaları gereken etik davranış ilkelerini belirlemek,</a:t>
            </a:r>
            <a:endParaRPr/>
          </a:p>
          <a:p>
            <a:pPr algn="just">
              <a:lnSpc>
                <a:spcPct val="100000"/>
              </a:lnSpc>
            </a:pPr>
            <a:r>
              <a:rPr lang="tr-TR" sz="2800" b="1">
                <a:solidFill>
                  <a:srgbClr val="000000"/>
                </a:solidFill>
                <a:latin typeface="Comic Sans MS"/>
              </a:rPr>
              <a:t> 	* Etik davranış ilkelerinin ihlal edildiği iddiasıyla re’sen veya yapılacak başvurular üzerine gerekli inceleme ve araştırmayı yapmak,</a:t>
            </a:r>
            <a:endParaRPr/>
          </a:p>
          <a:p>
            <a:pPr algn="just">
              <a:lnSpc>
                <a:spcPct val="100000"/>
              </a:lnSpc>
            </a:pPr>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CustomShape 1"/>
          <p:cNvSpPr/>
          <p:nvPr/>
        </p:nvSpPr>
        <p:spPr>
          <a:xfrm>
            <a:off x="755640" y="692640"/>
            <a:ext cx="7631280" cy="5183280"/>
          </a:xfrm>
          <a:prstGeom prst="rect">
            <a:avLst/>
          </a:prstGeom>
        </p:spPr>
        <p:txBody>
          <a:bodyPr lIns="0" tIns="45000" rIns="18360" bIns="45000"/>
          <a:lstStyle/>
          <a:p>
            <a:pPr algn="just">
              <a:lnSpc>
                <a:spcPct val="100000"/>
              </a:lnSpc>
            </a:pPr>
            <a:r>
              <a:rPr lang="tr-TR" sz="2800" b="1">
                <a:solidFill>
                  <a:srgbClr val="000000"/>
                </a:solidFill>
                <a:latin typeface="Comic Sans MS"/>
              </a:rPr>
              <a:t>	* Kamuda etik kültürünü yerleştirmek üzere çalışmalar yapmak veya yaptırmak ve bu konuda yapılacak çalışmalara destek vermek,</a:t>
            </a:r>
            <a:endParaRPr/>
          </a:p>
          <a:p>
            <a:pPr algn="just">
              <a:lnSpc>
                <a:spcPct val="100000"/>
              </a:lnSpc>
            </a:pPr>
            <a:r>
              <a:rPr lang="tr-TR" sz="2800" b="1">
                <a:solidFill>
                  <a:srgbClr val="000000"/>
                </a:solidFill>
                <a:latin typeface="Comic Sans MS"/>
              </a:rPr>
              <a:t> </a:t>
            </a:r>
            <a:endParaRPr/>
          </a:p>
          <a:p>
            <a:pPr algn="just">
              <a:lnSpc>
                <a:spcPct val="100000"/>
              </a:lnSpc>
            </a:pPr>
            <a:r>
              <a:rPr lang="tr-TR" sz="2800" b="1">
                <a:solidFill>
                  <a:srgbClr val="000000"/>
                </a:solidFill>
                <a:latin typeface="Comic Sans MS"/>
              </a:rPr>
              <a:t>	* Hediye alma yasağının kapsamını belirlemek ve uygulamasını izlemek,</a:t>
            </a:r>
            <a:endParaRPr/>
          </a:p>
          <a:p>
            <a:pPr algn="just">
              <a:lnSpc>
                <a:spcPct val="100000"/>
              </a:lnSpc>
            </a:pPr>
            <a:r>
              <a:rPr lang="tr-TR" sz="2800" b="1">
                <a:solidFill>
                  <a:srgbClr val="000000"/>
                </a:solidFill>
                <a:latin typeface="Comic Sans MS"/>
              </a:rPr>
              <a:t> </a:t>
            </a:r>
            <a:endParaRPr/>
          </a:p>
          <a:p>
            <a:pPr algn="just">
              <a:lnSpc>
                <a:spcPct val="100000"/>
              </a:lnSpc>
            </a:pPr>
            <a:r>
              <a:rPr lang="tr-TR" sz="2800" b="1">
                <a:solidFill>
                  <a:srgbClr val="000000"/>
                </a:solidFill>
                <a:latin typeface="Comic Sans MS"/>
              </a:rPr>
              <a:t> 	* Kurum ve kuruluşların, etik davranış ilkeleri konusunda uygulamada karşılaştıkları sorunlara yönelik olarak görüş bildirmek.</a:t>
            </a:r>
            <a:endParaRPr/>
          </a:p>
          <a:p>
            <a:pPr algn="just">
              <a:lnSpc>
                <a:spcPct val="100000"/>
              </a:lnSpc>
            </a:pPr>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CustomShape 1"/>
          <p:cNvSpPr/>
          <p:nvPr/>
        </p:nvSpPr>
        <p:spPr>
          <a:xfrm>
            <a:off x="467640" y="476640"/>
            <a:ext cx="8135640" cy="4390920"/>
          </a:xfrm>
          <a:prstGeom prst="rect">
            <a:avLst/>
          </a:prstGeom>
        </p:spPr>
        <p:txBody>
          <a:bodyPr lIns="0" tIns="45000" rIns="18360" bIns="45000"/>
          <a:lstStyle/>
          <a:p>
            <a:pPr algn="just">
              <a:lnSpc>
                <a:spcPct val="100000"/>
              </a:lnSpc>
            </a:pPr>
            <a:r>
              <a:rPr lang="tr-TR" sz="2800" b="1">
                <a:solidFill>
                  <a:srgbClr val="FF0000"/>
                </a:solidFill>
                <a:latin typeface="Comic Sans MS"/>
              </a:rPr>
              <a:t>	</a:t>
            </a:r>
            <a:endParaRPr/>
          </a:p>
          <a:p>
            <a:pPr algn="just">
              <a:lnSpc>
                <a:spcPct val="100000"/>
              </a:lnSpc>
            </a:pPr>
            <a:r>
              <a:rPr lang="tr-TR" sz="2800" b="1">
                <a:solidFill>
                  <a:srgbClr val="FF0000"/>
                </a:solidFill>
                <a:latin typeface="Comic Sans MS"/>
              </a:rPr>
              <a:t>	</a:t>
            </a:r>
            <a:endParaRPr/>
          </a:p>
          <a:p>
            <a:pPr algn="just">
              <a:lnSpc>
                <a:spcPct val="100000"/>
              </a:lnSpc>
            </a:pPr>
            <a:r>
              <a:rPr lang="tr-TR" sz="2800" b="1">
                <a:solidFill>
                  <a:srgbClr val="FF0000"/>
                </a:solidFill>
                <a:latin typeface="Comic Sans MS"/>
              </a:rPr>
              <a:t>	</a:t>
            </a:r>
            <a:r>
              <a:rPr lang="tr-TR" sz="2800" b="1">
                <a:solidFill>
                  <a:srgbClr val="6D2A25"/>
                </a:solidFill>
                <a:latin typeface="Comic Sans MS"/>
              </a:rPr>
              <a:t>Etik komisyonları: </a:t>
            </a:r>
            <a:r>
              <a:rPr lang="tr-TR" sz="2800" b="1">
                <a:solidFill>
                  <a:srgbClr val="000000"/>
                </a:solidFill>
                <a:latin typeface="Comic Sans MS"/>
              </a:rPr>
              <a:t>Kurum ve kuruluşlarda en az üç kişiden oluşmaktadır. </a:t>
            </a:r>
            <a:endParaRPr/>
          </a:p>
          <a:p>
            <a:pPr algn="just">
              <a:lnSpc>
                <a:spcPct val="100000"/>
              </a:lnSpc>
            </a:pPr>
            <a:r>
              <a:rPr lang="tr-TR" sz="2800" b="1">
                <a:solidFill>
                  <a:srgbClr val="000000"/>
                </a:solidFill>
                <a:latin typeface="Comic Sans MS"/>
              </a:rPr>
              <a:t> </a:t>
            </a:r>
            <a:endParaRPr/>
          </a:p>
          <a:p>
            <a:pPr algn="just">
              <a:lnSpc>
                <a:spcPct val="100000"/>
              </a:lnSpc>
            </a:pPr>
            <a:r>
              <a:rPr lang="tr-TR" sz="2800" b="1">
                <a:solidFill>
                  <a:srgbClr val="000000"/>
                </a:solidFill>
                <a:latin typeface="Comic Sans MS"/>
              </a:rPr>
              <a:t>	Etik komisyonunun üyeleri, üyelerinin ne kadar süreyle görev yapacağı ve diğer hususlar, kurum ve kuruluşun üst yöneticisince belirlenir.</a:t>
            </a:r>
            <a:endParaRPr/>
          </a:p>
          <a:p>
            <a:pPr algn="just">
              <a:lnSpc>
                <a:spcPct val="100000"/>
              </a:lnSpc>
            </a:pPr>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CustomShape 1"/>
          <p:cNvSpPr/>
          <p:nvPr/>
        </p:nvSpPr>
        <p:spPr>
          <a:xfrm>
            <a:off x="539640" y="1196640"/>
            <a:ext cx="7847280" cy="4030920"/>
          </a:xfrm>
          <a:prstGeom prst="rect">
            <a:avLst/>
          </a:prstGeom>
        </p:spPr>
        <p:txBody>
          <a:bodyPr lIns="0" tIns="45000" rIns="18360" bIns="45000"/>
          <a:lstStyle/>
          <a:p>
            <a:pPr algn="just">
              <a:lnSpc>
                <a:spcPct val="100000"/>
              </a:lnSpc>
            </a:pPr>
            <a:r>
              <a:rPr lang="tr-TR" sz="2800" b="1">
                <a:solidFill>
                  <a:srgbClr val="000000"/>
                </a:solidFill>
                <a:latin typeface="Comic Sans MS"/>
              </a:rPr>
              <a:t>	</a:t>
            </a:r>
            <a:endParaRPr/>
          </a:p>
          <a:p>
            <a:pPr algn="just">
              <a:lnSpc>
                <a:spcPct val="100000"/>
              </a:lnSpc>
            </a:pPr>
            <a:endParaRPr/>
          </a:p>
          <a:p>
            <a:pPr algn="just">
              <a:lnSpc>
                <a:spcPct val="100000"/>
              </a:lnSpc>
            </a:pPr>
            <a:r>
              <a:rPr lang="tr-TR" sz="2800" b="1">
                <a:solidFill>
                  <a:srgbClr val="000000"/>
                </a:solidFill>
                <a:latin typeface="Comic Sans MS"/>
              </a:rPr>
              <a:t>	Etik komisyonu üyelerinin özgeçmiş ve iletişim bilgileri, üç ay içinde Kamu Görevlileri Etik   Kurulu’na bildirilir. </a:t>
            </a:r>
            <a:endParaRPr/>
          </a:p>
          <a:p>
            <a:pPr algn="just">
              <a:lnSpc>
                <a:spcPct val="100000"/>
              </a:lnSpc>
            </a:pPr>
            <a:r>
              <a:rPr lang="tr-TR" sz="2800" b="1">
                <a:solidFill>
                  <a:srgbClr val="000000"/>
                </a:solidFill>
                <a:latin typeface="Comic Sans MS"/>
              </a:rPr>
              <a:t> </a:t>
            </a:r>
            <a:endParaRPr/>
          </a:p>
          <a:p>
            <a:pPr algn="just">
              <a:lnSpc>
                <a:spcPct val="100000"/>
              </a:lnSpc>
            </a:pPr>
            <a:r>
              <a:rPr lang="tr-TR" sz="2800" b="1">
                <a:solidFill>
                  <a:srgbClr val="000000"/>
                </a:solidFill>
                <a:latin typeface="Comic Sans MS"/>
              </a:rPr>
              <a:t>	Etik komisyonu, Kurul ile işbirliği içinde çalışır.</a:t>
            </a:r>
            <a:endParaRPr/>
          </a:p>
          <a:p>
            <a:pPr algn="just">
              <a:lnSpc>
                <a:spcPct val="100000"/>
              </a:lnSpc>
            </a:pPr>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CustomShape 1"/>
          <p:cNvSpPr/>
          <p:nvPr/>
        </p:nvSpPr>
        <p:spPr>
          <a:xfrm>
            <a:off x="388800" y="476640"/>
            <a:ext cx="8351640" cy="5687280"/>
          </a:xfrm>
          <a:prstGeom prst="rect">
            <a:avLst/>
          </a:prstGeom>
        </p:spPr>
        <p:txBody>
          <a:bodyPr lIns="0" tIns="45000" rIns="18360" bIns="45000"/>
          <a:lstStyle/>
          <a:p>
            <a:pPr algn="just">
              <a:lnSpc>
                <a:spcPct val="100000"/>
              </a:lnSpc>
            </a:pPr>
            <a:r>
              <a:rPr lang="tr-TR" sz="2800" b="1">
                <a:solidFill>
                  <a:srgbClr val="000000"/>
                </a:solidFill>
                <a:latin typeface="Comic Sans MS"/>
              </a:rPr>
              <a:t>	Etik Komisyonlarının işlevleri şunlardır:</a:t>
            </a:r>
            <a:endParaRPr/>
          </a:p>
          <a:p>
            <a:pPr algn="just">
              <a:lnSpc>
                <a:spcPct val="100000"/>
              </a:lnSpc>
            </a:pPr>
            <a:r>
              <a:rPr lang="tr-TR" sz="2800" b="1">
                <a:solidFill>
                  <a:srgbClr val="000000"/>
                </a:solidFill>
                <a:latin typeface="Comic Sans MS"/>
              </a:rPr>
              <a:t>	</a:t>
            </a:r>
            <a:endParaRPr/>
          </a:p>
          <a:p>
            <a:pPr algn="just">
              <a:lnSpc>
                <a:spcPct val="100000"/>
              </a:lnSpc>
            </a:pPr>
            <a:r>
              <a:rPr lang="tr-TR" sz="2800" b="1">
                <a:solidFill>
                  <a:srgbClr val="000000"/>
                </a:solidFill>
                <a:latin typeface="Comic Sans MS"/>
              </a:rPr>
              <a:t>	-Kurum ve kuruluşlarda, etik kültürünü yerleştirmek ve geliştirmek,</a:t>
            </a:r>
            <a:endParaRPr/>
          </a:p>
          <a:p>
            <a:pPr algn="just">
              <a:lnSpc>
                <a:spcPct val="100000"/>
              </a:lnSpc>
            </a:pPr>
            <a:r>
              <a:rPr lang="tr-TR" sz="2800" b="1">
                <a:solidFill>
                  <a:srgbClr val="000000"/>
                </a:solidFill>
                <a:latin typeface="Comic Sans MS"/>
              </a:rPr>
              <a:t>	-Personelin etik davranış ilkeleri konusunda karşılaştıkları sorunlarla ilgili olarak tavsiyelerde ve yönlendirmede bulunmak,</a:t>
            </a:r>
            <a:endParaRPr/>
          </a:p>
          <a:p>
            <a:pPr algn="just">
              <a:lnSpc>
                <a:spcPct val="100000"/>
              </a:lnSpc>
            </a:pPr>
            <a:r>
              <a:rPr lang="tr-TR" sz="2800" b="1">
                <a:solidFill>
                  <a:srgbClr val="000000"/>
                </a:solidFill>
                <a:latin typeface="Comic Sans MS"/>
              </a:rPr>
              <a:t> 	-Etik uygulamaları değerlendirmek,</a:t>
            </a:r>
            <a:endParaRPr/>
          </a:p>
          <a:p>
            <a:pPr algn="just">
              <a:lnSpc>
                <a:spcPct val="100000"/>
              </a:lnSpc>
            </a:pPr>
            <a:r>
              <a:rPr lang="tr-TR" sz="2800" b="1">
                <a:solidFill>
                  <a:srgbClr val="000000"/>
                </a:solidFill>
                <a:latin typeface="Comic Sans MS"/>
              </a:rPr>
              <a:t> 	-Kurum ve kuruluşların, yürüttükleri hizmetin veya görevin niteliğine göre, kendi kurumsal etik davranış ilkelerini düzenlemek ve Kamu Görevlileri Etik Kurulu’nun inceleme ve onayına sunmak.</a:t>
            </a:r>
            <a:endParaRPr/>
          </a:p>
          <a:p>
            <a:pPr algn="just">
              <a:lnSpc>
                <a:spcPct val="100000"/>
              </a:lnSpc>
            </a:pPr>
            <a:r>
              <a:rPr lang="tr-TR" sz="2800" b="1">
                <a:solidFill>
                  <a:srgbClr val="000000"/>
                </a:solidFill>
                <a:latin typeface="Comic Sans MS"/>
              </a:rPr>
              <a:t> </a:t>
            </a:r>
            <a:endParaRPr/>
          </a:p>
          <a:p>
            <a:pPr algn="just">
              <a:lnSpc>
                <a:spcPct val="100000"/>
              </a:lnSpc>
            </a:pPr>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CustomShape 1"/>
          <p:cNvSpPr/>
          <p:nvPr/>
        </p:nvSpPr>
        <p:spPr>
          <a:xfrm>
            <a:off x="611640" y="404640"/>
            <a:ext cx="7847280" cy="1798920"/>
          </a:xfrm>
          <a:prstGeom prst="rect">
            <a:avLst/>
          </a:prstGeom>
        </p:spPr>
        <p:txBody>
          <a:bodyPr lIns="0" tIns="45000" rIns="18360" bIns="45000"/>
          <a:lstStyle/>
          <a:p>
            <a:pPr algn="ctr">
              <a:lnSpc>
                <a:spcPct val="100000"/>
              </a:lnSpc>
            </a:pPr>
            <a:endParaRPr/>
          </a:p>
          <a:p>
            <a:pPr algn="ctr">
              <a:lnSpc>
                <a:spcPct val="100000"/>
              </a:lnSpc>
            </a:pPr>
            <a:r>
              <a:rPr lang="tr-TR" sz="3200" b="1">
                <a:solidFill>
                  <a:srgbClr val="FFC000"/>
                </a:solidFill>
                <a:latin typeface="Comic Sans MS"/>
              </a:rPr>
              <a:t>HERKES İNSANLIĞI DEĞİŞTİRMEYİ DÜŞÜNÜR AMA KİMSE KENDİNDEN BAŞLAMAZ.</a:t>
            </a:r>
            <a:endParaRPr/>
          </a:p>
          <a:p>
            <a:pPr algn="ctr">
              <a:lnSpc>
                <a:spcPct val="100000"/>
              </a:lnSpc>
            </a:pPr>
            <a:endParaRPr/>
          </a:p>
        </p:txBody>
      </p:sp>
      <p:pic>
        <p:nvPicPr>
          <p:cNvPr id="93" name="Picture 2"/>
          <p:cNvPicPr/>
          <p:nvPr/>
        </p:nvPicPr>
        <p:blipFill>
          <a:blip r:embed="rId2"/>
          <a:stretch>
            <a:fillRect/>
          </a:stretch>
        </p:blipFill>
        <p:spPr>
          <a:xfrm>
            <a:off x="2339640" y="2349000"/>
            <a:ext cx="3809160" cy="3809160"/>
          </a:xfrm>
          <a:prstGeom prst="rect">
            <a:avLst/>
          </a:prstGeom>
          <a:ln w="63360">
            <a:solidFill>
              <a:srgbClr val="333333"/>
            </a:solidFill>
            <a:round/>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CustomShape 1"/>
          <p:cNvSpPr/>
          <p:nvPr/>
        </p:nvSpPr>
        <p:spPr>
          <a:xfrm>
            <a:off x="516960" y="1628640"/>
            <a:ext cx="8230320" cy="3814920"/>
          </a:xfrm>
          <a:prstGeom prst="rect">
            <a:avLst/>
          </a:prstGeom>
        </p:spPr>
        <p:txBody>
          <a:bodyPr lIns="0" tIns="45000" rIns="18360" bIns="45000"/>
          <a:lstStyle/>
          <a:p>
            <a:pPr algn="ctr">
              <a:lnSpc>
                <a:spcPct val="100000"/>
              </a:lnSpc>
            </a:pPr>
            <a:endParaRPr/>
          </a:p>
          <a:p>
            <a:pPr algn="just">
              <a:lnSpc>
                <a:spcPct val="100000"/>
              </a:lnSpc>
            </a:pPr>
            <a:r>
              <a:rPr lang="tr-TR" sz="2800" b="1">
                <a:solidFill>
                  <a:srgbClr val="000000"/>
                </a:solidFill>
                <a:latin typeface="Comic Sans MS"/>
              </a:rPr>
              <a:t>	Etik ikilem, iki veya daha fazla yarışan değerin çatışma halinde olmasıdır. </a:t>
            </a:r>
            <a:endParaRPr/>
          </a:p>
          <a:p>
            <a:pPr algn="just">
              <a:lnSpc>
                <a:spcPct val="100000"/>
              </a:lnSpc>
            </a:pPr>
            <a:r>
              <a:rPr lang="tr-TR" sz="2800" b="1">
                <a:solidFill>
                  <a:srgbClr val="000000"/>
                </a:solidFill>
                <a:latin typeface="Comic Sans MS"/>
              </a:rPr>
              <a:t> </a:t>
            </a:r>
            <a:endParaRPr/>
          </a:p>
          <a:p>
            <a:pPr algn="just">
              <a:lnSpc>
                <a:spcPct val="100000"/>
              </a:lnSpc>
            </a:pPr>
            <a:r>
              <a:rPr lang="tr-TR" sz="2800" b="1">
                <a:solidFill>
                  <a:srgbClr val="000000"/>
                </a:solidFill>
                <a:latin typeface="Comic Sans MS"/>
              </a:rPr>
              <a:t>	Eğer, çatışan bu değerlerden birisi korunursa, diğeri korunamamaktadır ya da bir veya daha fazlasını koruyabilmek için, diğerlerini göz ardı etmek zorunluluğu bulunmaktadır.</a:t>
            </a:r>
            <a:endParaRPr/>
          </a:p>
          <a:p>
            <a:pPr algn="just">
              <a:lnSpc>
                <a:spcPct val="100000"/>
              </a:lnSpc>
            </a:pPr>
            <a:r>
              <a:rPr lang="tr-TR" sz="2800" b="1">
                <a:solidFill>
                  <a:srgbClr val="000000"/>
                </a:solidFill>
                <a:latin typeface="Comic Sans MS"/>
              </a:rPr>
              <a:t> </a:t>
            </a:r>
            <a:endParaRPr/>
          </a:p>
          <a:p>
            <a:pPr algn="just">
              <a:lnSpc>
                <a:spcPct val="100000"/>
              </a:lnSpc>
            </a:pPr>
            <a:endParaRPr/>
          </a:p>
        </p:txBody>
      </p:sp>
      <p:sp>
        <p:nvSpPr>
          <p:cNvPr id="95" name="CustomShape 2"/>
          <p:cNvSpPr/>
          <p:nvPr/>
        </p:nvSpPr>
        <p:spPr>
          <a:xfrm>
            <a:off x="683640" y="620640"/>
            <a:ext cx="3417480" cy="820440"/>
          </a:xfrm>
          <a:prstGeom prst="rect">
            <a:avLst/>
          </a:prstGeom>
        </p:spPr>
        <p:txBody>
          <a:bodyPr lIns="90000" tIns="45000" rIns="90000" bIns="45000"/>
          <a:lstStyle/>
          <a:p>
            <a:pPr>
              <a:lnSpc>
                <a:spcPct val="100000"/>
              </a:lnSpc>
            </a:pPr>
            <a:r>
              <a:rPr lang="tr-TR" sz="4800" b="1">
                <a:solidFill>
                  <a:srgbClr val="611617"/>
                </a:solidFill>
                <a:latin typeface="Calibri"/>
              </a:rPr>
              <a:t>ETİK İKİLEM</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CustomShape 1"/>
          <p:cNvSpPr/>
          <p:nvPr/>
        </p:nvSpPr>
        <p:spPr>
          <a:xfrm>
            <a:off x="467640" y="980640"/>
            <a:ext cx="8207640" cy="3886920"/>
          </a:xfrm>
          <a:prstGeom prst="rect">
            <a:avLst/>
          </a:prstGeom>
        </p:spPr>
        <p:txBody>
          <a:bodyPr lIns="0" tIns="45000" rIns="18360" bIns="45000"/>
          <a:lstStyle/>
          <a:p>
            <a:pPr algn="just">
              <a:lnSpc>
                <a:spcPct val="100000"/>
              </a:lnSpc>
            </a:pPr>
            <a:r>
              <a:rPr lang="tr-TR" sz="2800" b="1">
                <a:solidFill>
                  <a:srgbClr val="000000"/>
                </a:solidFill>
                <a:latin typeface="Comic Sans MS"/>
              </a:rPr>
              <a:t>	Kamu görevlilerinin günlük hayatlarında sıklıkla karşılaştıkları ya da karşılaşabilecekleri pek çok etik ikilem bulunmaktadır. Bunları 4 grupta ele almak mümkündür:</a:t>
            </a:r>
            <a:endParaRPr/>
          </a:p>
          <a:p>
            <a:pPr algn="just">
              <a:lnSpc>
                <a:spcPct val="100000"/>
              </a:lnSpc>
            </a:pPr>
            <a:r>
              <a:rPr lang="tr-TR" sz="2800">
                <a:solidFill>
                  <a:srgbClr val="000000"/>
                </a:solidFill>
                <a:latin typeface="Comic Sans MS"/>
              </a:rPr>
              <a:t>	</a:t>
            </a:r>
            <a:endParaRPr/>
          </a:p>
          <a:p>
            <a:pPr algn="just">
              <a:lnSpc>
                <a:spcPct val="100000"/>
              </a:lnSpc>
            </a:pPr>
            <a:r>
              <a:rPr lang="tr-TR" sz="2800" b="1">
                <a:solidFill>
                  <a:srgbClr val="000000"/>
                </a:solidFill>
                <a:latin typeface="Comic Sans MS"/>
              </a:rPr>
              <a:t>	</a:t>
            </a:r>
            <a:r>
              <a:rPr lang="tr-TR" sz="2800" b="1">
                <a:solidFill>
                  <a:srgbClr val="6D2A25"/>
                </a:solidFill>
                <a:latin typeface="Comic Sans MS"/>
              </a:rPr>
              <a:t>Birinci İkilem; </a:t>
            </a:r>
            <a:r>
              <a:rPr lang="tr-TR" sz="2800" b="1">
                <a:solidFill>
                  <a:srgbClr val="000000"/>
                </a:solidFill>
                <a:latin typeface="Comic Sans MS"/>
              </a:rPr>
              <a:t>Önlerindeki seçeneklerin hic birisinin tam manasıyla tatmin edici olmadığı, onların içinden en az kötü ya da diğerlerine göre daha iyi olan seçeneğin belirlenmesi durumudur.</a:t>
            </a:r>
            <a:endParaRPr/>
          </a:p>
          <a:p>
            <a:pPr algn="just">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CustomShape 1"/>
          <p:cNvSpPr/>
          <p:nvPr/>
        </p:nvSpPr>
        <p:spPr>
          <a:xfrm>
            <a:off x="395640" y="764640"/>
            <a:ext cx="8351640" cy="4390920"/>
          </a:xfrm>
          <a:prstGeom prst="rect">
            <a:avLst/>
          </a:prstGeom>
        </p:spPr>
        <p:txBody>
          <a:bodyPr lIns="0" tIns="45000" rIns="18360" bIns="45000"/>
          <a:lstStyle/>
          <a:p>
            <a:pPr algn="just">
              <a:lnSpc>
                <a:spcPct val="100000"/>
              </a:lnSpc>
            </a:pPr>
            <a:endParaRPr/>
          </a:p>
          <a:p>
            <a:pPr algn="just">
              <a:lnSpc>
                <a:spcPct val="100000"/>
              </a:lnSpc>
            </a:pPr>
            <a:r>
              <a:rPr lang="tr-TR" sz="2800" b="1">
                <a:solidFill>
                  <a:srgbClr val="FF0000"/>
                </a:solidFill>
                <a:latin typeface="Comic Sans MS"/>
              </a:rPr>
              <a:t>	</a:t>
            </a:r>
            <a:r>
              <a:rPr lang="tr-TR" sz="2800" b="1">
                <a:solidFill>
                  <a:srgbClr val="6D2A25"/>
                </a:solidFill>
                <a:latin typeface="Comic Sans MS"/>
              </a:rPr>
              <a:t>ÖRNEK:</a:t>
            </a:r>
            <a:r>
              <a:rPr lang="tr-TR" sz="2800" b="1">
                <a:solidFill>
                  <a:srgbClr val="000000"/>
                </a:solidFill>
                <a:latin typeface="Comic Sans MS"/>
              </a:rPr>
              <a:t> Yıkılan bir köprünün yenisinin yapılması için açılan ihalede, ihaleye katılmak üzere başvuran firmaların hiç birisi, tam anlamıyla yeterli şartları taşımamaktadır. Ancak, yeni bir ihalenin açılması için gerekli zaman yoktur ve kararın bir an önce verilmesi gerekmektedir. Bu durumda, kamu görevlisi, yeterli şartları taşımayan firmalar içinde, diğerlerine göre en iyisini seçmek durumundadır.</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CustomShape 1"/>
          <p:cNvSpPr/>
          <p:nvPr/>
        </p:nvSpPr>
        <p:spPr>
          <a:xfrm>
            <a:off x="292320" y="260640"/>
            <a:ext cx="8449200" cy="1798920"/>
          </a:xfrm>
          <a:prstGeom prst="rect">
            <a:avLst/>
          </a:prstGeom>
        </p:spPr>
        <p:txBody>
          <a:bodyPr lIns="0" tIns="0" rIns="18360" bIns="0" anchor="b"/>
          <a:lstStyle/>
          <a:p>
            <a:pPr algn="ctr">
              <a:lnSpc>
                <a:spcPct val="100000"/>
              </a:lnSpc>
            </a:pPr>
            <a:r>
              <a:rPr lang="tr-TR" sz="5600" b="1">
                <a:solidFill>
                  <a:srgbClr val="693425"/>
                </a:solidFill>
                <a:latin typeface="Forte"/>
              </a:rPr>
              <a:t>ETiK VE AHLAK FARKLI MIDIR ?</a:t>
            </a:r>
            <a:endParaRPr/>
          </a:p>
        </p:txBody>
      </p:sp>
      <p:sp>
        <p:nvSpPr>
          <p:cNvPr id="42" name="CustomShape 2"/>
          <p:cNvSpPr/>
          <p:nvPr/>
        </p:nvSpPr>
        <p:spPr>
          <a:xfrm>
            <a:off x="611640" y="2061000"/>
            <a:ext cx="7847280" cy="4169160"/>
          </a:xfrm>
          <a:prstGeom prst="rect">
            <a:avLst/>
          </a:prstGeom>
        </p:spPr>
        <p:txBody>
          <a:bodyPr lIns="0" tIns="45000" rIns="18360" bIns="45000"/>
          <a:lstStyle/>
          <a:p>
            <a:pPr>
              <a:lnSpc>
                <a:spcPct val="100000"/>
              </a:lnSpc>
            </a:pPr>
            <a:r>
              <a:rPr lang="tr-TR" sz="2800" b="1">
                <a:solidFill>
                  <a:srgbClr val="000000"/>
                </a:solidFill>
                <a:latin typeface="Comic Sans MS"/>
              </a:rPr>
              <a:t>Etik;</a:t>
            </a:r>
            <a:r>
              <a:rPr lang="tr-TR" sz="2800">
                <a:solidFill>
                  <a:srgbClr val="000000"/>
                </a:solidFill>
                <a:latin typeface="Comic Sans MS"/>
              </a:rPr>
              <a:t> </a:t>
            </a:r>
            <a:endParaRPr/>
          </a:p>
          <a:p>
            <a:pPr>
              <a:lnSpc>
                <a:spcPct val="100000"/>
              </a:lnSpc>
            </a:pPr>
            <a:r>
              <a:rPr lang="tr-TR" sz="2800">
                <a:solidFill>
                  <a:srgbClr val="000000"/>
                </a:solidFill>
                <a:latin typeface="Comic Sans MS"/>
              </a:rPr>
              <a:t>doğruyla yanlışı, </a:t>
            </a:r>
            <a:endParaRPr/>
          </a:p>
          <a:p>
            <a:pPr>
              <a:lnSpc>
                <a:spcPct val="100000"/>
              </a:lnSpc>
            </a:pPr>
            <a:r>
              <a:rPr lang="tr-TR" sz="2800">
                <a:solidFill>
                  <a:srgbClr val="000000"/>
                </a:solidFill>
                <a:latin typeface="Comic Sans MS"/>
              </a:rPr>
              <a:t>haklı ile haksızı, </a:t>
            </a:r>
            <a:endParaRPr/>
          </a:p>
          <a:p>
            <a:pPr>
              <a:lnSpc>
                <a:spcPct val="100000"/>
              </a:lnSpc>
            </a:pPr>
            <a:r>
              <a:rPr lang="tr-TR" sz="2800">
                <a:solidFill>
                  <a:srgbClr val="000000"/>
                </a:solidFill>
                <a:latin typeface="Comic Sans MS"/>
              </a:rPr>
              <a:t>iyiyle kötüyü, </a:t>
            </a:r>
            <a:endParaRPr/>
          </a:p>
          <a:p>
            <a:pPr>
              <a:lnSpc>
                <a:spcPct val="100000"/>
              </a:lnSpc>
            </a:pPr>
            <a:r>
              <a:rPr lang="tr-TR" sz="2800">
                <a:solidFill>
                  <a:srgbClr val="000000"/>
                </a:solidFill>
                <a:latin typeface="Comic Sans MS"/>
              </a:rPr>
              <a:t>adil ile adil olmayanı ayrıt etmek ve</a:t>
            </a:r>
            <a:endParaRPr/>
          </a:p>
          <a:p>
            <a:pPr>
              <a:lnSpc>
                <a:spcPct val="100000"/>
              </a:lnSpc>
            </a:pPr>
            <a:r>
              <a:rPr lang="tr-TR" sz="2800" b="1">
                <a:solidFill>
                  <a:srgbClr val="000000"/>
                </a:solidFill>
                <a:latin typeface="Comic Sans MS"/>
              </a:rPr>
              <a:t>doğru, haklı, iyi ve adil olduğuna inandığımız şeyleri </a:t>
            </a:r>
            <a:r>
              <a:rPr lang="tr-TR" sz="2800">
                <a:solidFill>
                  <a:srgbClr val="000000"/>
                </a:solidFill>
                <a:latin typeface="Comic Sans MS"/>
              </a:rPr>
              <a:t>yapmaktır.</a:t>
            </a:r>
            <a:endParaRPr/>
          </a:p>
          <a:p>
            <a:pPr>
              <a:lnSpc>
                <a:spcPct val="100000"/>
              </a:lnSpc>
            </a:pPr>
            <a:r>
              <a:rPr lang="tr-TR" sz="2800" b="1">
                <a:solidFill>
                  <a:srgbClr val="000000"/>
                </a:solidFill>
                <a:latin typeface="Comic Sans MS"/>
              </a:rPr>
              <a:t>Ahlak ise</a:t>
            </a:r>
            <a:r>
              <a:rPr lang="tr-TR" sz="2800">
                <a:solidFill>
                  <a:srgbClr val="000000"/>
                </a:solidFill>
                <a:latin typeface="Comic Sans MS"/>
              </a:rPr>
              <a:t>; toplum içinde kişilerin benimsedikleri, uymak zorunda bulundukları davranış biçimleri ve kuralları oluşturmaktır.</a:t>
            </a:r>
            <a:endParaRPr/>
          </a:p>
          <a:p>
            <a:pPr algn="just">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CustomShape 1"/>
          <p:cNvSpPr/>
          <p:nvPr/>
        </p:nvSpPr>
        <p:spPr>
          <a:xfrm>
            <a:off x="539640" y="1052640"/>
            <a:ext cx="8135640" cy="4174920"/>
          </a:xfrm>
          <a:prstGeom prst="rect">
            <a:avLst/>
          </a:prstGeom>
        </p:spPr>
        <p:txBody>
          <a:bodyPr lIns="0" tIns="45000" rIns="18360" bIns="45000"/>
          <a:lstStyle/>
          <a:p>
            <a:pPr algn="just">
              <a:lnSpc>
                <a:spcPct val="100000"/>
              </a:lnSpc>
            </a:pPr>
            <a:endParaRPr/>
          </a:p>
          <a:p>
            <a:pPr algn="just">
              <a:lnSpc>
                <a:spcPct val="100000"/>
              </a:lnSpc>
            </a:pPr>
            <a:r>
              <a:rPr lang="tr-TR" sz="2800" b="1">
                <a:solidFill>
                  <a:srgbClr val="000000"/>
                </a:solidFill>
                <a:latin typeface="Comic Sans MS"/>
              </a:rPr>
              <a:t>	</a:t>
            </a:r>
            <a:r>
              <a:rPr lang="tr-TR" sz="2800" b="1">
                <a:solidFill>
                  <a:srgbClr val="6D2A25"/>
                </a:solidFill>
                <a:latin typeface="Comic Sans MS"/>
              </a:rPr>
              <a:t>İkinci ikilem,</a:t>
            </a:r>
            <a:r>
              <a:rPr lang="tr-TR" sz="2800" b="1">
                <a:solidFill>
                  <a:srgbClr val="000000"/>
                </a:solidFill>
                <a:latin typeface="Comic Sans MS"/>
              </a:rPr>
              <a:t> seçeneklerin birden fazlasının ya da tamamının kendi başına iyi olduğu ve birisinin seçilmesi durumunda diğerinden vazgeçilmesinin gerektiği bir durumdur. Burada kamu görevlisi, “en iyi”ler arasında bir seçim yapmak durumundadır.</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CustomShape 1"/>
          <p:cNvSpPr/>
          <p:nvPr/>
        </p:nvSpPr>
        <p:spPr>
          <a:xfrm>
            <a:off x="395640" y="1268640"/>
            <a:ext cx="8351640" cy="3238920"/>
          </a:xfrm>
          <a:prstGeom prst="rect">
            <a:avLst/>
          </a:prstGeom>
        </p:spPr>
        <p:txBody>
          <a:bodyPr lIns="0" tIns="45000" rIns="18360" bIns="45000"/>
          <a:lstStyle/>
          <a:p>
            <a:pPr algn="just">
              <a:lnSpc>
                <a:spcPct val="100000"/>
              </a:lnSpc>
            </a:pPr>
            <a:endParaRPr/>
          </a:p>
          <a:p>
            <a:pPr algn="just">
              <a:lnSpc>
                <a:spcPct val="100000"/>
              </a:lnSpc>
            </a:pPr>
            <a:r>
              <a:rPr lang="tr-TR" sz="2800" b="1">
                <a:solidFill>
                  <a:srgbClr val="000000"/>
                </a:solidFill>
                <a:latin typeface="Comic Sans MS"/>
              </a:rPr>
              <a:t>	Bir kamu görevine atamada, aynı okuldan ve aynı diploma derecesiyle mezun  olan, yapılan sınavlarda da aynı performansı gösteren iki aday arasından birisinin tercih edilmesi, böyle zor bir seçimi gerektirmektedir.</a:t>
            </a:r>
            <a:endParaRPr/>
          </a:p>
          <a:p>
            <a:pPr algn="just">
              <a:lnSpc>
                <a:spcPct val="100000"/>
              </a:lnSpc>
            </a:pPr>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CustomShape 1"/>
          <p:cNvSpPr/>
          <p:nvPr/>
        </p:nvSpPr>
        <p:spPr>
          <a:xfrm>
            <a:off x="354600" y="980640"/>
            <a:ext cx="8464320" cy="5255280"/>
          </a:xfrm>
          <a:prstGeom prst="rect">
            <a:avLst/>
          </a:prstGeom>
        </p:spPr>
        <p:txBody>
          <a:bodyPr wrap="none" lIns="90000" tIns="45000" rIns="90000" bIns="45000"/>
          <a:lstStyle/>
          <a:p>
            <a:pPr>
              <a:lnSpc>
                <a:spcPct val="100000"/>
              </a:lnSpc>
            </a:pPr>
            <a:r>
              <a:rPr lang="tr-TR" sz="2800">
                <a:solidFill>
                  <a:srgbClr val="C00000"/>
                </a:solidFill>
                <a:latin typeface="Comic Sans MS"/>
              </a:rPr>
              <a:t>	</a:t>
            </a:r>
            <a:r>
              <a:rPr lang="tr-TR" sz="2400" b="1">
                <a:solidFill>
                  <a:srgbClr val="6D2A25"/>
                </a:solidFill>
                <a:latin typeface="Comic Sans MS"/>
              </a:rPr>
              <a:t>Üçüncü İkilem; </a:t>
            </a:r>
            <a:r>
              <a:rPr lang="tr-TR" sz="2400" b="1">
                <a:solidFill>
                  <a:srgbClr val="000000"/>
                </a:solidFill>
                <a:latin typeface="Comic Sans MS"/>
              </a:rPr>
              <a:t>En fazla kişiyi memnun edecek </a:t>
            </a:r>
            <a:endParaRPr/>
          </a:p>
          <a:p>
            <a:pPr>
              <a:lnSpc>
                <a:spcPct val="100000"/>
              </a:lnSpc>
            </a:pPr>
            <a:r>
              <a:rPr lang="tr-TR" sz="2400" b="1">
                <a:solidFill>
                  <a:srgbClr val="000000"/>
                </a:solidFill>
                <a:latin typeface="Comic Sans MS"/>
              </a:rPr>
              <a:t>seçim.</a:t>
            </a:r>
            <a:endParaRPr/>
          </a:p>
          <a:p>
            <a:pPr>
              <a:lnSpc>
                <a:spcPct val="100000"/>
              </a:lnSpc>
            </a:pPr>
            <a:endParaRPr/>
          </a:p>
          <a:p>
            <a:pPr>
              <a:lnSpc>
                <a:spcPct val="100000"/>
              </a:lnSpc>
            </a:pPr>
            <a:r>
              <a:rPr lang="tr-TR" sz="1600" b="1">
                <a:solidFill>
                  <a:srgbClr val="000000"/>
                </a:solidFill>
                <a:latin typeface="Comic Sans MS"/>
              </a:rPr>
              <a:t>      </a:t>
            </a:r>
            <a:r>
              <a:rPr lang="tr-TR" sz="2400" b="1">
                <a:solidFill>
                  <a:srgbClr val="000000"/>
                </a:solidFill>
                <a:latin typeface="Comic Sans MS"/>
              </a:rPr>
              <a:t>Farklı kişi ve gruplar üzerinde farklı etki ve </a:t>
            </a:r>
            <a:endParaRPr/>
          </a:p>
          <a:p>
            <a:pPr>
              <a:lnSpc>
                <a:spcPct val="100000"/>
              </a:lnSpc>
            </a:pPr>
            <a:r>
              <a:rPr lang="tr-TR" sz="2400" b="1">
                <a:solidFill>
                  <a:srgbClr val="000000"/>
                </a:solidFill>
                <a:latin typeface="Comic Sans MS"/>
              </a:rPr>
              <a:t>sonuçlar doğurması muhtemel bir kararın verilmesidir. </a:t>
            </a:r>
            <a:endParaRPr/>
          </a:p>
          <a:p>
            <a:pPr>
              <a:lnSpc>
                <a:spcPct val="100000"/>
              </a:lnSpc>
            </a:pPr>
            <a:endParaRPr/>
          </a:p>
          <a:p>
            <a:pPr>
              <a:lnSpc>
                <a:spcPct val="100000"/>
              </a:lnSpc>
            </a:pPr>
            <a:r>
              <a:rPr lang="tr-TR" sz="2400" b="1">
                <a:solidFill>
                  <a:srgbClr val="000000"/>
                </a:solidFill>
                <a:latin typeface="Comic Sans MS"/>
              </a:rPr>
              <a:t>    Bir kamu arazisinin, özel sektöre yatırımı teşvik </a:t>
            </a:r>
            <a:endParaRPr/>
          </a:p>
          <a:p>
            <a:pPr>
              <a:lnSpc>
                <a:spcPct val="100000"/>
              </a:lnSpc>
            </a:pPr>
            <a:r>
              <a:rPr lang="tr-TR" sz="2400" b="1">
                <a:solidFill>
                  <a:srgbClr val="000000"/>
                </a:solidFill>
                <a:latin typeface="Comic Sans MS"/>
              </a:rPr>
              <a:t>amacıyla bedelsiz olarak tahsis edilmesi, bazı yerel </a:t>
            </a:r>
            <a:endParaRPr/>
          </a:p>
          <a:p>
            <a:pPr>
              <a:lnSpc>
                <a:spcPct val="100000"/>
              </a:lnSpc>
            </a:pPr>
            <a:r>
              <a:rPr lang="tr-TR" sz="2400" b="1">
                <a:solidFill>
                  <a:srgbClr val="000000"/>
                </a:solidFill>
                <a:latin typeface="Comic Sans MS"/>
              </a:rPr>
              <a:t>topluluk üyelerini çevre kirliliği açısından rahatsız </a:t>
            </a:r>
            <a:endParaRPr/>
          </a:p>
          <a:p>
            <a:pPr>
              <a:lnSpc>
                <a:spcPct val="100000"/>
              </a:lnSpc>
            </a:pPr>
            <a:r>
              <a:rPr lang="tr-TR" sz="2400" b="1">
                <a:solidFill>
                  <a:srgbClr val="000000"/>
                </a:solidFill>
                <a:latin typeface="Comic Sans MS"/>
              </a:rPr>
              <a:t>edebilecek, bazılarına da yeni iş imkanları sağlayacaktır.</a:t>
            </a:r>
            <a:endParaRPr/>
          </a:p>
          <a:p>
            <a:pPr>
              <a:lnSpc>
                <a:spcPct val="100000"/>
              </a:lnSpc>
            </a:pPr>
            <a:r>
              <a:rPr lang="tr-TR" sz="2400" b="1">
                <a:solidFill>
                  <a:srgbClr val="000000"/>
                </a:solidFill>
                <a:latin typeface="Comic Sans MS"/>
              </a:rPr>
              <a:t>Bazıları kararı ekonomik gelişme yönünde olumlu olarak</a:t>
            </a:r>
            <a:endParaRPr/>
          </a:p>
          <a:p>
            <a:pPr>
              <a:lnSpc>
                <a:spcPct val="100000"/>
              </a:lnSpc>
            </a:pPr>
            <a:r>
              <a:rPr lang="tr-TR" sz="2400" b="1">
                <a:solidFill>
                  <a:srgbClr val="000000"/>
                </a:solidFill>
                <a:latin typeface="Comic Sans MS"/>
              </a:rPr>
              <a:t>değerlendirirken, bazıları ise yolsuzluk olarak </a:t>
            </a:r>
            <a:endParaRPr/>
          </a:p>
          <a:p>
            <a:pPr>
              <a:lnSpc>
                <a:spcPct val="100000"/>
              </a:lnSpc>
            </a:pPr>
            <a:r>
              <a:rPr lang="tr-TR" sz="2400" b="1">
                <a:solidFill>
                  <a:srgbClr val="000000"/>
                </a:solidFill>
                <a:latin typeface="Comic Sans MS"/>
              </a:rPr>
              <a:t>nitelendirebilecektir. </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CustomShape 1"/>
          <p:cNvSpPr/>
          <p:nvPr/>
        </p:nvSpPr>
        <p:spPr>
          <a:xfrm>
            <a:off x="467640" y="764640"/>
            <a:ext cx="8135640" cy="3670920"/>
          </a:xfrm>
          <a:prstGeom prst="rect">
            <a:avLst/>
          </a:prstGeom>
        </p:spPr>
        <p:txBody>
          <a:bodyPr lIns="0" tIns="45000" rIns="18360" bIns="45000"/>
          <a:lstStyle/>
          <a:p>
            <a:pPr algn="just">
              <a:lnSpc>
                <a:spcPct val="100000"/>
              </a:lnSpc>
            </a:pPr>
            <a:endParaRPr/>
          </a:p>
          <a:p>
            <a:pPr algn="just">
              <a:lnSpc>
                <a:spcPct val="100000"/>
              </a:lnSpc>
            </a:pPr>
            <a:endParaRPr/>
          </a:p>
          <a:p>
            <a:pPr algn="just">
              <a:lnSpc>
                <a:spcPct val="100000"/>
              </a:lnSpc>
            </a:pPr>
            <a:endParaRPr/>
          </a:p>
          <a:p>
            <a:pPr algn="just">
              <a:lnSpc>
                <a:spcPct val="100000"/>
              </a:lnSpc>
            </a:pPr>
            <a:endParaRPr/>
          </a:p>
          <a:p>
            <a:pPr algn="just">
              <a:lnSpc>
                <a:spcPct val="100000"/>
              </a:lnSpc>
            </a:pPr>
            <a:endParaRPr/>
          </a:p>
          <a:p>
            <a:pPr algn="just">
              <a:lnSpc>
                <a:spcPct val="100000"/>
              </a:lnSpc>
            </a:pPr>
            <a:r>
              <a:rPr lang="tr-TR" sz="2400" b="1">
                <a:solidFill>
                  <a:srgbClr val="000000"/>
                </a:solidFill>
                <a:latin typeface="Comic Sans MS"/>
              </a:rPr>
              <a:t>Kamu görevlilerinin karşılaşabilecekleri </a:t>
            </a:r>
            <a:r>
              <a:rPr lang="tr-TR" sz="2400" b="1">
                <a:solidFill>
                  <a:srgbClr val="693425"/>
                </a:solidFill>
                <a:latin typeface="Comic Sans MS"/>
              </a:rPr>
              <a:t>son ikilem türü, </a:t>
            </a:r>
            <a:r>
              <a:rPr lang="tr-TR" sz="2400" b="1">
                <a:solidFill>
                  <a:srgbClr val="000000"/>
                </a:solidFill>
                <a:latin typeface="Comic Sans MS"/>
              </a:rPr>
              <a:t>verecekleri kararın muhtemel sonucundan, kendilerinin ya da yakınlarının olumlu ya da olumsuz ve/veya dolaylı ya da dolaysız etkilenmeleri durumudur.</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CustomShape 1"/>
          <p:cNvSpPr/>
          <p:nvPr/>
        </p:nvSpPr>
        <p:spPr>
          <a:xfrm>
            <a:off x="467640" y="404640"/>
            <a:ext cx="8207280" cy="6047280"/>
          </a:xfrm>
          <a:prstGeom prst="rect">
            <a:avLst/>
          </a:prstGeom>
        </p:spPr>
        <p:txBody>
          <a:bodyPr lIns="0" tIns="45000" rIns="18360" bIns="45000"/>
          <a:lstStyle/>
          <a:p>
            <a:pPr algn="just">
              <a:lnSpc>
                <a:spcPct val="100000"/>
              </a:lnSpc>
            </a:pPr>
            <a:r>
              <a:rPr lang="tr-TR" sz="2800" b="1">
                <a:solidFill>
                  <a:srgbClr val="000000"/>
                </a:solidFill>
                <a:latin typeface="Comic Sans MS"/>
              </a:rPr>
              <a:t>	Böyle bir durumda, “çıkar çatışması” söz konusu olmaktadır. Yani karar alıcının bireysel çıkarları ile genel anlamda kamu çıkarı çelişmektedir. </a:t>
            </a:r>
            <a:endParaRPr/>
          </a:p>
          <a:p>
            <a:pPr algn="just">
              <a:lnSpc>
                <a:spcPct val="100000"/>
              </a:lnSpc>
            </a:pPr>
            <a:r>
              <a:rPr lang="tr-TR" sz="2800" b="1">
                <a:solidFill>
                  <a:srgbClr val="000000"/>
                </a:solidFill>
                <a:latin typeface="Comic Sans MS"/>
              </a:rPr>
              <a:t>	Bir kimsenin, kendi çıkarı aleyhine bir karar verebilmesi son derece güçtür. Böyle durumlarda, ilke olarak, karardan olumlu ya da olumsuz ve/veya dolaylı ya da dolaysız olarak olarak etkilenebilecek kamu görevlilerinin, karar verme sürecine katılmamaları gerekmektedir. Bir yöneticinin, amcasının arsasının da bulunduğu bir yerin kamulaştırılmasına karar verecek bir kurulun içinde yer alması gibi.</a:t>
            </a:r>
            <a:endParaRPr/>
          </a:p>
          <a:p>
            <a:pPr algn="just">
              <a:lnSpc>
                <a:spcPct val="100000"/>
              </a:lnSpc>
            </a:pPr>
            <a:endParaRPr/>
          </a:p>
          <a:p>
            <a:pPr algn="just">
              <a:lnSpc>
                <a:spcPct val="100000"/>
              </a:lnSpc>
            </a:pPr>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CustomShape 1"/>
          <p:cNvSpPr/>
          <p:nvPr/>
        </p:nvSpPr>
        <p:spPr>
          <a:xfrm>
            <a:off x="611640" y="2061000"/>
            <a:ext cx="7847280" cy="3566160"/>
          </a:xfrm>
          <a:prstGeom prst="rect">
            <a:avLst/>
          </a:prstGeom>
        </p:spPr>
        <p:txBody>
          <a:bodyPr lIns="0" tIns="45000" rIns="18360" bIns="45000"/>
          <a:lstStyle/>
          <a:p>
            <a:pPr>
              <a:lnSpc>
                <a:spcPct val="100000"/>
              </a:lnSpc>
            </a:pPr>
            <a:r>
              <a:rPr lang="tr-TR" sz="2800" b="1" i="1">
                <a:solidFill>
                  <a:srgbClr val="000000"/>
                </a:solidFill>
                <a:latin typeface="Comic Sans MS"/>
              </a:rPr>
              <a:t>Karar: </a:t>
            </a:r>
            <a:r>
              <a:rPr lang="tr-TR" sz="2800" b="1">
                <a:solidFill>
                  <a:srgbClr val="000000"/>
                </a:solidFill>
                <a:latin typeface="Comic Sans MS"/>
              </a:rPr>
              <a:t>Eylemi yönlendiren her türlü yargıya </a:t>
            </a:r>
            <a:r>
              <a:rPr lang="tr-TR" sz="2800" b="1" i="1">
                <a:solidFill>
                  <a:srgbClr val="000000"/>
                </a:solidFill>
                <a:latin typeface="Comic Sans MS"/>
              </a:rPr>
              <a:t>karar</a:t>
            </a:r>
            <a:r>
              <a:rPr lang="tr-TR" sz="2800" b="1">
                <a:solidFill>
                  <a:srgbClr val="000000"/>
                </a:solidFill>
                <a:latin typeface="Comic Sans MS"/>
              </a:rPr>
              <a:t> denir. </a:t>
            </a:r>
            <a:endParaRPr/>
          </a:p>
          <a:p>
            <a:pPr algn="just">
              <a:lnSpc>
                <a:spcPct val="100000"/>
              </a:lnSpc>
            </a:pPr>
            <a:r>
              <a:rPr lang="tr-TR" sz="2800" b="1">
                <a:solidFill>
                  <a:srgbClr val="000000"/>
                </a:solidFill>
                <a:latin typeface="Comic Sans MS"/>
              </a:rPr>
              <a:t>  </a:t>
            </a:r>
            <a:endParaRPr/>
          </a:p>
          <a:p>
            <a:pPr algn="just">
              <a:lnSpc>
                <a:spcPct val="100000"/>
              </a:lnSpc>
            </a:pPr>
            <a:r>
              <a:rPr lang="tr-TR" sz="2800" b="1">
                <a:solidFill>
                  <a:srgbClr val="000000"/>
                </a:solidFill>
                <a:latin typeface="Comic Sans MS"/>
              </a:rPr>
              <a:t># Mutlu iken söz verme. </a:t>
            </a:r>
            <a:endParaRPr/>
          </a:p>
          <a:p>
            <a:pPr algn="just">
              <a:lnSpc>
                <a:spcPct val="100000"/>
              </a:lnSpc>
            </a:pPr>
            <a:r>
              <a:rPr lang="tr-TR" sz="2800" b="1">
                <a:solidFill>
                  <a:srgbClr val="000000"/>
                </a:solidFill>
                <a:latin typeface="Comic Sans MS"/>
              </a:rPr>
              <a:t># Üzgünsen cevap verme. </a:t>
            </a:r>
            <a:endParaRPr/>
          </a:p>
          <a:p>
            <a:pPr algn="just">
              <a:lnSpc>
                <a:spcPct val="100000"/>
              </a:lnSpc>
            </a:pPr>
            <a:r>
              <a:rPr lang="tr-TR" sz="2800" b="1">
                <a:solidFill>
                  <a:srgbClr val="000000"/>
                </a:solidFill>
                <a:latin typeface="Comic Sans MS"/>
              </a:rPr>
              <a:t># Öfkeliysen karar verme. </a:t>
            </a:r>
            <a:endParaRPr/>
          </a:p>
          <a:p>
            <a:pPr algn="just">
              <a:lnSpc>
                <a:spcPct val="100000"/>
              </a:lnSpc>
            </a:pPr>
            <a:endParaRPr/>
          </a:p>
        </p:txBody>
      </p:sp>
      <p:sp>
        <p:nvSpPr>
          <p:cNvPr id="104" name="CustomShape 2"/>
          <p:cNvSpPr/>
          <p:nvPr/>
        </p:nvSpPr>
        <p:spPr>
          <a:xfrm>
            <a:off x="637560" y="692640"/>
            <a:ext cx="5139000" cy="820440"/>
          </a:xfrm>
          <a:prstGeom prst="rect">
            <a:avLst/>
          </a:prstGeom>
        </p:spPr>
        <p:txBody>
          <a:bodyPr wrap="none" lIns="90000" tIns="45000" rIns="90000" bIns="45000"/>
          <a:lstStyle/>
          <a:p>
            <a:pPr>
              <a:lnSpc>
                <a:spcPct val="100000"/>
              </a:lnSpc>
            </a:pPr>
            <a:r>
              <a:rPr lang="tr-TR" sz="4800" b="1">
                <a:solidFill>
                  <a:srgbClr val="611617"/>
                </a:solidFill>
                <a:latin typeface="Calibri"/>
              </a:rPr>
              <a:t>ETİK KARAR VERME</a:t>
            </a:r>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CustomShape 1"/>
          <p:cNvSpPr/>
          <p:nvPr/>
        </p:nvSpPr>
        <p:spPr>
          <a:xfrm>
            <a:off x="467640" y="620640"/>
            <a:ext cx="8207640" cy="5615280"/>
          </a:xfrm>
          <a:prstGeom prst="rect">
            <a:avLst/>
          </a:prstGeom>
        </p:spPr>
        <p:txBody>
          <a:bodyPr lIns="0" tIns="45000" rIns="18360" bIns="45000"/>
          <a:lstStyle/>
          <a:p>
            <a:pPr>
              <a:lnSpc>
                <a:spcPct val="150000"/>
              </a:lnSpc>
            </a:pPr>
            <a:r>
              <a:rPr lang="tr-TR" sz="2800" b="1">
                <a:solidFill>
                  <a:srgbClr val="6D2A25"/>
                </a:solidFill>
                <a:latin typeface="Comic Sans MS"/>
              </a:rPr>
              <a:t>Adım 1:</a:t>
            </a:r>
            <a:r>
              <a:rPr lang="tr-TR" sz="2800" b="1">
                <a:solidFill>
                  <a:srgbClr val="000000"/>
                </a:solidFill>
                <a:latin typeface="Comic Sans MS"/>
              </a:rPr>
              <a:t> 	</a:t>
            </a:r>
            <a:r>
              <a:rPr lang="tr-TR" sz="2800" b="1">
                <a:solidFill>
                  <a:srgbClr val="6D2A25"/>
                </a:solidFill>
                <a:latin typeface="Comic Sans MS"/>
              </a:rPr>
              <a:t>Karar Verilecek  Problemi Tanımla</a:t>
            </a:r>
            <a:endParaRPr/>
          </a:p>
          <a:p>
            <a:pPr>
              <a:lnSpc>
                <a:spcPct val="100000"/>
              </a:lnSpc>
            </a:pPr>
            <a:r>
              <a:rPr lang="tr-TR" sz="2800" b="1">
                <a:solidFill>
                  <a:srgbClr val="000000"/>
                </a:solidFill>
                <a:latin typeface="Comic Sans MS"/>
              </a:rPr>
              <a:t>Karar verilecek problemin hangi bağlamda ortaya çıktığını araştırın. Kendi kendinize </a:t>
            </a:r>
            <a:r>
              <a:rPr lang="tr-TR" sz="2800" b="1">
                <a:solidFill>
                  <a:srgbClr val="6D2A25"/>
                </a:solidFill>
                <a:latin typeface="Comic Sans MS"/>
              </a:rPr>
              <a:t>4N, 1K</a:t>
            </a:r>
            <a:r>
              <a:rPr lang="tr-TR" sz="2800" b="1">
                <a:solidFill>
                  <a:srgbClr val="000000"/>
                </a:solidFill>
                <a:latin typeface="Comic Sans MS"/>
              </a:rPr>
              <a:t> sorusunu sorun. </a:t>
            </a:r>
            <a:endParaRPr/>
          </a:p>
          <a:p>
            <a:pPr>
              <a:lnSpc>
                <a:spcPct val="150000"/>
              </a:lnSpc>
            </a:pPr>
            <a:r>
              <a:rPr lang="tr-TR" sz="2800" b="1">
                <a:solidFill>
                  <a:srgbClr val="000000"/>
                </a:solidFill>
                <a:latin typeface="Comic Sans MS"/>
              </a:rPr>
              <a:t>Bunlar : </a:t>
            </a:r>
            <a:endParaRPr/>
          </a:p>
          <a:p>
            <a:pPr>
              <a:lnSpc>
                <a:spcPct val="150000"/>
              </a:lnSpc>
            </a:pPr>
            <a:r>
              <a:rPr lang="tr-TR" sz="2800" b="1">
                <a:solidFill>
                  <a:srgbClr val="000000"/>
                </a:solidFill>
                <a:latin typeface="Comic Sans MS"/>
              </a:rPr>
              <a:t> -Kararımı etkileyen ana etkenler </a:t>
            </a:r>
            <a:r>
              <a:rPr lang="tr-TR" sz="2800" b="1">
                <a:solidFill>
                  <a:srgbClr val="6D2A25"/>
                </a:solidFill>
                <a:latin typeface="Comic Sans MS"/>
              </a:rPr>
              <a:t>ne</a:t>
            </a:r>
            <a:r>
              <a:rPr lang="tr-TR" sz="2800" b="1">
                <a:solidFill>
                  <a:srgbClr val="000000"/>
                </a:solidFill>
                <a:latin typeface="Comic Sans MS"/>
              </a:rPr>
              <a:t>lerdir? </a:t>
            </a:r>
            <a:endParaRPr/>
          </a:p>
          <a:p>
            <a:pPr>
              <a:lnSpc>
                <a:spcPct val="100000"/>
              </a:lnSpc>
            </a:pPr>
            <a:r>
              <a:rPr lang="tr-TR" sz="2800" b="1">
                <a:solidFill>
                  <a:srgbClr val="000000"/>
                </a:solidFill>
                <a:latin typeface="Comic Sans MS"/>
              </a:rPr>
              <a:t> -Karar </a:t>
            </a:r>
            <a:r>
              <a:rPr lang="tr-TR" sz="2800" b="1">
                <a:solidFill>
                  <a:srgbClr val="6D2A25"/>
                </a:solidFill>
                <a:latin typeface="Comic Sans MS"/>
              </a:rPr>
              <a:t>ne zaman</a:t>
            </a:r>
            <a:r>
              <a:rPr lang="tr-TR" sz="2800" b="1">
                <a:solidFill>
                  <a:srgbClr val="000000"/>
                </a:solidFill>
                <a:latin typeface="Comic Sans MS"/>
              </a:rPr>
              <a:t> alınır ve etkisi </a:t>
            </a:r>
            <a:r>
              <a:rPr lang="tr-TR" sz="2800" b="1">
                <a:solidFill>
                  <a:srgbClr val="6D2A25"/>
                </a:solidFill>
                <a:latin typeface="Comic Sans MS"/>
              </a:rPr>
              <a:t>ne zaman </a:t>
            </a:r>
            <a:r>
              <a:rPr lang="tr-TR" sz="2800" b="1">
                <a:solidFill>
                  <a:srgbClr val="000000"/>
                </a:solidFill>
                <a:latin typeface="Comic Sans MS"/>
              </a:rPr>
              <a:t>hissedilir? </a:t>
            </a:r>
            <a:endParaRPr/>
          </a:p>
          <a:p>
            <a:pPr>
              <a:lnSpc>
                <a:spcPct val="100000"/>
              </a:lnSpc>
            </a:pPr>
            <a:r>
              <a:rPr lang="tr-TR" sz="2800" b="1">
                <a:solidFill>
                  <a:srgbClr val="000000"/>
                </a:solidFill>
                <a:latin typeface="Comic Sans MS"/>
              </a:rPr>
              <a:t> -</a:t>
            </a:r>
            <a:r>
              <a:rPr lang="tr-TR" sz="2800" b="1">
                <a:solidFill>
                  <a:srgbClr val="6D2A25"/>
                </a:solidFill>
                <a:latin typeface="Comic Sans MS"/>
              </a:rPr>
              <a:t>Nerede</a:t>
            </a:r>
            <a:r>
              <a:rPr lang="tr-TR" sz="2800" b="1">
                <a:solidFill>
                  <a:srgbClr val="000000"/>
                </a:solidFill>
                <a:latin typeface="Comic Sans MS"/>
              </a:rPr>
              <a:t> etki eder?</a:t>
            </a:r>
            <a:endParaRPr/>
          </a:p>
          <a:p>
            <a:pPr>
              <a:lnSpc>
                <a:spcPct val="100000"/>
              </a:lnSpc>
            </a:pPr>
            <a:r>
              <a:rPr lang="tr-TR" sz="2800" b="1">
                <a:solidFill>
                  <a:srgbClr val="000000"/>
                </a:solidFill>
                <a:latin typeface="Comic Sans MS"/>
              </a:rPr>
              <a:t> -</a:t>
            </a:r>
            <a:r>
              <a:rPr lang="tr-TR" sz="2800" b="1">
                <a:solidFill>
                  <a:srgbClr val="6D2A25"/>
                </a:solidFill>
                <a:latin typeface="Comic Sans MS"/>
              </a:rPr>
              <a:t>Kim</a:t>
            </a:r>
            <a:r>
              <a:rPr lang="tr-TR" sz="2800" b="1">
                <a:solidFill>
                  <a:srgbClr val="000000"/>
                </a:solidFill>
                <a:latin typeface="Comic Sans MS"/>
              </a:rPr>
              <a:t> etkilenir? </a:t>
            </a:r>
            <a:endParaRPr/>
          </a:p>
          <a:p>
            <a:pPr>
              <a:lnSpc>
                <a:spcPct val="100000"/>
              </a:lnSpc>
            </a:pPr>
            <a:r>
              <a:rPr lang="tr-TR" sz="2800" b="1">
                <a:solidFill>
                  <a:srgbClr val="000000"/>
                </a:solidFill>
                <a:latin typeface="Comic Sans MS"/>
              </a:rPr>
              <a:t> -</a:t>
            </a:r>
            <a:r>
              <a:rPr lang="tr-TR" sz="2800" b="1">
                <a:solidFill>
                  <a:srgbClr val="6D2A25"/>
                </a:solidFill>
                <a:latin typeface="Comic Sans MS"/>
              </a:rPr>
              <a:t>Neden</a:t>
            </a:r>
            <a:r>
              <a:rPr lang="tr-TR" sz="2800" b="1">
                <a:solidFill>
                  <a:srgbClr val="000000"/>
                </a:solidFill>
                <a:latin typeface="Comic Sans MS"/>
              </a:rPr>
              <a:t> onlar etkilenir?</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CustomShape 1"/>
          <p:cNvSpPr/>
          <p:nvPr/>
        </p:nvSpPr>
        <p:spPr>
          <a:xfrm>
            <a:off x="395640" y="476640"/>
            <a:ext cx="8351640" cy="4606920"/>
          </a:xfrm>
          <a:prstGeom prst="rect">
            <a:avLst/>
          </a:prstGeom>
        </p:spPr>
        <p:txBody>
          <a:bodyPr lIns="0" tIns="45000" rIns="18360" bIns="45000"/>
          <a:lstStyle/>
          <a:p>
            <a:pPr algn="just">
              <a:lnSpc>
                <a:spcPct val="100000"/>
              </a:lnSpc>
            </a:pPr>
            <a:endParaRPr/>
          </a:p>
          <a:p>
            <a:pPr algn="just">
              <a:lnSpc>
                <a:spcPct val="100000"/>
              </a:lnSpc>
            </a:pPr>
            <a:endParaRPr/>
          </a:p>
          <a:p>
            <a:pPr algn="just">
              <a:lnSpc>
                <a:spcPct val="100000"/>
              </a:lnSpc>
            </a:pPr>
            <a:r>
              <a:rPr lang="tr-TR" sz="2800" b="1">
                <a:solidFill>
                  <a:srgbClr val="6D2A25"/>
                </a:solidFill>
                <a:latin typeface="Comic Sans MS"/>
              </a:rPr>
              <a:t>Adım 2: 	Paydaşları Tanımlama ve Göz Önünde Bulundurma  </a:t>
            </a:r>
            <a:endParaRPr/>
          </a:p>
          <a:p>
            <a:pPr algn="just">
              <a:lnSpc>
                <a:spcPct val="100000"/>
              </a:lnSpc>
            </a:pPr>
            <a:r>
              <a:rPr lang="tr-TR" sz="2800" b="1">
                <a:solidFill>
                  <a:srgbClr val="000000"/>
                </a:solidFill>
                <a:latin typeface="Comic Sans MS"/>
              </a:rPr>
              <a:t> </a:t>
            </a:r>
            <a:endParaRPr/>
          </a:p>
          <a:p>
            <a:pPr algn="just">
              <a:lnSpc>
                <a:spcPct val="100000"/>
              </a:lnSpc>
            </a:pPr>
            <a:r>
              <a:rPr lang="tr-TR" sz="2800" b="1">
                <a:solidFill>
                  <a:srgbClr val="000000"/>
                </a:solidFill>
                <a:latin typeface="Comic Sans MS"/>
              </a:rPr>
              <a:t>	Tüm olası paydaşların listesini çıkartın ve onların konuyla ilgili potansiyel durumlarını, bakış açılarını tanımlayın.</a:t>
            </a:r>
            <a:endParaRPr/>
          </a:p>
          <a:p>
            <a:pPr algn="just">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CustomShape 1"/>
          <p:cNvSpPr/>
          <p:nvPr/>
        </p:nvSpPr>
        <p:spPr>
          <a:xfrm>
            <a:off x="394560" y="476640"/>
            <a:ext cx="8495640" cy="5687280"/>
          </a:xfrm>
          <a:prstGeom prst="rect">
            <a:avLst/>
          </a:prstGeom>
        </p:spPr>
        <p:txBody>
          <a:bodyPr lIns="0" tIns="45000" rIns="18360" bIns="45000"/>
          <a:lstStyle/>
          <a:p>
            <a:pPr algn="just">
              <a:lnSpc>
                <a:spcPct val="100000"/>
              </a:lnSpc>
            </a:pPr>
            <a:endParaRPr/>
          </a:p>
          <a:p>
            <a:pPr>
              <a:lnSpc>
                <a:spcPct val="100000"/>
              </a:lnSpc>
            </a:pPr>
            <a:r>
              <a:rPr lang="tr-TR" sz="2800" b="1">
                <a:solidFill>
                  <a:srgbClr val="6D2A25"/>
                </a:solidFill>
                <a:latin typeface="Comic Sans MS"/>
              </a:rPr>
              <a:t>Adım 3: Temel İlkeleri, Kanun, Yönetmelik ve Kuralları Tanımlama  </a:t>
            </a:r>
            <a:endParaRPr/>
          </a:p>
          <a:p>
            <a:pPr algn="just">
              <a:lnSpc>
                <a:spcPct val="100000"/>
              </a:lnSpc>
            </a:pPr>
            <a:r>
              <a:rPr lang="tr-TR" sz="2800" b="1">
                <a:solidFill>
                  <a:srgbClr val="000000"/>
                </a:solidFill>
                <a:latin typeface="Comic Sans MS"/>
              </a:rPr>
              <a:t>Problemle en fazla ilgisi olan değer ve ilkelerin listesini çıkarın.</a:t>
            </a:r>
            <a:endParaRPr/>
          </a:p>
          <a:p>
            <a:pPr algn="just">
              <a:lnSpc>
                <a:spcPct val="100000"/>
              </a:lnSpc>
            </a:pPr>
            <a:endParaRPr/>
          </a:p>
          <a:p>
            <a:pPr algn="just">
              <a:lnSpc>
                <a:spcPct val="100000"/>
              </a:lnSpc>
              <a:buFont typeface="Wingdings" charset="2"/>
              <a:buChar char=""/>
            </a:pPr>
            <a:r>
              <a:rPr lang="tr-TR" sz="2800" b="1">
                <a:solidFill>
                  <a:srgbClr val="000000"/>
                </a:solidFill>
                <a:latin typeface="Comic Sans MS"/>
              </a:rPr>
              <a:t>Olası hareket tarzlarını ve hangi değer(ler) veya ilke(ler)in destekleneceğini belirleyin.</a:t>
            </a:r>
            <a:endParaRPr/>
          </a:p>
          <a:p>
            <a:pPr algn="just">
              <a:lnSpc>
                <a:spcPct val="100000"/>
              </a:lnSpc>
              <a:buFont typeface="Wingdings" charset="2"/>
              <a:buChar char=""/>
            </a:pPr>
            <a:r>
              <a:rPr lang="tr-TR" sz="2800" b="1">
                <a:solidFill>
                  <a:srgbClr val="000000"/>
                </a:solidFill>
                <a:latin typeface="Comic Sans MS"/>
              </a:rPr>
              <a:t>Kanuna uygun herhangi bir sonuç ortaya çıkması durumunda tanımlayın ve gerekirse kanuna uygun bir tavsiye araştırın.</a:t>
            </a:r>
            <a:endParaRPr/>
          </a:p>
          <a:p>
            <a:pPr algn="just">
              <a:lnSpc>
                <a:spcPct val="100000"/>
              </a:lnSpc>
              <a:buFont typeface="Wingdings" charset="2"/>
              <a:buChar char=""/>
            </a:pPr>
            <a:r>
              <a:rPr lang="tr-TR" sz="2800" b="1">
                <a:solidFill>
                  <a:srgbClr val="000000"/>
                </a:solidFill>
                <a:latin typeface="Comic Sans MS"/>
              </a:rPr>
              <a:t>Her türlü ilgili kurumsal kural ve prosedürü tanımlayın.</a:t>
            </a:r>
            <a:endParaRPr/>
          </a:p>
          <a:p>
            <a:pPr algn="just">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CustomShape 1"/>
          <p:cNvSpPr/>
          <p:nvPr/>
        </p:nvSpPr>
        <p:spPr>
          <a:xfrm>
            <a:off x="467640" y="404640"/>
            <a:ext cx="8279640" cy="5975280"/>
          </a:xfrm>
          <a:prstGeom prst="rect">
            <a:avLst/>
          </a:prstGeom>
        </p:spPr>
        <p:txBody>
          <a:bodyPr lIns="0" tIns="45000" rIns="18360" bIns="45000"/>
          <a:lstStyle/>
          <a:p>
            <a:pPr>
              <a:lnSpc>
                <a:spcPct val="100000"/>
              </a:lnSpc>
            </a:pPr>
            <a:r>
              <a:rPr lang="tr-TR" sz="2800" b="1">
                <a:solidFill>
                  <a:srgbClr val="6D2A25"/>
                </a:solidFill>
                <a:latin typeface="Comic Sans MS"/>
              </a:rPr>
              <a:t>Adım 4: Alternatif Kararları Tanımlama ve Değerlendirme </a:t>
            </a:r>
            <a:endParaRPr/>
          </a:p>
          <a:p>
            <a:pPr>
              <a:lnSpc>
                <a:spcPct val="100000"/>
              </a:lnSpc>
            </a:pPr>
            <a:endParaRPr/>
          </a:p>
          <a:p>
            <a:pPr>
              <a:lnSpc>
                <a:spcPct val="100000"/>
              </a:lnSpc>
            </a:pPr>
            <a:r>
              <a:rPr lang="tr-TR" sz="2800" b="1">
                <a:solidFill>
                  <a:srgbClr val="000000"/>
                </a:solidFill>
                <a:latin typeface="Comic Sans MS"/>
              </a:rPr>
              <a:t>Tüm alternatif hareket tarzlarının listesini çıkarın. Her bir alternatif için aşağıdaki durumları tanımlayın:</a:t>
            </a:r>
            <a:endParaRPr/>
          </a:p>
          <a:p>
            <a:pPr>
              <a:lnSpc>
                <a:spcPct val="100000"/>
              </a:lnSpc>
            </a:pPr>
            <a:endParaRPr/>
          </a:p>
          <a:p>
            <a:pPr>
              <a:lnSpc>
                <a:spcPct val="100000"/>
              </a:lnSpc>
            </a:pPr>
            <a:r>
              <a:rPr lang="tr-TR" sz="2800" b="1">
                <a:solidFill>
                  <a:srgbClr val="000000"/>
                </a:solidFill>
                <a:latin typeface="Comic Sans MS"/>
              </a:rPr>
              <a:t>	* Farklı paydaşlar üzerindeki etkileri.</a:t>
            </a:r>
            <a:endParaRPr/>
          </a:p>
          <a:p>
            <a:pPr>
              <a:lnSpc>
                <a:spcPct val="100000"/>
              </a:lnSpc>
            </a:pPr>
            <a:r>
              <a:rPr lang="tr-TR" sz="2800" b="1">
                <a:solidFill>
                  <a:srgbClr val="000000"/>
                </a:solidFill>
                <a:latin typeface="Comic Sans MS"/>
              </a:rPr>
              <a:t>	* Yasal sonuçlar.</a:t>
            </a:r>
            <a:endParaRPr/>
          </a:p>
          <a:p>
            <a:pPr>
              <a:lnSpc>
                <a:spcPct val="100000"/>
              </a:lnSpc>
            </a:pPr>
            <a:r>
              <a:rPr lang="tr-TR" sz="2800" b="1">
                <a:solidFill>
                  <a:srgbClr val="000000"/>
                </a:solidFill>
                <a:latin typeface="Comic Sans MS"/>
              </a:rPr>
              <a:t>	* Kural ve işlemlere ilişkin sonuçlar.</a:t>
            </a:r>
            <a:endParaRPr/>
          </a:p>
          <a:p>
            <a:pPr>
              <a:lnSpc>
                <a:spcPct val="100000"/>
              </a:lnSpc>
            </a:pPr>
            <a:r>
              <a:rPr lang="tr-TR" sz="2800" b="1">
                <a:solidFill>
                  <a:srgbClr val="000000"/>
                </a:solidFill>
                <a:latin typeface="Comic Sans MS"/>
              </a:rPr>
              <a:t>	*Değer ve ilkeler üzerindeki etkiler.</a:t>
            </a:r>
            <a:endParaRPr/>
          </a:p>
          <a:p>
            <a:pPr>
              <a:lnSpc>
                <a:spcPct val="100000"/>
              </a:lnSpc>
            </a:pPr>
            <a:endParaRPr/>
          </a:p>
          <a:p>
            <a:pPr>
              <a:lnSpc>
                <a:spcPct val="100000"/>
              </a:lnSpc>
            </a:pPr>
            <a:r>
              <a:rPr lang="tr-TR" sz="2800" b="1">
                <a:solidFill>
                  <a:srgbClr val="000000"/>
                </a:solidFill>
                <a:latin typeface="Comic Sans MS"/>
              </a:rPr>
              <a:t> 	Yukarıdaki düşünceleri baz alan bir tercih seçerek kişisel bir alternatif üzerine karar verin. </a:t>
            </a:r>
            <a:endParaRPr/>
          </a:p>
          <a:p>
            <a:pPr>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CustomShape 1"/>
          <p:cNvSpPr/>
          <p:nvPr/>
        </p:nvSpPr>
        <p:spPr>
          <a:xfrm>
            <a:off x="199440" y="1106280"/>
            <a:ext cx="8763480" cy="4121640"/>
          </a:xfrm>
          <a:prstGeom prst="rect">
            <a:avLst/>
          </a:prstGeom>
        </p:spPr>
        <p:txBody>
          <a:bodyPr wrap="none" lIns="90000" tIns="45000" rIns="90000" bIns="45000"/>
          <a:lstStyle/>
          <a:p>
            <a:pPr>
              <a:lnSpc>
                <a:spcPct val="100000"/>
              </a:lnSpc>
            </a:pPr>
            <a:r>
              <a:rPr lang="tr-TR" sz="2800" b="1" dirty="0">
                <a:solidFill>
                  <a:srgbClr val="000000"/>
                </a:solidFill>
                <a:latin typeface="Comic Sans MS"/>
              </a:rPr>
              <a:t>   </a:t>
            </a:r>
            <a:r>
              <a:rPr lang="tr-TR" sz="2600" b="1" dirty="0">
                <a:solidFill>
                  <a:srgbClr val="000000"/>
                </a:solidFill>
                <a:latin typeface="Comic Sans MS"/>
              </a:rPr>
              <a:t> Etik;</a:t>
            </a:r>
            <a:r>
              <a:rPr lang="tr-TR" sz="2600" dirty="0">
                <a:solidFill>
                  <a:srgbClr val="000000"/>
                </a:solidFill>
                <a:latin typeface="Comic Sans MS"/>
              </a:rPr>
              <a:t> daha soyut kavramlara dayalı, daha evrensel</a:t>
            </a:r>
            <a:endParaRPr dirty="0"/>
          </a:p>
          <a:p>
            <a:pPr>
              <a:lnSpc>
                <a:spcPct val="100000"/>
              </a:lnSpc>
            </a:pPr>
            <a:r>
              <a:rPr lang="tr-TR" sz="2600" dirty="0">
                <a:solidFill>
                  <a:srgbClr val="000000"/>
                </a:solidFill>
                <a:latin typeface="Comic Sans MS"/>
              </a:rPr>
              <a:t>             genel geçerliliğe sahip bir karakter taşır.</a:t>
            </a:r>
            <a:endParaRPr dirty="0"/>
          </a:p>
          <a:p>
            <a:pPr>
              <a:lnSpc>
                <a:spcPct val="100000"/>
              </a:lnSpc>
            </a:pPr>
            <a:endParaRPr dirty="0"/>
          </a:p>
          <a:p>
            <a:pPr>
              <a:lnSpc>
                <a:spcPct val="100000"/>
              </a:lnSpc>
            </a:pPr>
            <a:r>
              <a:rPr lang="tr-TR" sz="2600" dirty="0">
                <a:solidFill>
                  <a:srgbClr val="000000"/>
                </a:solidFill>
                <a:latin typeface="Comic Sans MS"/>
              </a:rPr>
              <a:t>    </a:t>
            </a:r>
            <a:r>
              <a:rPr lang="tr-TR" sz="2600" b="1" dirty="0">
                <a:solidFill>
                  <a:srgbClr val="000000"/>
                </a:solidFill>
                <a:latin typeface="Comic Sans MS"/>
              </a:rPr>
              <a:t>Ahlak;</a:t>
            </a:r>
            <a:r>
              <a:rPr lang="tr-TR" sz="2600" dirty="0">
                <a:solidFill>
                  <a:srgbClr val="000000"/>
                </a:solidFill>
                <a:latin typeface="Comic Sans MS"/>
              </a:rPr>
              <a:t> göreli, toplumdan topluma veya gruplara, farklı </a:t>
            </a:r>
            <a:endParaRPr dirty="0"/>
          </a:p>
          <a:p>
            <a:pPr>
              <a:lnSpc>
                <a:spcPct val="100000"/>
              </a:lnSpc>
            </a:pPr>
            <a:r>
              <a:rPr lang="tr-TR" sz="2600" dirty="0">
                <a:solidFill>
                  <a:srgbClr val="000000"/>
                </a:solidFill>
                <a:latin typeface="Comic Sans MS"/>
              </a:rPr>
              <a:t>               </a:t>
            </a:r>
            <a:r>
              <a:rPr lang="tr-TR" sz="2600" dirty="0" err="1">
                <a:solidFill>
                  <a:srgbClr val="000000"/>
                </a:solidFill>
                <a:latin typeface="Comic Sans MS"/>
              </a:rPr>
              <a:t>dinsel,cinsel</a:t>
            </a:r>
            <a:r>
              <a:rPr lang="tr-TR" sz="2600" dirty="0">
                <a:solidFill>
                  <a:srgbClr val="000000"/>
                </a:solidFill>
                <a:latin typeface="Comic Sans MS"/>
              </a:rPr>
              <a:t>, etnik kimliklerine göre değişen </a:t>
            </a:r>
            <a:endParaRPr dirty="0"/>
          </a:p>
          <a:p>
            <a:pPr>
              <a:lnSpc>
                <a:spcPct val="100000"/>
              </a:lnSpc>
            </a:pPr>
            <a:r>
              <a:rPr lang="tr-TR" sz="2600" dirty="0">
                <a:solidFill>
                  <a:srgbClr val="000000"/>
                </a:solidFill>
                <a:latin typeface="Comic Sans MS"/>
              </a:rPr>
              <a:t>               Kuralları  işaret eder.</a:t>
            </a:r>
            <a:endParaRPr dirty="0"/>
          </a:p>
          <a:p>
            <a:pPr>
              <a:lnSpc>
                <a:spcPct val="100000"/>
              </a:lnSpc>
            </a:pPr>
            <a:endParaRPr dirty="0"/>
          </a:p>
          <a:p>
            <a:pPr>
              <a:lnSpc>
                <a:spcPct val="100000"/>
              </a:lnSpc>
            </a:pPr>
            <a:r>
              <a:rPr lang="tr-TR" sz="2800" dirty="0">
                <a:solidFill>
                  <a:srgbClr val="8EB4E3"/>
                </a:solidFill>
                <a:latin typeface="Comic Sans MS"/>
              </a:rPr>
              <a:t>         </a:t>
            </a:r>
            <a:r>
              <a:rPr lang="tr-TR" sz="2800" dirty="0">
                <a:solidFill>
                  <a:srgbClr val="1C4853"/>
                </a:solidFill>
                <a:latin typeface="Comic Sans MS"/>
              </a:rPr>
              <a:t>Bu davranış  bana  </a:t>
            </a:r>
            <a:r>
              <a:rPr lang="tr-TR" sz="2800" b="1" dirty="0">
                <a:solidFill>
                  <a:srgbClr val="1C4853"/>
                </a:solidFill>
                <a:latin typeface="Comic Sans MS"/>
              </a:rPr>
              <a:t>göre</a:t>
            </a:r>
            <a:r>
              <a:rPr lang="tr-TR" sz="2800" dirty="0">
                <a:solidFill>
                  <a:srgbClr val="1C4853"/>
                </a:solidFill>
                <a:latin typeface="Comic Sans MS"/>
              </a:rPr>
              <a:t>  etik  değil.</a:t>
            </a:r>
            <a:endParaRPr dirty="0"/>
          </a:p>
          <a:p>
            <a:pPr>
              <a:lnSpc>
                <a:spcPct val="100000"/>
              </a:lnSpc>
            </a:pPr>
            <a:endParaRPr dirty="0"/>
          </a:p>
          <a:p>
            <a:pPr>
              <a:lnSpc>
                <a:spcPct val="100000"/>
              </a:lnSpc>
            </a:pPr>
            <a:r>
              <a:rPr lang="tr-TR" sz="2800" dirty="0">
                <a:solidFill>
                  <a:srgbClr val="8EB4E3"/>
                </a:solidFill>
                <a:latin typeface="Comic Sans MS"/>
              </a:rPr>
              <a:t>         </a:t>
            </a:r>
            <a:r>
              <a:rPr lang="tr-TR" sz="2800" dirty="0">
                <a:solidFill>
                  <a:srgbClr val="1C4853"/>
                </a:solidFill>
                <a:latin typeface="Comic Sans MS"/>
              </a:rPr>
              <a:t>Bu davranış bana </a:t>
            </a:r>
            <a:r>
              <a:rPr lang="tr-TR" sz="2800" b="1" dirty="0">
                <a:solidFill>
                  <a:srgbClr val="1C4853"/>
                </a:solidFill>
                <a:latin typeface="Comic Sans MS"/>
              </a:rPr>
              <a:t>göre</a:t>
            </a:r>
            <a:r>
              <a:rPr lang="tr-TR" sz="2800" dirty="0">
                <a:solidFill>
                  <a:srgbClr val="1C4853"/>
                </a:solidFill>
                <a:latin typeface="Comic Sans MS"/>
              </a:rPr>
              <a:t> ahlaksızca.</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CustomShape 1"/>
          <p:cNvSpPr/>
          <p:nvPr/>
        </p:nvSpPr>
        <p:spPr>
          <a:xfrm>
            <a:off x="539640" y="548640"/>
            <a:ext cx="7991280" cy="4246920"/>
          </a:xfrm>
          <a:prstGeom prst="rect">
            <a:avLst/>
          </a:prstGeom>
        </p:spPr>
        <p:txBody>
          <a:bodyPr lIns="0" tIns="45000" rIns="18360" bIns="45000"/>
          <a:lstStyle/>
          <a:p>
            <a:pPr algn="just">
              <a:lnSpc>
                <a:spcPct val="100000"/>
              </a:lnSpc>
            </a:pPr>
            <a:endParaRPr/>
          </a:p>
          <a:p>
            <a:pPr algn="just">
              <a:lnSpc>
                <a:spcPct val="100000"/>
              </a:lnSpc>
            </a:pPr>
            <a:endParaRPr/>
          </a:p>
          <a:p>
            <a:pPr algn="just">
              <a:lnSpc>
                <a:spcPct val="100000"/>
              </a:lnSpc>
            </a:pPr>
            <a:r>
              <a:rPr lang="tr-TR" sz="2800" b="1">
                <a:solidFill>
                  <a:srgbClr val="6D2A25"/>
                </a:solidFill>
                <a:latin typeface="Comic Sans MS"/>
              </a:rPr>
              <a:t>Adım 5: Farklı Bir Görüş  Araştırma     </a:t>
            </a:r>
            <a:endParaRPr/>
          </a:p>
          <a:p>
            <a:pPr algn="just">
              <a:lnSpc>
                <a:spcPct val="100000"/>
              </a:lnSpc>
            </a:pPr>
            <a:r>
              <a:rPr lang="tr-TR" sz="2800" b="1">
                <a:solidFill>
                  <a:srgbClr val="000000"/>
                </a:solidFill>
                <a:latin typeface="Comic Sans MS"/>
              </a:rPr>
              <a:t> </a:t>
            </a:r>
            <a:endParaRPr/>
          </a:p>
          <a:p>
            <a:pPr algn="just">
              <a:lnSpc>
                <a:spcPct val="100000"/>
              </a:lnSpc>
            </a:pPr>
            <a:r>
              <a:rPr lang="tr-TR" sz="2800" b="1">
                <a:solidFill>
                  <a:srgbClr val="000000"/>
                </a:solidFill>
                <a:latin typeface="Comic Sans MS"/>
              </a:rPr>
              <a:t>	Eğer hala ne yapacağınızdan emin değilseniz veya karar önemli etkiler -sonuçlar doğuracaksa, bağımsız ve güvendiğiniz ikinci birinden görüş alın. Ulaşabileceğiniz mekanizmaları araştırıp, kullanarak kamu hizmet sektöründe resmi tavsiyeler araştırın. </a:t>
            </a:r>
            <a:endParaRPr/>
          </a:p>
          <a:p>
            <a:pPr algn="just">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CustomShape 1"/>
          <p:cNvSpPr/>
          <p:nvPr/>
        </p:nvSpPr>
        <p:spPr>
          <a:xfrm>
            <a:off x="467640" y="404640"/>
            <a:ext cx="8351280" cy="5471280"/>
          </a:xfrm>
          <a:prstGeom prst="rect">
            <a:avLst/>
          </a:prstGeom>
        </p:spPr>
        <p:txBody>
          <a:bodyPr lIns="0" tIns="45000" rIns="18360" bIns="45000"/>
          <a:lstStyle/>
          <a:p>
            <a:pPr algn="just">
              <a:lnSpc>
                <a:spcPct val="100000"/>
              </a:lnSpc>
            </a:pPr>
            <a:endParaRPr/>
          </a:p>
          <a:p>
            <a:pPr algn="just">
              <a:lnSpc>
                <a:spcPct val="150000"/>
              </a:lnSpc>
            </a:pPr>
            <a:r>
              <a:rPr lang="tr-TR" sz="2800" b="1">
                <a:solidFill>
                  <a:srgbClr val="6D2A25"/>
                </a:solidFill>
                <a:latin typeface="Comic Sans MS"/>
              </a:rPr>
              <a:t>Adım 6: Bir Karar Verip Eyleme Geçmek </a:t>
            </a:r>
            <a:endParaRPr/>
          </a:p>
          <a:p>
            <a:pPr algn="just">
              <a:lnSpc>
                <a:spcPct val="100000"/>
              </a:lnSpc>
            </a:pPr>
            <a:r>
              <a:rPr lang="tr-TR" sz="2800" b="1">
                <a:solidFill>
                  <a:srgbClr val="000000"/>
                </a:solidFill>
                <a:latin typeface="Comic Sans MS"/>
              </a:rPr>
              <a:t>      Unutmayın, karar aldıktan ve harekete geçmeden önce, bir adım geri gidin ve aşağıdaki testleri tamamlayın:</a:t>
            </a:r>
            <a:endParaRPr/>
          </a:p>
          <a:p>
            <a:pPr algn="just">
              <a:lnSpc>
                <a:spcPct val="100000"/>
              </a:lnSpc>
            </a:pPr>
            <a:r>
              <a:rPr lang="tr-TR" sz="2800" b="1">
                <a:solidFill>
                  <a:srgbClr val="000000"/>
                </a:solidFill>
                <a:latin typeface="Comic Sans MS"/>
              </a:rPr>
              <a:t> - Gazete testi: Gazetenin ön  sayfasında nasıl dururdu?</a:t>
            </a:r>
            <a:endParaRPr/>
          </a:p>
          <a:p>
            <a:pPr algn="just">
              <a:lnSpc>
                <a:spcPct val="100000"/>
              </a:lnSpc>
            </a:pPr>
            <a:r>
              <a:rPr lang="tr-TR" sz="2800" b="1">
                <a:solidFill>
                  <a:srgbClr val="000000"/>
                </a:solidFill>
                <a:latin typeface="Comic Sans MS"/>
              </a:rPr>
              <a:t>- Zaman testinin testi: Kararınız 1  yıl, 5 yıl ve hatta 10 yıl sonra  nasıl  görünecek?</a:t>
            </a:r>
            <a:endParaRPr/>
          </a:p>
          <a:p>
            <a:pPr algn="just">
              <a:lnSpc>
                <a:spcPct val="100000"/>
              </a:lnSpc>
            </a:pPr>
            <a:r>
              <a:rPr lang="tr-TR" sz="2800" b="1">
                <a:solidFill>
                  <a:srgbClr val="000000"/>
                </a:solidFill>
                <a:latin typeface="Comic Sans MS"/>
              </a:rPr>
              <a:t>- Aile testi: Bu kararı ailenize  açıkladığınızda sizinle gurur mu  duyacaklar, yoksa sizden  utanacaklar mı?</a:t>
            </a:r>
            <a:endParaRPr/>
          </a:p>
          <a:p>
            <a:pPr algn="just">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CustomShape 1"/>
          <p:cNvSpPr/>
          <p:nvPr/>
        </p:nvSpPr>
        <p:spPr>
          <a:xfrm>
            <a:off x="323640" y="2133000"/>
            <a:ext cx="8279640" cy="2734920"/>
          </a:xfrm>
          <a:prstGeom prst="rect">
            <a:avLst/>
          </a:prstGeom>
        </p:spPr>
        <p:txBody>
          <a:bodyPr lIns="0" tIns="45000" rIns="18360" bIns="45000"/>
          <a:lstStyle/>
          <a:p>
            <a:pPr algn="just">
              <a:lnSpc>
                <a:spcPct val="100000"/>
              </a:lnSpc>
            </a:pPr>
            <a:r>
              <a:rPr lang="tr-TR" sz="2800" b="1">
                <a:solidFill>
                  <a:srgbClr val="6D2A25"/>
                </a:solidFill>
                <a:latin typeface="Comic Sans MS"/>
              </a:rPr>
              <a:t>1.Eğer gerekli ise etiktir;</a:t>
            </a:r>
            <a:endParaRPr/>
          </a:p>
          <a:p>
            <a:pPr algn="just">
              <a:lnSpc>
                <a:spcPct val="100000"/>
              </a:lnSpc>
            </a:pPr>
            <a:endParaRPr/>
          </a:p>
          <a:p>
            <a:pPr algn="just">
              <a:lnSpc>
                <a:spcPct val="100000"/>
              </a:lnSpc>
            </a:pPr>
            <a:r>
              <a:rPr lang="tr-TR" sz="2800" b="1">
                <a:solidFill>
                  <a:srgbClr val="000000"/>
                </a:solidFill>
                <a:latin typeface="Comic Sans MS"/>
              </a:rPr>
              <a:t> 	Bu tür bir yaklaşım, gerekli olma durumunun uygun sayılmak için yeterli olacağı gibi yanlış bir varsayıma dayanmaktadır </a:t>
            </a:r>
            <a:endParaRPr/>
          </a:p>
          <a:p>
            <a:pPr algn="just">
              <a:lnSpc>
                <a:spcPct val="100000"/>
              </a:lnSpc>
            </a:pPr>
            <a:endParaRPr/>
          </a:p>
        </p:txBody>
      </p:sp>
      <p:sp>
        <p:nvSpPr>
          <p:cNvPr id="112" name="CustomShape 2"/>
          <p:cNvSpPr/>
          <p:nvPr/>
        </p:nvSpPr>
        <p:spPr>
          <a:xfrm>
            <a:off x="395640" y="582120"/>
            <a:ext cx="7343280" cy="1064160"/>
          </a:xfrm>
          <a:prstGeom prst="rect">
            <a:avLst/>
          </a:prstGeom>
        </p:spPr>
        <p:txBody>
          <a:bodyPr lIns="90000" tIns="45000" rIns="90000" bIns="45000"/>
          <a:lstStyle/>
          <a:p>
            <a:pPr>
              <a:lnSpc>
                <a:spcPct val="100000"/>
              </a:lnSpc>
            </a:pPr>
            <a:r>
              <a:rPr lang="tr-TR" sz="3200" b="1">
                <a:solidFill>
                  <a:srgbClr val="6D2A25"/>
                </a:solidFill>
                <a:latin typeface="Calibri"/>
              </a:rPr>
              <a:t>ETİK DIŞI DAVRANIŞLARI HAKLILAŞTIRMA BİÇİMLERİ </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CustomShape 1"/>
          <p:cNvSpPr/>
          <p:nvPr/>
        </p:nvSpPr>
        <p:spPr>
          <a:xfrm>
            <a:off x="395640" y="766080"/>
            <a:ext cx="8351640" cy="4390920"/>
          </a:xfrm>
          <a:prstGeom prst="rect">
            <a:avLst/>
          </a:prstGeom>
        </p:spPr>
        <p:txBody>
          <a:bodyPr lIns="0" tIns="45000" rIns="18360" bIns="45000"/>
          <a:lstStyle/>
          <a:p>
            <a:pPr algn="just">
              <a:lnSpc>
                <a:spcPct val="100000"/>
              </a:lnSpc>
            </a:pPr>
            <a:r>
              <a:rPr lang="tr-TR" sz="2800" b="1">
                <a:solidFill>
                  <a:srgbClr val="000000"/>
                </a:solidFill>
                <a:latin typeface="Comic Sans MS"/>
              </a:rPr>
              <a:t>	</a:t>
            </a:r>
            <a:endParaRPr/>
          </a:p>
          <a:p>
            <a:pPr algn="just">
              <a:lnSpc>
                <a:spcPct val="100000"/>
              </a:lnSpc>
            </a:pPr>
            <a:r>
              <a:rPr lang="tr-TR" sz="2800" b="1">
                <a:solidFill>
                  <a:srgbClr val="6D2A25"/>
                </a:solidFill>
                <a:latin typeface="Comic Sans MS"/>
              </a:rPr>
              <a:t>2. Sahte gereklilikler tuzağı;</a:t>
            </a:r>
            <a:endParaRPr/>
          </a:p>
          <a:p>
            <a:pPr algn="just">
              <a:lnSpc>
                <a:spcPct val="100000"/>
              </a:lnSpc>
            </a:pPr>
            <a:r>
              <a:rPr lang="tr-TR" sz="2800" b="1">
                <a:solidFill>
                  <a:srgbClr val="000000"/>
                </a:solidFill>
                <a:latin typeface="Comic Sans MS"/>
              </a:rPr>
              <a:t>	“gereklilik bir yorumdur, gerçeğin kendisi değildir” </a:t>
            </a:r>
            <a:endParaRPr/>
          </a:p>
          <a:p>
            <a:pPr algn="just">
              <a:lnSpc>
                <a:spcPct val="100000"/>
              </a:lnSpc>
            </a:pPr>
            <a:endParaRPr/>
          </a:p>
          <a:p>
            <a:pPr algn="just">
              <a:lnSpc>
                <a:spcPct val="100000"/>
              </a:lnSpc>
            </a:pPr>
            <a:r>
              <a:rPr lang="tr-TR" sz="2800" b="1">
                <a:solidFill>
                  <a:srgbClr val="6D2A25"/>
                </a:solidFill>
                <a:latin typeface="Comic Sans MS"/>
              </a:rPr>
              <a:t>3. Eğer yasal ve izin verilebilir ise, uygundur.</a:t>
            </a:r>
            <a:endParaRPr/>
          </a:p>
          <a:p>
            <a:pPr algn="just">
              <a:lnSpc>
                <a:spcPct val="100000"/>
              </a:lnSpc>
            </a:pPr>
            <a:r>
              <a:rPr lang="tr-TR" sz="2800" b="1">
                <a:solidFill>
                  <a:srgbClr val="000000"/>
                </a:solidFill>
                <a:latin typeface="Comic Sans MS"/>
              </a:rPr>
              <a:t> </a:t>
            </a:r>
            <a:endParaRPr/>
          </a:p>
          <a:p>
            <a:pPr algn="just">
              <a:lnSpc>
                <a:spcPct val="100000"/>
              </a:lnSpc>
            </a:pPr>
            <a:r>
              <a:rPr lang="tr-TR" sz="2800" b="1">
                <a:solidFill>
                  <a:srgbClr val="000000"/>
                </a:solidFill>
                <a:latin typeface="Comic Sans MS"/>
              </a:rPr>
              <a:t>	Etik davranış, minimum izin verileni değil, maksimum kabul edilebilecek seçenekleri seçmeyi gerektirir. </a:t>
            </a:r>
            <a:endParaRPr/>
          </a:p>
          <a:p>
            <a:pPr algn="just">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CustomShape 1"/>
          <p:cNvSpPr/>
          <p:nvPr/>
        </p:nvSpPr>
        <p:spPr>
          <a:xfrm>
            <a:off x="574200" y="980640"/>
            <a:ext cx="7919280" cy="4678920"/>
          </a:xfrm>
          <a:prstGeom prst="rect">
            <a:avLst/>
          </a:prstGeom>
        </p:spPr>
        <p:txBody>
          <a:bodyPr lIns="0" tIns="45000" rIns="18360" bIns="45000"/>
          <a:lstStyle/>
          <a:p>
            <a:pPr>
              <a:lnSpc>
                <a:spcPct val="100000"/>
              </a:lnSpc>
            </a:pPr>
            <a:r>
              <a:rPr lang="tr-TR" sz="2800" b="1">
                <a:solidFill>
                  <a:srgbClr val="6D2A25"/>
                </a:solidFill>
                <a:latin typeface="Constantia"/>
              </a:rPr>
              <a:t>4. Sadece ateşe ateşle karşılık veriyorum;</a:t>
            </a:r>
            <a:endParaRPr/>
          </a:p>
          <a:p>
            <a:pPr>
              <a:lnSpc>
                <a:spcPct val="100000"/>
              </a:lnSpc>
            </a:pPr>
            <a:r>
              <a:rPr lang="tr-TR" sz="2800" b="1">
                <a:solidFill>
                  <a:srgbClr val="6D2A25"/>
                </a:solidFill>
                <a:latin typeface="Constantia"/>
              </a:rPr>
              <a:t>5. Kimse zarar görmeyecek;</a:t>
            </a:r>
            <a:endParaRPr/>
          </a:p>
          <a:p>
            <a:pPr>
              <a:lnSpc>
                <a:spcPct val="100000"/>
              </a:lnSpc>
            </a:pPr>
            <a:r>
              <a:rPr lang="tr-TR" sz="2800" b="1">
                <a:solidFill>
                  <a:srgbClr val="000000"/>
                </a:solidFill>
                <a:latin typeface="Constantia"/>
              </a:rPr>
              <a:t>     Bir kimsenin  hiç kimsenin açıkça zarar   </a:t>
            </a:r>
            <a:endParaRPr/>
          </a:p>
          <a:p>
            <a:pPr>
              <a:lnSpc>
                <a:spcPct val="100000"/>
              </a:lnSpc>
            </a:pPr>
            <a:r>
              <a:rPr lang="tr-TR" sz="2800" b="1">
                <a:solidFill>
                  <a:srgbClr val="000000"/>
                </a:solidFill>
                <a:latin typeface="Constantia"/>
              </a:rPr>
              <a:t>     görmedikçe etik ilkelerini ihlal  </a:t>
            </a:r>
            <a:endParaRPr/>
          </a:p>
          <a:p>
            <a:pPr>
              <a:lnSpc>
                <a:spcPct val="100000"/>
              </a:lnSpc>
            </a:pPr>
            <a:r>
              <a:rPr lang="tr-TR" sz="2800" b="1">
                <a:solidFill>
                  <a:srgbClr val="000000"/>
                </a:solidFill>
                <a:latin typeface="Constantia"/>
              </a:rPr>
              <a:t>     edilebileceğine inanması da yanlış bir  </a:t>
            </a:r>
            <a:endParaRPr/>
          </a:p>
          <a:p>
            <a:pPr>
              <a:lnSpc>
                <a:spcPct val="100000"/>
              </a:lnSpc>
            </a:pPr>
            <a:r>
              <a:rPr lang="tr-TR" sz="2800" b="1">
                <a:solidFill>
                  <a:srgbClr val="000000"/>
                </a:solidFill>
                <a:latin typeface="Constantia"/>
              </a:rPr>
              <a:t>     gerekçelendirme biçimidir. </a:t>
            </a:r>
            <a:endParaRPr/>
          </a:p>
          <a:p>
            <a:pPr>
              <a:lnSpc>
                <a:spcPct val="100000"/>
              </a:lnSpc>
            </a:pPr>
            <a:r>
              <a:rPr lang="tr-TR" sz="2800" b="1">
                <a:solidFill>
                  <a:srgbClr val="6D2A25"/>
                </a:solidFill>
                <a:latin typeface="Constantia"/>
              </a:rPr>
              <a:t>6. Herkes aynı şeyi yapıyor; </a:t>
            </a:r>
            <a:endParaRPr/>
          </a:p>
          <a:p>
            <a:pPr>
              <a:lnSpc>
                <a:spcPct val="100000"/>
              </a:lnSpc>
            </a:pPr>
            <a:r>
              <a:rPr lang="tr-TR" sz="2800" b="1">
                <a:solidFill>
                  <a:srgbClr val="000000"/>
                </a:solidFill>
                <a:latin typeface="Constantia"/>
              </a:rPr>
              <a:t>     Bu tür davranışlar doğru ya da yanlış  </a:t>
            </a:r>
            <a:endParaRPr/>
          </a:p>
          <a:p>
            <a:pPr>
              <a:lnSpc>
                <a:spcPct val="100000"/>
              </a:lnSpc>
            </a:pPr>
            <a:r>
              <a:rPr lang="tr-TR" sz="2800" b="1">
                <a:solidFill>
                  <a:srgbClr val="000000"/>
                </a:solidFill>
                <a:latin typeface="Constantia"/>
              </a:rPr>
              <a:t>     normlardır, etik normlar değildir.</a:t>
            </a:r>
            <a:endParaRPr/>
          </a:p>
          <a:p>
            <a:pPr>
              <a:lnSpc>
                <a:spcPct val="100000"/>
              </a:lnSpc>
            </a:pPr>
            <a:r>
              <a:rPr lang="tr-TR" sz="2800" b="1">
                <a:solidFill>
                  <a:srgbClr val="6D2A25"/>
                </a:solidFill>
                <a:latin typeface="Constantia"/>
              </a:rPr>
              <a:t>7. Kişisel olarak benim kazancım yoksa tamam</a:t>
            </a:r>
            <a:endParaRPr/>
          </a:p>
          <a:p>
            <a:pPr>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CustomShape 1"/>
          <p:cNvSpPr/>
          <p:nvPr/>
        </p:nvSpPr>
        <p:spPr>
          <a:xfrm>
            <a:off x="539640" y="1845000"/>
            <a:ext cx="7919280" cy="4030920"/>
          </a:xfrm>
          <a:prstGeom prst="rect">
            <a:avLst/>
          </a:prstGeom>
        </p:spPr>
        <p:txBody>
          <a:bodyPr lIns="0" tIns="45000" rIns="18360" bIns="45000"/>
          <a:lstStyle/>
          <a:p>
            <a:pPr>
              <a:lnSpc>
                <a:spcPct val="100000"/>
              </a:lnSpc>
            </a:pPr>
            <a:r>
              <a:rPr lang="tr-TR" sz="2800" b="1">
                <a:solidFill>
                  <a:srgbClr val="000000"/>
                </a:solidFill>
                <a:latin typeface="Comic Sans MS"/>
              </a:rPr>
              <a:t>1-GÖREVİN YERİNE GETİRİLMESİNDE KAMU HİZMETİ BİLİNCİ:</a:t>
            </a:r>
            <a:endParaRPr/>
          </a:p>
          <a:p>
            <a:pPr>
              <a:lnSpc>
                <a:spcPct val="100000"/>
              </a:lnSpc>
            </a:pPr>
            <a:r>
              <a:rPr lang="tr-TR" sz="2800" b="1">
                <a:solidFill>
                  <a:srgbClr val="000000"/>
                </a:solidFill>
                <a:latin typeface="Comic Sans MS"/>
              </a:rPr>
              <a:t> </a:t>
            </a:r>
            <a:endParaRPr/>
          </a:p>
          <a:p>
            <a:pPr>
              <a:lnSpc>
                <a:spcPct val="100000"/>
              </a:lnSpc>
            </a:pPr>
            <a:r>
              <a:rPr lang="tr-TR" sz="2800" b="1">
                <a:solidFill>
                  <a:srgbClr val="000000"/>
                </a:solidFill>
                <a:latin typeface="Comic Sans MS"/>
              </a:rPr>
              <a:t>Hizmetin Yerine Getirilmesinde;</a:t>
            </a:r>
            <a:endParaRPr/>
          </a:p>
          <a:p>
            <a:pPr>
              <a:lnSpc>
                <a:spcPct val="100000"/>
              </a:lnSpc>
            </a:pPr>
            <a:r>
              <a:rPr lang="tr-TR" sz="2800" b="1">
                <a:solidFill>
                  <a:srgbClr val="000000"/>
                </a:solidFill>
                <a:latin typeface="Comic Sans MS"/>
              </a:rPr>
              <a:t>-Sürekli gelişimi</a:t>
            </a:r>
            <a:endParaRPr/>
          </a:p>
          <a:p>
            <a:pPr>
              <a:lnSpc>
                <a:spcPct val="100000"/>
              </a:lnSpc>
            </a:pPr>
            <a:r>
              <a:rPr lang="tr-TR" sz="2800" b="1">
                <a:solidFill>
                  <a:srgbClr val="000000"/>
                </a:solidFill>
                <a:latin typeface="Comic Sans MS"/>
              </a:rPr>
              <a:t>-Katılımcılığı</a:t>
            </a:r>
            <a:endParaRPr/>
          </a:p>
          <a:p>
            <a:pPr>
              <a:lnSpc>
                <a:spcPct val="100000"/>
              </a:lnSpc>
            </a:pPr>
            <a:r>
              <a:rPr lang="tr-TR" sz="2800" b="1">
                <a:solidFill>
                  <a:srgbClr val="000000"/>
                </a:solidFill>
                <a:latin typeface="Comic Sans MS"/>
              </a:rPr>
              <a:t>-Saydamlığı</a:t>
            </a:r>
            <a:endParaRPr/>
          </a:p>
          <a:p>
            <a:pPr>
              <a:lnSpc>
                <a:spcPct val="100000"/>
              </a:lnSpc>
            </a:pPr>
            <a:r>
              <a:rPr lang="tr-TR" sz="2800" b="1">
                <a:solidFill>
                  <a:srgbClr val="000000"/>
                </a:solidFill>
                <a:latin typeface="Comic Sans MS"/>
              </a:rPr>
              <a:t>-Tarafsızlığı</a:t>
            </a:r>
            <a:endParaRPr/>
          </a:p>
          <a:p>
            <a:pPr>
              <a:lnSpc>
                <a:spcPct val="100000"/>
              </a:lnSpc>
            </a:pPr>
            <a:r>
              <a:rPr lang="tr-TR" sz="2800" b="1">
                <a:solidFill>
                  <a:srgbClr val="000000"/>
                </a:solidFill>
                <a:latin typeface="Comic Sans MS"/>
              </a:rPr>
              <a:t>-Dürüstlüğü</a:t>
            </a:r>
            <a:endParaRPr/>
          </a:p>
          <a:p>
            <a:pPr>
              <a:lnSpc>
                <a:spcPct val="100000"/>
              </a:lnSpc>
            </a:pPr>
            <a:endParaRPr/>
          </a:p>
        </p:txBody>
      </p:sp>
      <p:sp>
        <p:nvSpPr>
          <p:cNvPr id="116" name="CustomShape 2"/>
          <p:cNvSpPr/>
          <p:nvPr/>
        </p:nvSpPr>
        <p:spPr>
          <a:xfrm>
            <a:off x="564120" y="325080"/>
            <a:ext cx="4768920" cy="1186560"/>
          </a:xfrm>
          <a:prstGeom prst="rect">
            <a:avLst/>
          </a:prstGeom>
        </p:spPr>
        <p:txBody>
          <a:bodyPr wrap="none" lIns="90000" tIns="45000" rIns="90000" bIns="45000"/>
          <a:lstStyle/>
          <a:p>
            <a:pPr>
              <a:lnSpc>
                <a:spcPct val="100000"/>
              </a:lnSpc>
            </a:pPr>
            <a:r>
              <a:rPr lang="tr-TR" sz="3600" b="1">
                <a:solidFill>
                  <a:srgbClr val="6D2A25"/>
                </a:solidFill>
                <a:latin typeface="Calibri"/>
              </a:rPr>
              <a:t>KAMU GÖREVLİLERİ </a:t>
            </a:r>
            <a:endParaRPr/>
          </a:p>
          <a:p>
            <a:pPr>
              <a:lnSpc>
                <a:spcPct val="100000"/>
              </a:lnSpc>
            </a:pPr>
            <a:r>
              <a:rPr lang="tr-TR" sz="3600" b="1">
                <a:solidFill>
                  <a:srgbClr val="6D2A25"/>
                </a:solidFill>
                <a:latin typeface="Calibri"/>
              </a:rPr>
              <a:t>ETİK DAVRANIŞ İLKELERİ</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CustomShape 1"/>
          <p:cNvSpPr/>
          <p:nvPr/>
        </p:nvSpPr>
        <p:spPr>
          <a:xfrm>
            <a:off x="251640" y="836640"/>
            <a:ext cx="8207280" cy="4895280"/>
          </a:xfrm>
          <a:prstGeom prst="rect">
            <a:avLst/>
          </a:prstGeom>
        </p:spPr>
        <p:txBody>
          <a:bodyPr lIns="0" tIns="45000" rIns="18360" bIns="45000"/>
          <a:lstStyle/>
          <a:p>
            <a:pPr algn="just">
              <a:lnSpc>
                <a:spcPct val="100000"/>
              </a:lnSpc>
            </a:pPr>
            <a:endParaRPr/>
          </a:p>
          <a:p>
            <a:pPr algn="just">
              <a:lnSpc>
                <a:spcPct val="100000"/>
              </a:lnSpc>
            </a:pPr>
            <a:endParaRPr/>
          </a:p>
          <a:p>
            <a:pPr algn="just">
              <a:lnSpc>
                <a:spcPct val="100000"/>
              </a:lnSpc>
            </a:pPr>
            <a:endParaRPr/>
          </a:p>
          <a:p>
            <a:pPr algn="just">
              <a:lnSpc>
                <a:spcPct val="100000"/>
              </a:lnSpc>
            </a:pPr>
            <a:endParaRPr/>
          </a:p>
          <a:p>
            <a:pPr algn="just">
              <a:lnSpc>
                <a:spcPct val="100000"/>
              </a:lnSpc>
            </a:pPr>
            <a:r>
              <a:rPr lang="tr-TR" sz="2800" b="1">
                <a:solidFill>
                  <a:srgbClr val="000000"/>
                </a:solidFill>
                <a:latin typeface="Comic Sans MS"/>
              </a:rPr>
              <a:t>	-Kamu yararını gözetmeyi</a:t>
            </a:r>
            <a:endParaRPr/>
          </a:p>
          <a:p>
            <a:pPr algn="just">
              <a:lnSpc>
                <a:spcPct val="100000"/>
              </a:lnSpc>
            </a:pPr>
            <a:r>
              <a:rPr lang="tr-TR" sz="2800" b="1">
                <a:solidFill>
                  <a:srgbClr val="000000"/>
                </a:solidFill>
                <a:latin typeface="Comic Sans MS"/>
              </a:rPr>
              <a:t>	-Hesap verebilirliği</a:t>
            </a:r>
            <a:endParaRPr/>
          </a:p>
          <a:p>
            <a:pPr algn="just">
              <a:lnSpc>
                <a:spcPct val="100000"/>
              </a:lnSpc>
            </a:pPr>
            <a:r>
              <a:rPr lang="tr-TR" sz="2800" b="1">
                <a:solidFill>
                  <a:srgbClr val="000000"/>
                </a:solidFill>
                <a:latin typeface="Comic Sans MS"/>
              </a:rPr>
              <a:t>	-Öngörülebilirliği</a:t>
            </a:r>
            <a:endParaRPr/>
          </a:p>
          <a:p>
            <a:pPr algn="just">
              <a:lnSpc>
                <a:spcPct val="100000"/>
              </a:lnSpc>
            </a:pPr>
            <a:r>
              <a:rPr lang="tr-TR" sz="2800" b="1">
                <a:solidFill>
                  <a:srgbClr val="000000"/>
                </a:solidFill>
                <a:latin typeface="Comic Sans MS"/>
              </a:rPr>
              <a:t>	-Hizmette yerindeliği</a:t>
            </a:r>
            <a:endParaRPr/>
          </a:p>
          <a:p>
            <a:pPr algn="just">
              <a:lnSpc>
                <a:spcPct val="100000"/>
              </a:lnSpc>
            </a:pPr>
            <a:r>
              <a:rPr lang="tr-TR" sz="2800" b="1">
                <a:solidFill>
                  <a:srgbClr val="000000"/>
                </a:solidFill>
                <a:latin typeface="Comic Sans MS"/>
              </a:rPr>
              <a:t>	-Beyana güveni esas almak asıldır.</a:t>
            </a:r>
            <a:endParaRPr/>
          </a:p>
          <a:p>
            <a:pPr algn="just">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CustomShape 1"/>
          <p:cNvSpPr/>
          <p:nvPr/>
        </p:nvSpPr>
        <p:spPr>
          <a:xfrm>
            <a:off x="526680" y="548640"/>
            <a:ext cx="8063280" cy="5039280"/>
          </a:xfrm>
          <a:prstGeom prst="rect">
            <a:avLst/>
          </a:prstGeom>
        </p:spPr>
        <p:txBody>
          <a:bodyPr lIns="0" tIns="45000" rIns="18360" bIns="45000"/>
          <a:lstStyle/>
          <a:p>
            <a:pPr algn="just">
              <a:lnSpc>
                <a:spcPct val="100000"/>
              </a:lnSpc>
            </a:pPr>
            <a:endParaRPr/>
          </a:p>
          <a:p>
            <a:pPr algn="just">
              <a:lnSpc>
                <a:spcPct val="100000"/>
              </a:lnSpc>
            </a:pPr>
            <a:endParaRPr/>
          </a:p>
          <a:p>
            <a:pPr algn="just">
              <a:lnSpc>
                <a:spcPct val="100000"/>
              </a:lnSpc>
            </a:pPr>
            <a:r>
              <a:rPr lang="tr-TR" sz="2800" b="1">
                <a:solidFill>
                  <a:srgbClr val="000000"/>
                </a:solidFill>
                <a:latin typeface="Comic Sans MS"/>
              </a:rPr>
              <a:t>2-HALKA HİZMET BİLİNCİ:</a:t>
            </a:r>
            <a:endParaRPr/>
          </a:p>
          <a:p>
            <a:pPr algn="just">
              <a:lnSpc>
                <a:spcPct val="100000"/>
              </a:lnSpc>
            </a:pPr>
            <a:r>
              <a:rPr lang="tr-TR" sz="2800" b="1">
                <a:solidFill>
                  <a:srgbClr val="000000"/>
                </a:solidFill>
                <a:latin typeface="Comic Sans MS"/>
              </a:rPr>
              <a:t> </a:t>
            </a:r>
            <a:endParaRPr/>
          </a:p>
          <a:p>
            <a:pPr algn="just">
              <a:lnSpc>
                <a:spcPct val="100000"/>
              </a:lnSpc>
            </a:pPr>
            <a:r>
              <a:rPr lang="tr-TR" sz="2800" b="1">
                <a:solidFill>
                  <a:srgbClr val="000000"/>
                </a:solidFill>
                <a:latin typeface="Comic Sans MS"/>
              </a:rPr>
              <a:t>-Halkın günlük yaşamını kolaylaştırmak.</a:t>
            </a:r>
            <a:endParaRPr/>
          </a:p>
          <a:p>
            <a:pPr algn="just">
              <a:lnSpc>
                <a:spcPct val="100000"/>
              </a:lnSpc>
            </a:pPr>
            <a:r>
              <a:rPr lang="tr-TR" sz="2800" b="1">
                <a:solidFill>
                  <a:srgbClr val="000000"/>
                </a:solidFill>
                <a:latin typeface="Comic Sans MS"/>
              </a:rPr>
              <a:t>-İhtiyaçları en etkin, hızlı ve verimli biçimde</a:t>
            </a:r>
            <a:endParaRPr/>
          </a:p>
          <a:p>
            <a:pPr algn="just">
              <a:lnSpc>
                <a:spcPct val="100000"/>
              </a:lnSpc>
            </a:pPr>
            <a:r>
              <a:rPr lang="tr-TR" sz="2800" b="1">
                <a:solidFill>
                  <a:srgbClr val="000000"/>
                </a:solidFill>
                <a:latin typeface="Comic Sans MS"/>
              </a:rPr>
              <a:t> karşılamak.</a:t>
            </a:r>
            <a:endParaRPr/>
          </a:p>
          <a:p>
            <a:pPr algn="just">
              <a:lnSpc>
                <a:spcPct val="100000"/>
              </a:lnSpc>
            </a:pPr>
            <a:r>
              <a:rPr lang="tr-TR" sz="2800" b="1">
                <a:solidFill>
                  <a:srgbClr val="000000"/>
                </a:solidFill>
                <a:latin typeface="Comic Sans MS"/>
              </a:rPr>
              <a:t>-Hizmet kalitesini yükseltmek.</a:t>
            </a:r>
            <a:endParaRPr/>
          </a:p>
          <a:p>
            <a:pPr algn="just">
              <a:lnSpc>
                <a:spcPct val="100000"/>
              </a:lnSpc>
            </a:pPr>
            <a:r>
              <a:rPr lang="tr-TR" sz="2800" b="1">
                <a:solidFill>
                  <a:srgbClr val="000000"/>
                </a:solidFill>
                <a:latin typeface="Comic Sans MS"/>
              </a:rPr>
              <a:t>-Halkın memnuniyetini artırmak.</a:t>
            </a:r>
            <a:endParaRPr/>
          </a:p>
          <a:p>
            <a:pPr algn="just">
              <a:lnSpc>
                <a:spcPct val="100000"/>
              </a:lnSpc>
            </a:pPr>
            <a:r>
              <a:rPr lang="tr-TR" sz="2800" b="1">
                <a:solidFill>
                  <a:srgbClr val="000000"/>
                </a:solidFill>
                <a:latin typeface="Comic Sans MS"/>
              </a:rPr>
              <a:t>-Hizmetten yararlananların ihtiyacına ve</a:t>
            </a:r>
            <a:endParaRPr/>
          </a:p>
          <a:p>
            <a:pPr algn="just">
              <a:lnSpc>
                <a:spcPct val="100000"/>
              </a:lnSpc>
            </a:pPr>
            <a:r>
              <a:rPr lang="tr-TR" sz="2800" b="1">
                <a:solidFill>
                  <a:srgbClr val="000000"/>
                </a:solidFill>
                <a:latin typeface="Comic Sans MS"/>
              </a:rPr>
              <a:t> hizmetlerin sonucuna odaklanmak.</a:t>
            </a:r>
            <a:endParaRPr/>
          </a:p>
          <a:p>
            <a:pPr algn="just">
              <a:lnSpc>
                <a:spcPct val="100000"/>
              </a:lnSpc>
            </a:pPr>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CustomShape 1"/>
          <p:cNvSpPr/>
          <p:nvPr/>
        </p:nvSpPr>
        <p:spPr>
          <a:xfrm>
            <a:off x="395640" y="260640"/>
            <a:ext cx="8495640" cy="3116520"/>
          </a:xfrm>
          <a:prstGeom prst="rect">
            <a:avLst/>
          </a:prstGeom>
        </p:spPr>
        <p:txBody>
          <a:bodyPr lIns="0" tIns="45000" rIns="18360" bIns="45000"/>
          <a:lstStyle/>
          <a:p>
            <a:pPr algn="just">
              <a:lnSpc>
                <a:spcPct val="100000"/>
              </a:lnSpc>
            </a:pPr>
            <a:endParaRPr/>
          </a:p>
          <a:p>
            <a:pPr algn="just">
              <a:lnSpc>
                <a:spcPct val="100000"/>
              </a:lnSpc>
            </a:pPr>
            <a:r>
              <a:rPr lang="tr-TR" sz="2800" b="1">
                <a:solidFill>
                  <a:srgbClr val="000000"/>
                </a:solidFill>
                <a:latin typeface="Comic Sans MS"/>
              </a:rPr>
              <a:t>Yılın örnek ve yardımsever memuru</a:t>
            </a:r>
            <a:endParaRPr/>
          </a:p>
          <a:p>
            <a:pPr algn="just">
              <a:lnSpc>
                <a:spcPct val="100000"/>
              </a:lnSpc>
            </a:pPr>
            <a:r>
              <a:rPr lang="tr-TR" sz="2800" b="1">
                <a:solidFill>
                  <a:srgbClr val="000000"/>
                </a:solidFill>
                <a:latin typeface="Comic Sans MS"/>
              </a:rPr>
              <a:t> </a:t>
            </a:r>
            <a:endParaRPr/>
          </a:p>
          <a:p>
            <a:pPr algn="just">
              <a:lnSpc>
                <a:spcPct val="100000"/>
              </a:lnSpc>
            </a:pPr>
            <a:r>
              <a:rPr lang="tr-TR" sz="2800" b="1">
                <a:solidFill>
                  <a:srgbClr val="000000"/>
                </a:solidFill>
                <a:latin typeface="Comic Sans MS"/>
              </a:rPr>
              <a:t>XXX Aile Sağlığı Merkezinde Bilgi işlem merkezinde görev yapan  A.K hastalara yaptığı yardımlarla vatandaşların takdirini kazanırken, yaşlılardan bol bol dua alıyor. </a:t>
            </a:r>
            <a:endParaRPr/>
          </a:p>
          <a:p>
            <a:pPr algn="just">
              <a:lnSpc>
                <a:spcPct val="100000"/>
              </a:lnSpc>
            </a:pPr>
            <a:endParaRPr/>
          </a:p>
        </p:txBody>
      </p:sp>
      <p:pic>
        <p:nvPicPr>
          <p:cNvPr id="120" name="Picture 2"/>
          <p:cNvPicPr/>
          <p:nvPr/>
        </p:nvPicPr>
        <p:blipFill>
          <a:blip r:embed="rId2"/>
          <a:stretch>
            <a:fillRect/>
          </a:stretch>
        </p:blipFill>
        <p:spPr>
          <a:xfrm>
            <a:off x="2555640" y="3360240"/>
            <a:ext cx="3958920" cy="2907360"/>
          </a:xfrm>
          <a:prstGeom prst="rect">
            <a:avLst/>
          </a:prstGeom>
        </p:spPr>
      </p:pic>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CustomShape 1"/>
          <p:cNvSpPr/>
          <p:nvPr/>
        </p:nvSpPr>
        <p:spPr>
          <a:xfrm>
            <a:off x="395640" y="908640"/>
            <a:ext cx="8423640" cy="3814920"/>
          </a:xfrm>
          <a:prstGeom prst="rect">
            <a:avLst/>
          </a:prstGeom>
        </p:spPr>
        <p:txBody>
          <a:bodyPr lIns="0" tIns="45000" rIns="18360" bIns="45000"/>
          <a:lstStyle/>
          <a:p>
            <a:pPr algn="just">
              <a:lnSpc>
                <a:spcPct val="100000"/>
              </a:lnSpc>
            </a:pPr>
            <a:endParaRPr/>
          </a:p>
          <a:p>
            <a:pPr algn="just">
              <a:lnSpc>
                <a:spcPct val="100000"/>
              </a:lnSpc>
            </a:pPr>
            <a:r>
              <a:rPr lang="tr-TR" sz="2800" b="1">
                <a:solidFill>
                  <a:srgbClr val="000000"/>
                </a:solidFill>
                <a:latin typeface="Comic Sans MS"/>
              </a:rPr>
              <a:t>3-HİZMET STANDARTLARINA UYMA:</a:t>
            </a:r>
            <a:endParaRPr/>
          </a:p>
          <a:p>
            <a:pPr algn="just">
              <a:lnSpc>
                <a:spcPct val="100000"/>
              </a:lnSpc>
            </a:pPr>
            <a:endParaRPr/>
          </a:p>
          <a:p>
            <a:pPr algn="just">
              <a:lnSpc>
                <a:spcPct val="100000"/>
              </a:lnSpc>
            </a:pPr>
            <a:r>
              <a:rPr lang="tr-TR" sz="2800" b="1">
                <a:solidFill>
                  <a:srgbClr val="000000"/>
                </a:solidFill>
                <a:latin typeface="Comic Sans MS"/>
              </a:rPr>
              <a:t>	Kamu kurum ve kuruluşlarının yoneticileri ve diğer personeli, kamu hizmetlerini belirlenen standartlara ve süreçlere uygun şekilde yürütürler, hizmetten  Yararlananlara iş ve işlemlerle ilgili gerekli açıklayıcı bilgileri vererek onları hizmet süreci boyunca aydınlatırlar.</a:t>
            </a:r>
            <a:endParaRPr/>
          </a:p>
          <a:p>
            <a:pPr algn="just">
              <a:lnSpc>
                <a:spcPct val="100000"/>
              </a:lnSpc>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CustomShape 1"/>
          <p:cNvSpPr/>
          <p:nvPr/>
        </p:nvSpPr>
        <p:spPr>
          <a:xfrm>
            <a:off x="591840" y="476640"/>
            <a:ext cx="5182920" cy="1006920"/>
          </a:xfrm>
          <a:prstGeom prst="rect">
            <a:avLst/>
          </a:prstGeom>
        </p:spPr>
        <p:txBody>
          <a:bodyPr lIns="0" tIns="0" rIns="18360" bIns="0" anchor="ctr"/>
          <a:lstStyle/>
          <a:p>
            <a:pPr>
              <a:lnSpc>
                <a:spcPct val="100000"/>
              </a:lnSpc>
            </a:pPr>
            <a:r>
              <a:rPr lang="tr-TR" sz="5600" b="1">
                <a:solidFill>
                  <a:srgbClr val="A4A4A4"/>
                </a:solidFill>
                <a:latin typeface="Calibri"/>
              </a:rPr>
              <a:t> </a:t>
            </a:r>
            <a:r>
              <a:rPr lang="tr-TR" sz="4800" b="1">
                <a:solidFill>
                  <a:srgbClr val="922222"/>
                </a:solidFill>
                <a:latin typeface="Calibri"/>
              </a:rPr>
              <a:t>EĞİTİM</a:t>
            </a:r>
            <a:endParaRPr/>
          </a:p>
        </p:txBody>
      </p:sp>
      <p:sp>
        <p:nvSpPr>
          <p:cNvPr id="45" name="CustomShape 2"/>
          <p:cNvSpPr/>
          <p:nvPr/>
        </p:nvSpPr>
        <p:spPr>
          <a:xfrm>
            <a:off x="683640" y="1485000"/>
            <a:ext cx="7985520" cy="4457160"/>
          </a:xfrm>
          <a:prstGeom prst="rect">
            <a:avLst/>
          </a:prstGeom>
        </p:spPr>
        <p:txBody>
          <a:bodyPr lIns="0" tIns="45000" rIns="18360" bIns="45000"/>
          <a:lstStyle/>
          <a:p>
            <a:pPr algn="just">
              <a:lnSpc>
                <a:spcPct val="100000"/>
              </a:lnSpc>
            </a:pPr>
            <a:r>
              <a:rPr lang="tr-TR" sz="2600">
                <a:solidFill>
                  <a:srgbClr val="000000"/>
                </a:solidFill>
                <a:latin typeface="Comic Sans MS"/>
              </a:rPr>
              <a:t> </a:t>
            </a:r>
            <a:r>
              <a:rPr lang="tr-TR" sz="2600" b="1">
                <a:solidFill>
                  <a:srgbClr val="000000"/>
                </a:solidFill>
                <a:latin typeface="Comic Sans MS"/>
              </a:rPr>
              <a:t>	Eğitim, bireylerde istendik davranış değişiklikleri meydana getirme sürecidir ve eğitimin kendisi etik bir çabadır.</a:t>
            </a:r>
            <a:endParaRPr/>
          </a:p>
          <a:p>
            <a:pPr algn="just">
              <a:lnSpc>
                <a:spcPct val="100000"/>
              </a:lnSpc>
            </a:pPr>
            <a:endParaRPr/>
          </a:p>
        </p:txBody>
      </p:sp>
      <p:sp>
        <p:nvSpPr>
          <p:cNvPr id="46" name="CustomShape 3"/>
          <p:cNvSpPr/>
          <p:nvPr/>
        </p:nvSpPr>
        <p:spPr>
          <a:xfrm>
            <a:off x="576000" y="2997000"/>
            <a:ext cx="8379360" cy="2571120"/>
          </a:xfrm>
          <a:prstGeom prst="rect">
            <a:avLst/>
          </a:prstGeom>
        </p:spPr>
        <p:txBody>
          <a:bodyPr wrap="none" lIns="90000" tIns="45000" rIns="90000" bIns="45000"/>
          <a:lstStyle/>
          <a:p>
            <a:pPr>
              <a:lnSpc>
                <a:spcPct val="100000"/>
              </a:lnSpc>
            </a:pPr>
            <a:r>
              <a:rPr lang="tr-TR" sz="3200" b="1" i="1">
                <a:solidFill>
                  <a:srgbClr val="C00000"/>
                </a:solidFill>
                <a:latin typeface="Comic Sans MS"/>
              </a:rPr>
              <a:t>Etik eğitiminin </a:t>
            </a:r>
            <a:r>
              <a:rPr lang="tr-TR" sz="3200" i="1">
                <a:solidFill>
                  <a:srgbClr val="000000"/>
                </a:solidFill>
                <a:latin typeface="Comic Sans MS"/>
              </a:rPr>
              <a:t>4 hedefi </a:t>
            </a:r>
            <a:r>
              <a:rPr lang="tr-TR" sz="3200">
                <a:solidFill>
                  <a:srgbClr val="000000"/>
                </a:solidFill>
                <a:latin typeface="Comic Sans MS"/>
              </a:rPr>
              <a:t>: </a:t>
            </a:r>
            <a:endParaRPr/>
          </a:p>
          <a:p>
            <a:pPr>
              <a:lnSpc>
                <a:spcPct val="100000"/>
              </a:lnSpc>
            </a:pPr>
            <a:r>
              <a:rPr lang="tr-TR" sz="3200" i="1">
                <a:solidFill>
                  <a:srgbClr val="000000"/>
                </a:solidFill>
                <a:latin typeface="Comic Sans MS"/>
              </a:rPr>
              <a:t>Etik </a:t>
            </a:r>
            <a:r>
              <a:rPr lang="tr-TR" sz="3200" b="1" i="1">
                <a:solidFill>
                  <a:srgbClr val="FF0000"/>
                </a:solidFill>
                <a:latin typeface="Comic Sans MS"/>
              </a:rPr>
              <a:t>duyarlılığı</a:t>
            </a:r>
            <a:r>
              <a:rPr lang="tr-TR" sz="3200" b="1" i="1">
                <a:solidFill>
                  <a:srgbClr val="000000"/>
                </a:solidFill>
                <a:latin typeface="Comic Sans MS"/>
              </a:rPr>
              <a:t> </a:t>
            </a:r>
            <a:r>
              <a:rPr lang="tr-TR" sz="3200" i="1">
                <a:solidFill>
                  <a:srgbClr val="000000"/>
                </a:solidFill>
                <a:latin typeface="Comic Sans MS"/>
              </a:rPr>
              <a:t>arttırmak, </a:t>
            </a:r>
            <a:endParaRPr/>
          </a:p>
          <a:p>
            <a:pPr>
              <a:lnSpc>
                <a:spcPct val="100000"/>
              </a:lnSpc>
            </a:pPr>
            <a:r>
              <a:rPr lang="tr-TR" sz="3200" b="1" i="1">
                <a:solidFill>
                  <a:srgbClr val="FF0000"/>
                </a:solidFill>
                <a:latin typeface="Comic Sans MS"/>
              </a:rPr>
              <a:t>Etik davranış ilkelerinin </a:t>
            </a:r>
            <a:r>
              <a:rPr lang="tr-TR" sz="3200" i="1">
                <a:solidFill>
                  <a:srgbClr val="000000"/>
                </a:solidFill>
                <a:latin typeface="Comic Sans MS"/>
              </a:rPr>
              <a:t>öğrenilmesini </a:t>
            </a:r>
            <a:endParaRPr/>
          </a:p>
          <a:p>
            <a:pPr>
              <a:lnSpc>
                <a:spcPct val="100000"/>
              </a:lnSpc>
            </a:pPr>
            <a:r>
              <a:rPr lang="tr-TR" sz="3200" i="1">
                <a:solidFill>
                  <a:srgbClr val="000000"/>
                </a:solidFill>
                <a:latin typeface="Comic Sans MS"/>
              </a:rPr>
              <a:t>sağlamak,  </a:t>
            </a:r>
            <a:endParaRPr/>
          </a:p>
          <a:p>
            <a:pPr>
              <a:lnSpc>
                <a:spcPct val="100000"/>
              </a:lnSpc>
            </a:pPr>
            <a:r>
              <a:rPr lang="tr-TR" sz="3200" i="1">
                <a:solidFill>
                  <a:srgbClr val="000000"/>
                </a:solidFill>
                <a:latin typeface="Comic Sans MS"/>
              </a:rPr>
              <a:t>Etik </a:t>
            </a:r>
            <a:r>
              <a:rPr lang="tr-TR" sz="3200" b="1" i="1">
                <a:solidFill>
                  <a:srgbClr val="FF0000"/>
                </a:solidFill>
                <a:latin typeface="Comic Sans MS"/>
              </a:rPr>
              <a:t>karar vermeyi </a:t>
            </a:r>
            <a:r>
              <a:rPr lang="tr-TR" sz="3200" i="1">
                <a:solidFill>
                  <a:srgbClr val="000000"/>
                </a:solidFill>
                <a:latin typeface="Comic Sans MS"/>
              </a:rPr>
              <a:t>geliştirmek, </a:t>
            </a:r>
            <a:endParaRPr/>
          </a:p>
          <a:p>
            <a:pPr>
              <a:lnSpc>
                <a:spcPct val="100000"/>
              </a:lnSpc>
            </a:pPr>
            <a:r>
              <a:rPr lang="tr-TR" sz="3200" i="1">
                <a:solidFill>
                  <a:srgbClr val="000000"/>
                </a:solidFill>
                <a:latin typeface="Comic Sans MS"/>
              </a:rPr>
              <a:t>Etik davranış </a:t>
            </a:r>
            <a:r>
              <a:rPr lang="tr-TR" sz="3200" b="1" i="1">
                <a:solidFill>
                  <a:srgbClr val="FF0000"/>
                </a:solidFill>
                <a:latin typeface="Comic Sans MS"/>
              </a:rPr>
              <a:t>isteği</a:t>
            </a:r>
            <a:r>
              <a:rPr lang="tr-TR" sz="3200" b="1" i="1">
                <a:solidFill>
                  <a:srgbClr val="000000"/>
                </a:solidFill>
                <a:latin typeface="Comic Sans MS"/>
              </a:rPr>
              <a:t> </a:t>
            </a:r>
            <a:r>
              <a:rPr lang="tr-TR" sz="3200" i="1">
                <a:solidFill>
                  <a:srgbClr val="000000"/>
                </a:solidFill>
                <a:latin typeface="Comic Sans MS"/>
              </a:rPr>
              <a:t>geliştirmek.</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CustomShape 1"/>
          <p:cNvSpPr/>
          <p:nvPr/>
        </p:nvSpPr>
        <p:spPr>
          <a:xfrm>
            <a:off x="438120" y="311040"/>
            <a:ext cx="8351640" cy="5852880"/>
          </a:xfrm>
          <a:prstGeom prst="rect">
            <a:avLst/>
          </a:prstGeom>
        </p:spPr>
        <p:txBody>
          <a:bodyPr lIns="0" tIns="45000" rIns="18360" bIns="45000"/>
          <a:lstStyle/>
          <a:p>
            <a:pPr algn="just">
              <a:lnSpc>
                <a:spcPct val="100000"/>
              </a:lnSpc>
            </a:pPr>
            <a:r>
              <a:rPr lang="tr-TR" sz="2800" b="1">
                <a:solidFill>
                  <a:srgbClr val="6D2A25"/>
                </a:solidFill>
                <a:latin typeface="Comic Sans MS"/>
              </a:rPr>
              <a:t>Örnek1:</a:t>
            </a:r>
            <a:endParaRPr/>
          </a:p>
          <a:p>
            <a:pPr algn="just">
              <a:lnSpc>
                <a:spcPct val="100000"/>
              </a:lnSpc>
            </a:pPr>
            <a:r>
              <a:rPr lang="tr-TR" sz="2400" b="1">
                <a:solidFill>
                  <a:srgbClr val="000000"/>
                </a:solidFill>
                <a:latin typeface="Comic Sans MS"/>
              </a:rPr>
              <a:t>Selahattin Bey uzun çalışma hayatı boyunca zorla sahip olduğu evinin tapusunu kaybetmiş, bir komşusu kendisine tapusunu bulan kimsenin evini satabileceğini söylemiştir. Telaşla tapu müdürlüğüne gelen Selahattin Bey, durumu sormak üzere doğrudan tapu müdürünün odasına girmiştir. Önünde incelemesi gereken onlarca evrak bulunan tapu müdürü, yaşlı adamı dinlemiş, belgeyi bulan kişinin evini satamayacağını defalarca uygun bir dille kendisine anlatmıştır. Ancak yaşlı adam anlatılanlarla ikna olmamaktadır. Bunun üzerine tapu müdürü gülümseyerek yaşlı adama, tapusunu kaybettiğine dair bir dilekçe yazmasını, bunu dosyaya koyacaklarını, böylece kimsenin evini satamayacağını söyleyerek ikna olmasını sağlanmıştır. </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CustomShape 1"/>
          <p:cNvSpPr/>
          <p:nvPr/>
        </p:nvSpPr>
        <p:spPr>
          <a:xfrm>
            <a:off x="323640" y="728280"/>
            <a:ext cx="8495640" cy="4534920"/>
          </a:xfrm>
          <a:prstGeom prst="rect">
            <a:avLst/>
          </a:prstGeom>
        </p:spPr>
        <p:txBody>
          <a:bodyPr lIns="0" tIns="45000" rIns="18360" bIns="45000"/>
          <a:lstStyle/>
          <a:p>
            <a:pPr>
              <a:lnSpc>
                <a:spcPct val="100000"/>
              </a:lnSpc>
            </a:pPr>
            <a:endParaRPr/>
          </a:p>
          <a:p>
            <a:pPr>
              <a:lnSpc>
                <a:spcPct val="100000"/>
              </a:lnSpc>
            </a:pPr>
            <a:r>
              <a:rPr lang="tr-TR" sz="2800" b="1">
                <a:solidFill>
                  <a:srgbClr val="6D2A25"/>
                </a:solidFill>
                <a:latin typeface="Comic Sans MS"/>
              </a:rPr>
              <a:t>Örnek 2:</a:t>
            </a:r>
            <a:endParaRPr/>
          </a:p>
          <a:p>
            <a:pPr>
              <a:lnSpc>
                <a:spcPct val="100000"/>
              </a:lnSpc>
            </a:pPr>
            <a:r>
              <a:rPr lang="tr-TR" sz="2800" b="1">
                <a:solidFill>
                  <a:srgbClr val="000000"/>
                </a:solidFill>
                <a:latin typeface="Comic Sans MS"/>
              </a:rPr>
              <a:t>Onu sevmeyen sınıfta kalır.</a:t>
            </a:r>
            <a:endParaRPr/>
          </a:p>
          <a:p>
            <a:pPr>
              <a:lnSpc>
                <a:spcPct val="100000"/>
              </a:lnSpc>
            </a:pPr>
            <a:r>
              <a:rPr lang="tr-TR" sz="2800" b="1">
                <a:solidFill>
                  <a:srgbClr val="000000"/>
                </a:solidFill>
                <a:latin typeface="Comic Sans MS"/>
              </a:rPr>
              <a:t> </a:t>
            </a:r>
            <a:endParaRPr/>
          </a:p>
          <a:p>
            <a:pPr>
              <a:lnSpc>
                <a:spcPct val="100000"/>
              </a:lnSpc>
            </a:pPr>
            <a:r>
              <a:rPr lang="tr-TR" sz="2800" b="1">
                <a:solidFill>
                  <a:srgbClr val="000000"/>
                </a:solidFill>
                <a:latin typeface="Comic Sans MS"/>
              </a:rPr>
              <a:t>XXX Lisesi'nde devam çizelgelerinin işlenmesi işinin bir öğrenciye verilmesi skandal yarattı. Öğrencinin, yakın arkadaşlarının devamsızlıklarını silip sınıfta kalmalarına engel olduğu, sevmediklerinin devamsızlıklarını yükselttiği ortaya çıktı. </a:t>
            </a:r>
            <a:endParaRPr/>
          </a:p>
          <a:p>
            <a:pPr>
              <a:lnSpc>
                <a:spcPct val="100000"/>
              </a:lnSpc>
            </a:pPr>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CustomShape 1"/>
          <p:cNvSpPr/>
          <p:nvPr/>
        </p:nvSpPr>
        <p:spPr>
          <a:xfrm>
            <a:off x="467640" y="620640"/>
            <a:ext cx="8207640" cy="4895280"/>
          </a:xfrm>
          <a:prstGeom prst="rect">
            <a:avLst/>
          </a:prstGeom>
        </p:spPr>
        <p:txBody>
          <a:bodyPr lIns="0" tIns="45000" rIns="18360" bIns="45000"/>
          <a:lstStyle/>
          <a:p>
            <a:pPr algn="just">
              <a:lnSpc>
                <a:spcPct val="100000"/>
              </a:lnSpc>
            </a:pPr>
            <a:endParaRPr/>
          </a:p>
          <a:p>
            <a:pPr algn="just">
              <a:lnSpc>
                <a:spcPct val="100000"/>
              </a:lnSpc>
            </a:pPr>
            <a:r>
              <a:rPr lang="tr-TR" sz="2800" b="1">
                <a:solidFill>
                  <a:srgbClr val="000000"/>
                </a:solidFill>
                <a:latin typeface="Comic Sans MS"/>
              </a:rPr>
              <a:t>4-AMAÇ VE MİSYONA BAĞLILIK</a:t>
            </a:r>
            <a:endParaRPr/>
          </a:p>
          <a:p>
            <a:pPr algn="just">
              <a:lnSpc>
                <a:spcPct val="100000"/>
              </a:lnSpc>
            </a:pPr>
            <a:endParaRPr/>
          </a:p>
          <a:p>
            <a:pPr algn="just">
              <a:lnSpc>
                <a:spcPct val="100000"/>
              </a:lnSpc>
            </a:pPr>
            <a:endParaRPr/>
          </a:p>
          <a:p>
            <a:pPr algn="just">
              <a:lnSpc>
                <a:spcPct val="100000"/>
              </a:lnSpc>
            </a:pPr>
            <a:r>
              <a:rPr lang="tr-TR" sz="2800" b="1">
                <a:solidFill>
                  <a:srgbClr val="000000"/>
                </a:solidFill>
                <a:latin typeface="Comic Sans MS"/>
              </a:rPr>
              <a:t>Kamu görevlileri;</a:t>
            </a:r>
            <a:endParaRPr/>
          </a:p>
          <a:p>
            <a:pPr algn="just">
              <a:lnSpc>
                <a:spcPct val="100000"/>
              </a:lnSpc>
            </a:pPr>
            <a:endParaRPr/>
          </a:p>
          <a:p>
            <a:pPr algn="just">
              <a:lnSpc>
                <a:spcPct val="100000"/>
              </a:lnSpc>
            </a:pPr>
            <a:r>
              <a:rPr lang="tr-TR" sz="2800" b="1">
                <a:solidFill>
                  <a:srgbClr val="000000"/>
                </a:solidFill>
                <a:latin typeface="Comic Sans MS"/>
              </a:rPr>
              <a:t>-Çalışılan kurum veya kuruluşun amaçlarına ve misyonuna uygun davranır.</a:t>
            </a:r>
            <a:endParaRPr/>
          </a:p>
          <a:p>
            <a:pPr algn="just">
              <a:lnSpc>
                <a:spcPct val="100000"/>
              </a:lnSpc>
            </a:pPr>
            <a:endParaRPr/>
          </a:p>
          <a:p>
            <a:pPr algn="just">
              <a:lnSpc>
                <a:spcPct val="100000"/>
              </a:lnSpc>
            </a:pPr>
            <a:r>
              <a:rPr lang="tr-TR" sz="2800" b="1">
                <a:solidFill>
                  <a:srgbClr val="000000"/>
                </a:solidFill>
                <a:latin typeface="Comic Sans MS"/>
              </a:rPr>
              <a:t>-Ülkenin çıkarı, toplumun refahı ve kurumun hizmet idealleri doğrultusunda hareket ederler. </a:t>
            </a:r>
            <a:endParaRPr/>
          </a:p>
          <a:p>
            <a:pPr algn="just">
              <a:lnSpc>
                <a:spcPct val="100000"/>
              </a:lnSpc>
            </a:pPr>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CustomShape 1"/>
          <p:cNvSpPr/>
          <p:nvPr/>
        </p:nvSpPr>
        <p:spPr>
          <a:xfrm>
            <a:off x="395640" y="332640"/>
            <a:ext cx="8351640" cy="6263280"/>
          </a:xfrm>
          <a:prstGeom prst="rect">
            <a:avLst/>
          </a:prstGeom>
        </p:spPr>
        <p:txBody>
          <a:bodyPr lIns="0" tIns="45000" rIns="18360" bIns="45000"/>
          <a:lstStyle/>
          <a:p>
            <a:pPr algn="just">
              <a:lnSpc>
                <a:spcPct val="100000"/>
              </a:lnSpc>
            </a:pPr>
            <a:r>
              <a:rPr lang="tr-TR" sz="2800" b="1">
                <a:solidFill>
                  <a:srgbClr val="000000"/>
                </a:solidFill>
                <a:latin typeface="Comic Sans MS"/>
              </a:rPr>
              <a:t>5-DÜRÜSTLÜK VE TARAFSIZLIK:</a:t>
            </a:r>
            <a:endParaRPr/>
          </a:p>
          <a:p>
            <a:pPr algn="just">
              <a:lnSpc>
                <a:spcPct val="100000"/>
              </a:lnSpc>
            </a:pPr>
            <a:endParaRPr/>
          </a:p>
          <a:p>
            <a:pPr algn="just">
              <a:lnSpc>
                <a:spcPct val="100000"/>
              </a:lnSpc>
            </a:pPr>
            <a:r>
              <a:rPr lang="tr-TR" sz="2600" b="1">
                <a:solidFill>
                  <a:srgbClr val="000000"/>
                </a:solidFill>
                <a:latin typeface="Comic Sans MS"/>
              </a:rPr>
              <a:t>-Eylem ve işlemlerde yasallık, adalet, eşitlik ve dürüstlük ilkeleri doğrultusunda hareket etmek.</a:t>
            </a:r>
            <a:endParaRPr/>
          </a:p>
          <a:p>
            <a:pPr algn="just">
              <a:lnSpc>
                <a:spcPct val="100000"/>
              </a:lnSpc>
            </a:pPr>
            <a:r>
              <a:rPr lang="tr-TR" sz="2600" b="1">
                <a:solidFill>
                  <a:srgbClr val="000000"/>
                </a:solidFill>
                <a:latin typeface="Comic Sans MS"/>
              </a:rPr>
              <a:t>-Görevlerini yerine getirirken ve hizmetlerden yararlandırmada dil, din, felsefi inanç, siyasi düşünce, ırk, cinsiyet ve benzeri sebeplerle ayrım yapmamak. </a:t>
            </a:r>
            <a:endParaRPr/>
          </a:p>
          <a:p>
            <a:pPr algn="just">
              <a:lnSpc>
                <a:spcPct val="100000"/>
              </a:lnSpc>
            </a:pPr>
            <a:r>
              <a:rPr lang="tr-TR" sz="2600" b="1">
                <a:solidFill>
                  <a:srgbClr val="000000"/>
                </a:solidFill>
                <a:latin typeface="Comic Sans MS"/>
              </a:rPr>
              <a:t>-İnsan hak ve özgürlüklerine aykırı veya kısıtlayıcı muamele yapmamak ve fırsat eşitliğini engelleyici davranış ve uygulamalarda bulunmamak.</a:t>
            </a:r>
            <a:endParaRPr/>
          </a:p>
          <a:p>
            <a:pPr algn="just">
              <a:lnSpc>
                <a:spcPct val="100000"/>
              </a:lnSpc>
            </a:pPr>
            <a:r>
              <a:rPr lang="tr-TR" sz="2600" b="1">
                <a:solidFill>
                  <a:srgbClr val="000000"/>
                </a:solidFill>
                <a:latin typeface="Comic Sans MS"/>
              </a:rPr>
              <a:t>-Takdir yetkisini kamu yararı ve hizmet gerekleri doğrultusunda her türlü keyfilikten uzak, tarafsızlık ve eşitlik ilkelerine uygun olarak kullanmak. </a:t>
            </a:r>
            <a:endParaRPr/>
          </a:p>
          <a:p>
            <a:pPr algn="just">
              <a:lnSpc>
                <a:spcPct val="100000"/>
              </a:lnSpc>
            </a:pPr>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CustomShape 1"/>
          <p:cNvSpPr/>
          <p:nvPr/>
        </p:nvSpPr>
        <p:spPr>
          <a:xfrm>
            <a:off x="443880" y="692640"/>
            <a:ext cx="8279640" cy="4967280"/>
          </a:xfrm>
          <a:prstGeom prst="rect">
            <a:avLst/>
          </a:prstGeom>
        </p:spPr>
        <p:txBody>
          <a:bodyPr lIns="0" tIns="45000" rIns="18360" bIns="45000"/>
          <a:lstStyle/>
          <a:p>
            <a:pPr algn="just">
              <a:lnSpc>
                <a:spcPct val="100000"/>
              </a:lnSpc>
            </a:pPr>
            <a:endParaRPr/>
          </a:p>
          <a:p>
            <a:pPr algn="just">
              <a:lnSpc>
                <a:spcPct val="100000"/>
              </a:lnSpc>
              <a:buFont typeface="StarSymbol"/>
              <a:buChar char="-"/>
            </a:pPr>
            <a:r>
              <a:rPr lang="tr-TR" sz="2800" b="1">
                <a:solidFill>
                  <a:srgbClr val="000000"/>
                </a:solidFill>
                <a:latin typeface="Comic Sans MS"/>
              </a:rPr>
              <a:t>Gerçek veya tüzel kişilere öncelikli, ayrıcalıklı, taraflı ve eşitlik ilkesine aykırı muamele ve uygulama yapmamak.</a:t>
            </a:r>
            <a:endParaRPr/>
          </a:p>
          <a:p>
            <a:pPr algn="just">
              <a:lnSpc>
                <a:spcPct val="100000"/>
              </a:lnSpc>
            </a:pPr>
            <a:endParaRPr/>
          </a:p>
          <a:p>
            <a:pPr algn="just">
              <a:lnSpc>
                <a:spcPct val="100000"/>
              </a:lnSpc>
              <a:buFont typeface="StarSymbol"/>
              <a:buChar char="-"/>
            </a:pPr>
            <a:r>
              <a:rPr lang="tr-TR" sz="2800" b="1">
                <a:solidFill>
                  <a:srgbClr val="000000"/>
                </a:solidFill>
                <a:latin typeface="Comic Sans MS"/>
              </a:rPr>
              <a:t>Herhangi bir siyasi parti, kişi veya zümrenin yararını veya zararını hedef alan bir davranışta bulunmamak.</a:t>
            </a:r>
            <a:endParaRPr/>
          </a:p>
          <a:p>
            <a:pPr algn="just">
              <a:lnSpc>
                <a:spcPct val="100000"/>
              </a:lnSpc>
            </a:pPr>
            <a:endParaRPr/>
          </a:p>
          <a:p>
            <a:pPr algn="just">
              <a:lnSpc>
                <a:spcPct val="100000"/>
              </a:lnSpc>
              <a:buFont typeface="StarSymbol"/>
              <a:buChar char="-"/>
            </a:pPr>
            <a:r>
              <a:rPr lang="tr-TR" sz="2800" b="1">
                <a:solidFill>
                  <a:srgbClr val="000000"/>
                </a:solidFill>
                <a:latin typeface="Comic Sans MS"/>
              </a:rPr>
              <a:t>Kamu makamlarının mevzuata uygun politikalarını, kararlarını ve eylemlerini engellememek.</a:t>
            </a:r>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CustomShape 1"/>
          <p:cNvSpPr/>
          <p:nvPr/>
        </p:nvSpPr>
        <p:spPr>
          <a:xfrm>
            <a:off x="539640" y="548640"/>
            <a:ext cx="8135640" cy="4534920"/>
          </a:xfrm>
          <a:prstGeom prst="rect">
            <a:avLst/>
          </a:prstGeom>
        </p:spPr>
        <p:txBody>
          <a:bodyPr lIns="0" tIns="45000" rIns="18360" bIns="45000"/>
          <a:lstStyle/>
          <a:p>
            <a:pPr algn="just">
              <a:lnSpc>
                <a:spcPct val="100000"/>
              </a:lnSpc>
            </a:pPr>
            <a:endParaRPr/>
          </a:p>
          <a:p>
            <a:pPr algn="just">
              <a:lnSpc>
                <a:spcPct val="100000"/>
              </a:lnSpc>
            </a:pPr>
            <a:endParaRPr/>
          </a:p>
          <a:p>
            <a:pPr algn="just">
              <a:lnSpc>
                <a:spcPct val="100000"/>
              </a:lnSpc>
            </a:pPr>
            <a:r>
              <a:rPr lang="tr-TR" sz="2800" b="1">
                <a:solidFill>
                  <a:srgbClr val="6D2A25"/>
                </a:solidFill>
                <a:latin typeface="Comic Sans MS"/>
              </a:rPr>
              <a:t>Örnek:</a:t>
            </a:r>
            <a:endParaRPr/>
          </a:p>
          <a:p>
            <a:pPr algn="just">
              <a:lnSpc>
                <a:spcPct val="100000"/>
              </a:lnSpc>
            </a:pPr>
            <a:endParaRPr/>
          </a:p>
          <a:p>
            <a:pPr algn="just">
              <a:lnSpc>
                <a:spcPct val="100000"/>
              </a:lnSpc>
            </a:pPr>
            <a:endParaRPr/>
          </a:p>
          <a:p>
            <a:pPr>
              <a:lnSpc>
                <a:spcPct val="100000"/>
              </a:lnSpc>
            </a:pPr>
            <a:r>
              <a:rPr lang="tr-TR" sz="2800" b="1">
                <a:solidFill>
                  <a:srgbClr val="000000"/>
                </a:solidFill>
                <a:latin typeface="Comic Sans MS"/>
              </a:rPr>
              <a:t>	İl Sağlık Müdürü İhsan Bey, tıpta uzmanlık sınavına hazırlanan ve hastaların </a:t>
            </a:r>
            <a:endParaRPr/>
          </a:p>
          <a:p>
            <a:pPr>
              <a:lnSpc>
                <a:spcPct val="100000"/>
              </a:lnSpc>
            </a:pPr>
            <a:r>
              <a:rPr lang="tr-TR" sz="2800" b="1">
                <a:solidFill>
                  <a:srgbClr val="000000"/>
                </a:solidFill>
                <a:latin typeface="Comic Sans MS"/>
              </a:rPr>
              <a:t>yoğun olduğu bir sağlık ocağında görev yaptığı için sınava hazırlanacak zaman bulamayan yeğeni pratisyen hekim İsmail Beyi, hasta yoğunluğunun olmadığı bir yere görevlendirmiştir.</a:t>
            </a:r>
            <a:endParaRPr/>
          </a:p>
          <a:p>
            <a:pPr algn="just">
              <a:lnSpc>
                <a:spcPct val="100000"/>
              </a:lnSpc>
            </a:pPr>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CustomShape 1"/>
          <p:cNvSpPr/>
          <p:nvPr/>
        </p:nvSpPr>
        <p:spPr>
          <a:xfrm>
            <a:off x="395640" y="404640"/>
            <a:ext cx="8345880" cy="5687280"/>
          </a:xfrm>
          <a:prstGeom prst="rect">
            <a:avLst/>
          </a:prstGeom>
        </p:spPr>
        <p:txBody>
          <a:bodyPr lIns="0" tIns="45000" rIns="18360" bIns="45000"/>
          <a:lstStyle/>
          <a:p>
            <a:pPr algn="just">
              <a:lnSpc>
                <a:spcPct val="100000"/>
              </a:lnSpc>
            </a:pPr>
            <a:r>
              <a:rPr lang="tr-TR" sz="2800" b="1">
                <a:solidFill>
                  <a:srgbClr val="000000"/>
                </a:solidFill>
                <a:latin typeface="Comic Sans MS"/>
              </a:rPr>
              <a:t>6-SAYGINLIK VE GÜVEN:</a:t>
            </a:r>
            <a:endParaRPr/>
          </a:p>
          <a:p>
            <a:pPr algn="just">
              <a:lnSpc>
                <a:spcPct val="100000"/>
              </a:lnSpc>
            </a:pPr>
            <a:endParaRPr/>
          </a:p>
          <a:p>
            <a:pPr algn="just">
              <a:lnSpc>
                <a:spcPct val="100000"/>
              </a:lnSpc>
            </a:pPr>
            <a:r>
              <a:rPr lang="tr-TR" sz="2800" b="1">
                <a:solidFill>
                  <a:srgbClr val="000000"/>
                </a:solidFill>
                <a:latin typeface="Comic Sans MS"/>
              </a:rPr>
              <a:t>-Kamu yönetimine güveni sağlayacak şekilde davranmak ve görevin gerektirdiği itibar ve güvene layık olunduğunu davranışlarla göstermek.</a:t>
            </a:r>
            <a:endParaRPr/>
          </a:p>
          <a:p>
            <a:pPr algn="just">
              <a:lnSpc>
                <a:spcPct val="100000"/>
              </a:lnSpc>
            </a:pPr>
            <a:r>
              <a:rPr lang="tr-TR" sz="2800" b="1">
                <a:solidFill>
                  <a:srgbClr val="000000"/>
                </a:solidFill>
                <a:latin typeface="Comic Sans MS"/>
              </a:rPr>
              <a:t>-Halkın kamu hizmetine güven duygusunu zedeleyen, şüphe yaratan ve adalet ilkesine zarar veren davranışlarda bulunmaktan kaçınmak.</a:t>
            </a:r>
            <a:endParaRPr/>
          </a:p>
          <a:p>
            <a:pPr algn="just">
              <a:lnSpc>
                <a:spcPct val="100000"/>
              </a:lnSpc>
            </a:pPr>
            <a:r>
              <a:rPr lang="tr-TR" sz="2800" b="1">
                <a:solidFill>
                  <a:srgbClr val="000000"/>
                </a:solidFill>
                <a:latin typeface="Comic Sans MS"/>
              </a:rPr>
              <a:t>-Halka hizmeti her türlü menfaatin üzerinde tutmak.</a:t>
            </a:r>
            <a:endParaRPr/>
          </a:p>
          <a:p>
            <a:pPr algn="just">
              <a:lnSpc>
                <a:spcPct val="100000"/>
              </a:lnSpc>
            </a:pPr>
            <a:r>
              <a:rPr lang="tr-TR" sz="2800" b="1">
                <a:solidFill>
                  <a:srgbClr val="000000"/>
                </a:solidFill>
                <a:latin typeface="Comic Sans MS"/>
              </a:rPr>
              <a:t>-Hizmet gereklerine uygun hareket etmek.</a:t>
            </a:r>
            <a:endParaRPr/>
          </a:p>
          <a:p>
            <a:pPr algn="just">
              <a:lnSpc>
                <a:spcPct val="100000"/>
              </a:lnSpc>
            </a:pPr>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CustomShape 1"/>
          <p:cNvSpPr/>
          <p:nvPr/>
        </p:nvSpPr>
        <p:spPr>
          <a:xfrm>
            <a:off x="539640" y="836640"/>
            <a:ext cx="7919280" cy="3310920"/>
          </a:xfrm>
          <a:prstGeom prst="rect">
            <a:avLst/>
          </a:prstGeom>
        </p:spPr>
        <p:txBody>
          <a:bodyPr lIns="0" tIns="45000" rIns="18360" bIns="45000"/>
          <a:lstStyle/>
          <a:p>
            <a:pPr algn="just">
              <a:lnSpc>
                <a:spcPct val="100000"/>
              </a:lnSpc>
            </a:pPr>
            <a:endParaRPr/>
          </a:p>
          <a:p>
            <a:pPr algn="just">
              <a:lnSpc>
                <a:spcPct val="100000"/>
              </a:lnSpc>
            </a:pPr>
            <a:endParaRPr/>
          </a:p>
          <a:p>
            <a:pPr algn="just">
              <a:lnSpc>
                <a:spcPct val="100000"/>
              </a:lnSpc>
            </a:pPr>
            <a:endParaRPr/>
          </a:p>
          <a:p>
            <a:pPr algn="just">
              <a:lnSpc>
                <a:spcPct val="100000"/>
              </a:lnSpc>
            </a:pPr>
            <a:r>
              <a:rPr lang="tr-TR" sz="2800" b="1">
                <a:solidFill>
                  <a:srgbClr val="000000"/>
                </a:solidFill>
                <a:latin typeface="Comic Sans MS"/>
              </a:rPr>
              <a:t>-Hizmetten yararlananlara iyi davranmak.</a:t>
            </a:r>
            <a:endParaRPr/>
          </a:p>
          <a:p>
            <a:pPr algn="just">
              <a:lnSpc>
                <a:spcPct val="100000"/>
              </a:lnSpc>
            </a:pPr>
            <a:r>
              <a:rPr lang="tr-TR" sz="2800" b="1">
                <a:solidFill>
                  <a:srgbClr val="000000"/>
                </a:solidFill>
                <a:latin typeface="Comic Sans MS"/>
              </a:rPr>
              <a:t>-İşi savsaklamamak.</a:t>
            </a:r>
            <a:endParaRPr/>
          </a:p>
          <a:p>
            <a:pPr algn="just">
              <a:lnSpc>
                <a:spcPct val="100000"/>
              </a:lnSpc>
            </a:pPr>
            <a:r>
              <a:rPr lang="tr-TR" sz="2800" b="1">
                <a:solidFill>
                  <a:srgbClr val="000000"/>
                </a:solidFill>
                <a:latin typeface="Comic Sans MS"/>
              </a:rPr>
              <a:t>-Çifte standart uygulamamak.</a:t>
            </a:r>
            <a:endParaRPr/>
          </a:p>
          <a:p>
            <a:pPr algn="just">
              <a:lnSpc>
                <a:spcPct val="100000"/>
              </a:lnSpc>
            </a:pPr>
            <a:r>
              <a:rPr lang="tr-TR" sz="2800" b="1">
                <a:solidFill>
                  <a:srgbClr val="000000"/>
                </a:solidFill>
                <a:latin typeface="Comic Sans MS"/>
              </a:rPr>
              <a:t>-Taraf tutmamak.</a:t>
            </a:r>
            <a:endParaRPr/>
          </a:p>
          <a:p>
            <a:pPr algn="just">
              <a:lnSpc>
                <a:spcPct val="100000"/>
              </a:lnSpc>
            </a:pPr>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CustomShape 1"/>
          <p:cNvSpPr/>
          <p:nvPr/>
        </p:nvSpPr>
        <p:spPr>
          <a:xfrm>
            <a:off x="395640" y="692640"/>
            <a:ext cx="8207640" cy="3886920"/>
          </a:xfrm>
          <a:prstGeom prst="rect">
            <a:avLst/>
          </a:prstGeom>
        </p:spPr>
        <p:txBody>
          <a:bodyPr lIns="0" tIns="45000" rIns="18360" bIns="45000"/>
          <a:lstStyle/>
          <a:p>
            <a:pPr algn="just">
              <a:lnSpc>
                <a:spcPct val="100000"/>
              </a:lnSpc>
            </a:pPr>
            <a:endParaRPr/>
          </a:p>
          <a:p>
            <a:pPr algn="just">
              <a:lnSpc>
                <a:spcPct val="100000"/>
              </a:lnSpc>
            </a:pPr>
            <a:endParaRPr/>
          </a:p>
          <a:p>
            <a:pPr algn="just">
              <a:lnSpc>
                <a:spcPct val="100000"/>
              </a:lnSpc>
            </a:pPr>
            <a:r>
              <a:rPr lang="tr-TR" sz="2800" b="1">
                <a:solidFill>
                  <a:srgbClr val="6D2A25"/>
                </a:solidFill>
                <a:latin typeface="Comic Sans MS"/>
              </a:rPr>
              <a:t>Örnek:</a:t>
            </a:r>
            <a:endParaRPr/>
          </a:p>
          <a:p>
            <a:pPr algn="just">
              <a:lnSpc>
                <a:spcPct val="100000"/>
              </a:lnSpc>
            </a:pPr>
            <a:endParaRPr/>
          </a:p>
          <a:p>
            <a:pPr algn="just">
              <a:lnSpc>
                <a:spcPct val="100000"/>
              </a:lnSpc>
            </a:pPr>
            <a:r>
              <a:rPr lang="tr-TR" sz="2800" b="1">
                <a:solidFill>
                  <a:srgbClr val="000000"/>
                </a:solidFill>
                <a:latin typeface="Comic Sans MS"/>
              </a:rPr>
              <a:t>Devlet hastanesinde iç hastalıkları uzmanı olarak görev yapan Dilek Hanım, tetkiklerini yaptırmaları için hastalarını önceden anlaştığı görüntüleme  merkezine yönlendirmektedir.</a:t>
            </a:r>
            <a:endParaRPr/>
          </a:p>
          <a:p>
            <a:pPr algn="just">
              <a:lnSpc>
                <a:spcPct val="100000"/>
              </a:lnSpc>
            </a:pPr>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CustomShape 1"/>
          <p:cNvSpPr/>
          <p:nvPr/>
        </p:nvSpPr>
        <p:spPr>
          <a:xfrm>
            <a:off x="467640" y="836640"/>
            <a:ext cx="8135640" cy="4318920"/>
          </a:xfrm>
          <a:prstGeom prst="rect">
            <a:avLst/>
          </a:prstGeom>
        </p:spPr>
        <p:txBody>
          <a:bodyPr lIns="0" tIns="45000" rIns="18360" bIns="45000"/>
          <a:lstStyle/>
          <a:p>
            <a:pPr algn="just">
              <a:lnSpc>
                <a:spcPct val="100000"/>
              </a:lnSpc>
            </a:pPr>
            <a:endParaRPr/>
          </a:p>
          <a:p>
            <a:pPr algn="just">
              <a:lnSpc>
                <a:spcPct val="100000"/>
              </a:lnSpc>
            </a:pPr>
            <a:r>
              <a:rPr lang="tr-TR" sz="2800" b="1">
                <a:solidFill>
                  <a:srgbClr val="000000"/>
                </a:solidFill>
                <a:latin typeface="Comic Sans MS"/>
              </a:rPr>
              <a:t>7-NEZAKET VE SAYGI:</a:t>
            </a:r>
            <a:endParaRPr/>
          </a:p>
          <a:p>
            <a:pPr algn="just">
              <a:lnSpc>
                <a:spcPct val="100000"/>
              </a:lnSpc>
            </a:pPr>
            <a:endParaRPr/>
          </a:p>
          <a:p>
            <a:pPr algn="just">
              <a:lnSpc>
                <a:spcPct val="100000"/>
              </a:lnSpc>
            </a:pPr>
            <a:r>
              <a:rPr lang="tr-TR" sz="2800" b="1">
                <a:solidFill>
                  <a:srgbClr val="000000"/>
                </a:solidFill>
                <a:latin typeface="Comic Sans MS"/>
              </a:rPr>
              <a:t>-Üstleri, eşitleri, astları ve diğer personel ile hizmetten yararlananlara karşı nazik ve saygılı davranmak ve gerekli ilgiyi göstermek.</a:t>
            </a:r>
            <a:endParaRPr/>
          </a:p>
          <a:p>
            <a:pPr algn="just">
              <a:lnSpc>
                <a:spcPct val="100000"/>
              </a:lnSpc>
            </a:pPr>
            <a:r>
              <a:rPr lang="tr-TR" sz="2800" b="1">
                <a:solidFill>
                  <a:srgbClr val="000000"/>
                </a:solidFill>
                <a:latin typeface="Comic Sans MS"/>
              </a:rPr>
              <a:t>-Konu yetkileri dışındaysa ilgili birime veya yetkiliye yönlendirmek.</a:t>
            </a:r>
            <a:endParaRPr/>
          </a:p>
          <a:p>
            <a:pPr algn="just">
              <a:lnSpc>
                <a:spcPct val="100000"/>
              </a:lnSpc>
            </a:pPr>
            <a:r>
              <a:rPr lang="tr-TR" sz="2800" b="1">
                <a:solidFill>
                  <a:srgbClr val="000000"/>
                </a:solidFill>
                <a:latin typeface="Comic Sans MS"/>
              </a:rPr>
              <a:t> </a:t>
            </a:r>
            <a:endParaRPr/>
          </a:p>
          <a:p>
            <a:pPr algn="just">
              <a:lnSpc>
                <a:spcPct val="100000"/>
              </a:lnSpc>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CustomShape 1"/>
          <p:cNvSpPr/>
          <p:nvPr/>
        </p:nvSpPr>
        <p:spPr>
          <a:xfrm>
            <a:off x="539640" y="1845000"/>
            <a:ext cx="7765200" cy="2327040"/>
          </a:xfrm>
          <a:prstGeom prst="rect">
            <a:avLst/>
          </a:prstGeom>
        </p:spPr>
        <p:txBody>
          <a:bodyPr lIns="0" tIns="0" rIns="18360" bIns="0" anchor="ctr"/>
          <a:lstStyle/>
          <a:p>
            <a:pPr algn="ctr">
              <a:lnSpc>
                <a:spcPct val="100000"/>
              </a:lnSpc>
            </a:pPr>
            <a:r>
              <a:rPr lang="tr-TR" sz="5600" b="1">
                <a:solidFill>
                  <a:srgbClr val="922222"/>
                </a:solidFill>
                <a:latin typeface="Calibri"/>
              </a:rPr>
              <a:t>YETİŞKİN EĞİTİMİNİN ÖZELLİKLERİ</a:t>
            </a:r>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CustomShape 1"/>
          <p:cNvSpPr/>
          <p:nvPr/>
        </p:nvSpPr>
        <p:spPr>
          <a:xfrm>
            <a:off x="323640" y="332640"/>
            <a:ext cx="8423640" cy="5687280"/>
          </a:xfrm>
          <a:prstGeom prst="rect">
            <a:avLst/>
          </a:prstGeom>
        </p:spPr>
        <p:txBody>
          <a:bodyPr lIns="0" tIns="45000" rIns="18360" bIns="45000"/>
          <a:lstStyle/>
          <a:p>
            <a:pPr algn="just">
              <a:lnSpc>
                <a:spcPct val="100000"/>
              </a:lnSpc>
            </a:pPr>
            <a:r>
              <a:rPr lang="tr-TR" sz="2800" b="1">
                <a:solidFill>
                  <a:srgbClr val="6D2A25"/>
                </a:solidFill>
                <a:latin typeface="Comic Sans MS"/>
              </a:rPr>
              <a:t>Örnek:</a:t>
            </a:r>
            <a:r>
              <a:rPr lang="tr-TR" sz="2800" b="1">
                <a:solidFill>
                  <a:srgbClr val="FF0000"/>
                </a:solidFill>
                <a:latin typeface="Comic Sans MS"/>
              </a:rPr>
              <a:t>	</a:t>
            </a:r>
            <a:r>
              <a:rPr lang="tr-TR" sz="2800" b="1">
                <a:solidFill>
                  <a:srgbClr val="000000"/>
                </a:solidFill>
                <a:latin typeface="Comic Sans MS"/>
              </a:rPr>
              <a:t> </a:t>
            </a:r>
            <a:endParaRPr/>
          </a:p>
          <a:p>
            <a:pPr algn="just">
              <a:lnSpc>
                <a:spcPct val="100000"/>
              </a:lnSpc>
            </a:pPr>
            <a:endParaRPr/>
          </a:p>
          <a:p>
            <a:pPr algn="just">
              <a:lnSpc>
                <a:spcPct val="100000"/>
              </a:lnSpc>
            </a:pPr>
            <a:r>
              <a:rPr lang="tr-TR" sz="2800" b="1">
                <a:solidFill>
                  <a:srgbClr val="000000"/>
                </a:solidFill>
                <a:latin typeface="Comic Sans MS"/>
              </a:rPr>
              <a:t>	</a:t>
            </a:r>
            <a:r>
              <a:rPr lang="tr-TR" sz="2200" b="1">
                <a:solidFill>
                  <a:srgbClr val="000000"/>
                </a:solidFill>
                <a:latin typeface="Comic Sans MS"/>
              </a:rPr>
              <a:t>Küçük bir köyde yaşayan Kazım Bey kendisine tebliğ edilen vergi cezasını ödemek üzere ilçedeki vergi dairesine gelmiştir. Nereye ve kime başvuracağını</a:t>
            </a:r>
            <a:endParaRPr/>
          </a:p>
          <a:p>
            <a:pPr algn="just">
              <a:lnSpc>
                <a:spcPct val="100000"/>
              </a:lnSpc>
            </a:pPr>
            <a:r>
              <a:rPr lang="tr-TR" sz="2200" b="1">
                <a:solidFill>
                  <a:srgbClr val="000000"/>
                </a:solidFill>
                <a:latin typeface="Comic Sans MS"/>
              </a:rPr>
              <a:t>bilememektedir. Ne yapması gerektiğini sormak üzere kapısını acık bulduğu ilk odaya girmiş ve elindeki belgeyi masasında oturan memur İlyas Beye uzatmıştır. Dışarıda hava çok soğuk olduğu için yaşlı adamın kasketi başında ve elleri ceplerindedir. Memur İlyas Bey, başını eline aldığı belgeden kaldırmadan, sert bir ses tonuyla “çıkar elini cebinden” diye seslenmiştir. Kazım Bey, kendisine söylenmediğini düşünerek aynı şekilde durmaya devam etmiştir. İlyas Bey bu kez “sana ellerini cebinden çıkar dedim” diye bağırarak belgeyi Kazım Beyin eline tutuşturmuş, “önce devlet dairesine nasıl girileceğini öğren, ondan sonra gel” diyerek Kazım Beye kapıyı göstermiştir.</a:t>
            </a:r>
            <a:endParaRPr/>
          </a:p>
          <a:p>
            <a:pPr algn="just">
              <a:lnSpc>
                <a:spcPct val="100000"/>
              </a:lnSpc>
            </a:pPr>
            <a:r>
              <a:rPr lang="tr-TR" sz="2400" b="1">
                <a:solidFill>
                  <a:srgbClr val="000000"/>
                </a:solidFill>
                <a:latin typeface="Comic Sans MS"/>
              </a:rPr>
              <a:t> </a:t>
            </a:r>
            <a:endParaRPr/>
          </a:p>
          <a:p>
            <a:pPr algn="just">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CustomShape 1"/>
          <p:cNvSpPr/>
          <p:nvPr/>
        </p:nvSpPr>
        <p:spPr>
          <a:xfrm>
            <a:off x="395640" y="332640"/>
            <a:ext cx="8207640" cy="6047280"/>
          </a:xfrm>
          <a:prstGeom prst="rect">
            <a:avLst/>
          </a:prstGeom>
        </p:spPr>
        <p:txBody>
          <a:bodyPr lIns="0" tIns="45000" rIns="18360" bIns="45000"/>
          <a:lstStyle/>
          <a:p>
            <a:pPr algn="just">
              <a:lnSpc>
                <a:spcPct val="100000"/>
              </a:lnSpc>
            </a:pPr>
            <a:r>
              <a:rPr lang="tr-TR" sz="2800" b="1">
                <a:solidFill>
                  <a:srgbClr val="000000"/>
                </a:solidFill>
                <a:latin typeface="Comic Sans MS"/>
              </a:rPr>
              <a:t>8-YETKİLİ MAKAMLARA BİLDİRİM:</a:t>
            </a:r>
            <a:endParaRPr/>
          </a:p>
          <a:p>
            <a:pPr algn="just">
              <a:lnSpc>
                <a:spcPct val="100000"/>
              </a:lnSpc>
            </a:pPr>
            <a:endParaRPr/>
          </a:p>
          <a:p>
            <a:pPr algn="just">
              <a:lnSpc>
                <a:spcPct val="100000"/>
              </a:lnSpc>
            </a:pPr>
            <a:r>
              <a:rPr lang="tr-TR" sz="2800" b="1">
                <a:solidFill>
                  <a:srgbClr val="000000"/>
                </a:solidFill>
                <a:latin typeface="Comic Sans MS"/>
              </a:rPr>
              <a:t>Etik davranış ilkeleriyle bağdaşmayan veya yasadışı iş ve eylemlerde bulunmalarının talep edilmesi veya hizmetlerin yürütülürken bu tür bir eylem veya işlemin görülmesi yada haberdar olunması halinde durumu yetkili makamlara bildirmek.</a:t>
            </a:r>
            <a:endParaRPr/>
          </a:p>
          <a:p>
            <a:pPr algn="just">
              <a:lnSpc>
                <a:spcPct val="100000"/>
              </a:lnSpc>
            </a:pPr>
            <a:endParaRPr/>
          </a:p>
          <a:p>
            <a:pPr algn="just">
              <a:lnSpc>
                <a:spcPct val="100000"/>
              </a:lnSpc>
            </a:pPr>
            <a:r>
              <a:rPr lang="tr-TR" sz="2800" b="1">
                <a:solidFill>
                  <a:srgbClr val="000000"/>
                </a:solidFill>
                <a:latin typeface="Comic Sans MS"/>
              </a:rPr>
              <a:t>Kurum ve kuruluş amirleri açısından, ihbarda bulunan kamu görevlilerinin kimliğini gizli tutmak ve kendilerine herhangi bir zarar gelmemesi için gerekli tedbirleri almak.</a:t>
            </a:r>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CustomShape 1"/>
          <p:cNvSpPr/>
          <p:nvPr/>
        </p:nvSpPr>
        <p:spPr>
          <a:xfrm>
            <a:off x="395640" y="260640"/>
            <a:ext cx="8351640" cy="5615280"/>
          </a:xfrm>
          <a:prstGeom prst="rect">
            <a:avLst/>
          </a:prstGeom>
        </p:spPr>
        <p:txBody>
          <a:bodyPr lIns="0" tIns="45000" rIns="18360" bIns="45000"/>
          <a:lstStyle/>
          <a:p>
            <a:pPr algn="just">
              <a:lnSpc>
                <a:spcPct val="100000"/>
              </a:lnSpc>
            </a:pPr>
            <a:r>
              <a:rPr lang="tr-TR" sz="2400" b="1">
                <a:solidFill>
                  <a:srgbClr val="6D2A25"/>
                </a:solidFill>
                <a:latin typeface="Comic Sans MS"/>
              </a:rPr>
              <a:t>Örnek:</a:t>
            </a:r>
            <a:endParaRPr/>
          </a:p>
          <a:p>
            <a:pPr algn="just">
              <a:lnSpc>
                <a:spcPct val="100000"/>
              </a:lnSpc>
            </a:pPr>
            <a:endParaRPr/>
          </a:p>
          <a:p>
            <a:pPr algn="just">
              <a:lnSpc>
                <a:spcPct val="100000"/>
              </a:lnSpc>
            </a:pPr>
            <a:r>
              <a:rPr lang="tr-TR" sz="2400" b="1">
                <a:solidFill>
                  <a:srgbClr val="000000"/>
                </a:solidFill>
                <a:latin typeface="Comic Sans MS"/>
              </a:rPr>
              <a:t>	Memur Orhan Bey ve arkadaşları, hafta sonu tuttukları takımın maçını seyretmek üzere, kamu aracı ile İstanbul’a gitmişlerdir. Orhan Bey, Pazartesi sabahı, hafta sonu maça gelmeyen Figen Hanım ve Suat Beyle birlikte aynı araçla göreve gitmiştir. Orhan Bey, taşıt  görev formuna, hafta sonu yaptıkları kilometreyi de eklemek istemektedir. Durumu fark eden Figen Hanım, beni ilgilendirmez diyerek kayıtsız kalmıştır. Suat Bey ise Orhan Beye yaptığının yanlış olduğunu ve durumu amirlerine bildireceğini söylemiştir. Orhan Bey, Suat Beye haftaya oynanacak maça birlikte gitmeyi teklif etmiş, Suat Bey teklifi kabul etmeyerek durumu amirine bildirmiştir.</a:t>
            </a:r>
            <a:endParaRPr/>
          </a:p>
          <a:p>
            <a:pPr algn="just">
              <a:lnSpc>
                <a:spcPct val="100000"/>
              </a:lnSpc>
            </a:pPr>
            <a:r>
              <a:rPr lang="tr-TR" sz="2400" b="1">
                <a:solidFill>
                  <a:srgbClr val="000000"/>
                </a:solidFill>
                <a:latin typeface="Comic Sans MS"/>
              </a:rPr>
              <a:t> </a:t>
            </a:r>
            <a:endParaRPr/>
          </a:p>
          <a:p>
            <a:pPr algn="just">
              <a:lnSpc>
                <a:spcPct val="100000"/>
              </a:lnSpc>
            </a:pPr>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CustomShape 1"/>
          <p:cNvSpPr/>
          <p:nvPr/>
        </p:nvSpPr>
        <p:spPr>
          <a:xfrm>
            <a:off x="467640" y="476640"/>
            <a:ext cx="8135640" cy="5471280"/>
          </a:xfrm>
          <a:prstGeom prst="rect">
            <a:avLst/>
          </a:prstGeom>
        </p:spPr>
        <p:txBody>
          <a:bodyPr lIns="0" tIns="45000" rIns="18360" bIns="45000"/>
          <a:lstStyle/>
          <a:p>
            <a:pPr algn="just">
              <a:lnSpc>
                <a:spcPct val="100000"/>
              </a:lnSpc>
            </a:pPr>
            <a:endParaRPr/>
          </a:p>
          <a:p>
            <a:pPr algn="just">
              <a:lnSpc>
                <a:spcPct val="100000"/>
              </a:lnSpc>
            </a:pPr>
            <a:r>
              <a:rPr lang="tr-TR" sz="2800" b="1">
                <a:solidFill>
                  <a:srgbClr val="000000"/>
                </a:solidFill>
                <a:latin typeface="Comic Sans MS"/>
              </a:rPr>
              <a:t>9-ÇIKAR ÇATIŞMASINDAN KAÇINMA</a:t>
            </a:r>
            <a:endParaRPr/>
          </a:p>
          <a:p>
            <a:pPr algn="just">
              <a:lnSpc>
                <a:spcPct val="100000"/>
              </a:lnSpc>
            </a:pPr>
            <a:endParaRPr/>
          </a:p>
          <a:p>
            <a:pPr algn="just">
              <a:lnSpc>
                <a:spcPct val="100000"/>
              </a:lnSpc>
            </a:pPr>
            <a:endParaRPr/>
          </a:p>
          <a:p>
            <a:pPr algn="just">
              <a:lnSpc>
                <a:spcPct val="100000"/>
              </a:lnSpc>
            </a:pPr>
            <a:r>
              <a:rPr lang="tr-TR" sz="2800" b="1">
                <a:solidFill>
                  <a:srgbClr val="000000"/>
                </a:solidFill>
                <a:latin typeface="Comic Sans MS"/>
              </a:rPr>
              <a:t>Çıkar çatışması; kamu görevlilerinin görevlerini tarafsız ve objektif şekilde icra etmelerini etkileyen ya da etkiliyormuş gibi gözüken ve kendilerine, yakınlarına, arkadaşlarına ya da ilişkide bulunduğu kişi ya da kuruluşlara sağlanan her türlü menfaati ve onlarla ilgili mali ya da diğer yükümlülükleri ve benzeri şahsi çıkarlara sahip olmaları halini ifade eder.</a:t>
            </a:r>
            <a:endParaRPr/>
          </a:p>
          <a:p>
            <a:pPr algn="just">
              <a:lnSpc>
                <a:spcPct val="100000"/>
              </a:lnSpc>
            </a:pPr>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CustomShape 1"/>
          <p:cNvSpPr/>
          <p:nvPr/>
        </p:nvSpPr>
        <p:spPr>
          <a:xfrm>
            <a:off x="395640" y="404640"/>
            <a:ext cx="8279640" cy="5831280"/>
          </a:xfrm>
          <a:prstGeom prst="rect">
            <a:avLst/>
          </a:prstGeom>
        </p:spPr>
        <p:txBody>
          <a:bodyPr lIns="0" tIns="45000" rIns="18360" bIns="45000"/>
          <a:lstStyle/>
          <a:p>
            <a:pPr algn="just">
              <a:lnSpc>
                <a:spcPct val="100000"/>
              </a:lnSpc>
            </a:pPr>
            <a:r>
              <a:rPr lang="tr-TR" sz="2800" b="1">
                <a:solidFill>
                  <a:srgbClr val="000000"/>
                </a:solidFill>
                <a:latin typeface="Comic Sans MS"/>
              </a:rPr>
              <a:t>	Kamu görevlileri, çıkar çatışmasında şahsi sorumluluğa sahiptir ve çıkar çatışmasının doğabileceği durumu genellikle şahsen bilen kişiler oldukları için, aşağıdaki davranışları göstermek zorundadırlar. </a:t>
            </a:r>
            <a:endParaRPr/>
          </a:p>
          <a:p>
            <a:pPr algn="just">
              <a:lnSpc>
                <a:spcPct val="100000"/>
              </a:lnSpc>
            </a:pPr>
            <a:r>
              <a:rPr lang="tr-TR" sz="2800" b="1">
                <a:solidFill>
                  <a:srgbClr val="000000"/>
                </a:solidFill>
                <a:latin typeface="Comic Sans MS"/>
              </a:rPr>
              <a:t>-Herhangi bir potansiyel ya da gerçek çıkar çatışması konusunda dikkatli davranmak.</a:t>
            </a:r>
            <a:endParaRPr/>
          </a:p>
          <a:p>
            <a:pPr algn="just">
              <a:lnSpc>
                <a:spcPct val="100000"/>
              </a:lnSpc>
            </a:pPr>
            <a:r>
              <a:rPr lang="tr-TR" sz="2800" b="1">
                <a:solidFill>
                  <a:srgbClr val="000000"/>
                </a:solidFill>
                <a:latin typeface="Comic Sans MS"/>
              </a:rPr>
              <a:t>-Çıkar çatışmasından kaçınmak için gerekli adımları atmak.</a:t>
            </a:r>
            <a:endParaRPr/>
          </a:p>
          <a:p>
            <a:pPr algn="just">
              <a:lnSpc>
                <a:spcPct val="100000"/>
              </a:lnSpc>
            </a:pPr>
            <a:r>
              <a:rPr lang="tr-TR" sz="2800" b="1">
                <a:solidFill>
                  <a:srgbClr val="000000"/>
                </a:solidFill>
                <a:latin typeface="Comic Sans MS"/>
              </a:rPr>
              <a:t>-Çıkar çatışmasının farkına varıldığında durumu üstlerine bildirmek.</a:t>
            </a:r>
            <a:endParaRPr/>
          </a:p>
          <a:p>
            <a:pPr algn="just">
              <a:lnSpc>
                <a:spcPct val="100000"/>
              </a:lnSpc>
            </a:pPr>
            <a:r>
              <a:rPr lang="tr-TR" sz="2800" b="1">
                <a:solidFill>
                  <a:srgbClr val="000000"/>
                </a:solidFill>
                <a:latin typeface="Comic Sans MS"/>
              </a:rPr>
              <a:t>-Çıkar çatışması kapsamına giren menfaatlerden uzak durmalıdır.</a:t>
            </a:r>
            <a:endParaRPr/>
          </a:p>
          <a:p>
            <a:pPr algn="just">
              <a:lnSpc>
                <a:spcPct val="100000"/>
              </a:lnSpc>
            </a:pPr>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CustomShape 1"/>
          <p:cNvSpPr/>
          <p:nvPr/>
        </p:nvSpPr>
        <p:spPr>
          <a:xfrm>
            <a:off x="467640" y="332640"/>
            <a:ext cx="8063280" cy="5659920"/>
          </a:xfrm>
          <a:prstGeom prst="rect">
            <a:avLst/>
          </a:prstGeom>
        </p:spPr>
        <p:txBody>
          <a:bodyPr lIns="0" tIns="45000" rIns="18360" bIns="45000"/>
          <a:lstStyle/>
          <a:p>
            <a:pPr algn="just">
              <a:lnSpc>
                <a:spcPct val="100000"/>
              </a:lnSpc>
            </a:pPr>
            <a:r>
              <a:rPr lang="tr-TR" sz="2800" b="1">
                <a:solidFill>
                  <a:srgbClr val="6D2A25"/>
                </a:solidFill>
                <a:latin typeface="Comic Sans MS"/>
              </a:rPr>
              <a:t>Örnek :</a:t>
            </a:r>
            <a:endParaRPr/>
          </a:p>
          <a:p>
            <a:pPr algn="just">
              <a:lnSpc>
                <a:spcPct val="100000"/>
              </a:lnSpc>
            </a:pPr>
            <a:r>
              <a:rPr lang="tr-TR" sz="2800" b="1">
                <a:solidFill>
                  <a:srgbClr val="000000"/>
                </a:solidFill>
                <a:latin typeface="Comic Sans MS"/>
              </a:rPr>
              <a:t>	</a:t>
            </a:r>
            <a:endParaRPr/>
          </a:p>
          <a:p>
            <a:pPr algn="just">
              <a:lnSpc>
                <a:spcPct val="100000"/>
              </a:lnSpc>
            </a:pPr>
            <a:r>
              <a:rPr lang="tr-TR" sz="2800" b="1">
                <a:solidFill>
                  <a:srgbClr val="000000"/>
                </a:solidFill>
                <a:latin typeface="Comic Sans MS"/>
              </a:rPr>
              <a:t>	Bir ihalede kontrol mühendisi olarak görev yapan Selçuk Bey, firma sahiplerine ait tatil köyünde ailece ücretsiz tatile davet edilmiştir. Selçuk Bey, davete icabet ederek ailece bir hafta ücretsiz tatil yapmış, tatil dönüşünde firmaya ait hak edişleri kontrol ederken imalatlarda eksiklik olduğunu tespit etmiştir. Eksiklikleri firma sahibine ileteceği sırada, firma sahibi Selçuk Beye, tatilden memnun kalıp kalmadığını sormuştur. Bu durumda Selçuk Bey nasıl davranacaktır?</a:t>
            </a:r>
            <a:endParaRPr/>
          </a:p>
          <a:p>
            <a:pPr algn="just">
              <a:lnSpc>
                <a:spcPct val="100000"/>
              </a:lnSpc>
            </a:pPr>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CustomShape 1"/>
          <p:cNvSpPr/>
          <p:nvPr/>
        </p:nvSpPr>
        <p:spPr>
          <a:xfrm>
            <a:off x="323640" y="476640"/>
            <a:ext cx="8561880" cy="4867560"/>
          </a:xfrm>
          <a:prstGeom prst="rect">
            <a:avLst/>
          </a:prstGeom>
        </p:spPr>
        <p:txBody>
          <a:bodyPr lIns="0" tIns="45000" rIns="18360" bIns="45000"/>
          <a:lstStyle/>
          <a:p>
            <a:pPr>
              <a:lnSpc>
                <a:spcPct val="100000"/>
              </a:lnSpc>
            </a:pPr>
            <a:r>
              <a:rPr lang="tr-TR" sz="2800" b="1">
                <a:solidFill>
                  <a:srgbClr val="000000"/>
                </a:solidFill>
                <a:latin typeface="Comic Sans MS"/>
              </a:rPr>
              <a:t>10-GÖREV VE YETKİLERİN MENFAAT SAĞLAMAK AMACIYLA KULLANILMAMASI</a:t>
            </a:r>
            <a:endParaRPr/>
          </a:p>
          <a:p>
            <a:pPr>
              <a:lnSpc>
                <a:spcPct val="100000"/>
              </a:lnSpc>
            </a:pPr>
            <a:endParaRPr/>
          </a:p>
          <a:p>
            <a:pPr>
              <a:lnSpc>
                <a:spcPct val="100000"/>
              </a:lnSpc>
            </a:pPr>
            <a:endParaRPr/>
          </a:p>
          <a:p>
            <a:pPr>
              <a:lnSpc>
                <a:spcPct val="100000"/>
              </a:lnSpc>
            </a:pPr>
            <a:r>
              <a:rPr lang="tr-TR" sz="2800" b="1">
                <a:solidFill>
                  <a:srgbClr val="000000"/>
                </a:solidFill>
                <a:latin typeface="Comic Sans MS"/>
              </a:rPr>
              <a:t>- Kamu görevlileri; görev, unvan ve yetkilerini kullanarak kendileri, yakınları veya üçüncü kişiler lehine menfaat sağlayamaz ve aracılıkta bulunamazlar, akraba, eş, dost ve hemşeri kayırmacılığı, siyasal kayırmacılık veya herhangi bir nedenle ayrımcılık veya kayırmacılık yapamazlar. </a:t>
            </a:r>
            <a:endParaRPr/>
          </a:p>
          <a:p>
            <a:pPr>
              <a:lnSpc>
                <a:spcPct val="100000"/>
              </a:lnSpc>
            </a:pPr>
            <a:endParaRPr/>
          </a:p>
          <a:p>
            <a:pPr>
              <a:lnSpc>
                <a:spcPct val="100000"/>
              </a:lnSpc>
            </a:pPr>
            <a:r>
              <a:rPr lang="tr-TR" sz="2800" b="1">
                <a:solidFill>
                  <a:srgbClr val="000000"/>
                </a:solidFill>
                <a:latin typeface="Comic Sans MS"/>
              </a:rPr>
              <a:t> </a:t>
            </a:r>
            <a:endParaRPr/>
          </a:p>
          <a:p>
            <a:pPr>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CustomShape 1"/>
          <p:cNvSpPr/>
          <p:nvPr/>
        </p:nvSpPr>
        <p:spPr>
          <a:xfrm>
            <a:off x="395640" y="476640"/>
            <a:ext cx="8417880" cy="5759280"/>
          </a:xfrm>
          <a:prstGeom prst="rect">
            <a:avLst/>
          </a:prstGeom>
        </p:spPr>
        <p:txBody>
          <a:bodyPr lIns="0" tIns="45000" rIns="18360" bIns="45000"/>
          <a:lstStyle/>
          <a:p>
            <a:pPr>
              <a:lnSpc>
                <a:spcPct val="100000"/>
              </a:lnSpc>
            </a:pPr>
            <a:r>
              <a:rPr lang="tr-TR" sz="2800" b="1">
                <a:solidFill>
                  <a:srgbClr val="000000"/>
                </a:solidFill>
                <a:latin typeface="Comic Sans MS"/>
              </a:rPr>
              <a:t>- Görev, unvan ve yetkilerini kullanarak kendileri veya başkalarının kitap, dergi, kaset, cd ve benzeri ürünlerinin satışını ve dağıtımını yaptırmamak.</a:t>
            </a:r>
            <a:endParaRPr/>
          </a:p>
          <a:p>
            <a:pPr>
              <a:lnSpc>
                <a:spcPct val="100000"/>
              </a:lnSpc>
            </a:pPr>
            <a:r>
              <a:rPr lang="tr-TR" sz="2800" b="1">
                <a:solidFill>
                  <a:srgbClr val="000000"/>
                </a:solidFill>
                <a:latin typeface="Comic Sans MS"/>
              </a:rPr>
              <a:t>-Herhangi bir kurum, vakıf, dernek veya spor kulübüne yardım, bağış ve benzeri nitelikle menfaat sağlamamak.</a:t>
            </a:r>
            <a:endParaRPr/>
          </a:p>
          <a:p>
            <a:pPr>
              <a:lnSpc>
                <a:spcPct val="100000"/>
              </a:lnSpc>
            </a:pPr>
            <a:r>
              <a:rPr lang="tr-TR" sz="2800" b="1">
                <a:solidFill>
                  <a:srgbClr val="000000"/>
                </a:solidFill>
                <a:latin typeface="Comic Sans MS"/>
              </a:rPr>
              <a:t>- Görevin ifası sırasında ya da bu görevlerin sonucu olarak elde ettikleri resmi veya gizli nitelikteki bilgileri, kendilerine yakınlarına veya üçüncü kişilere doğrudan veya dolaylı olarak ekonomik, siyasal veya sosyal nitelikte bir menfaat elde etmek için kullanmamak.</a:t>
            </a:r>
            <a:endParaRPr/>
          </a:p>
          <a:p>
            <a:pPr>
              <a:lnSpc>
                <a:spcPct val="100000"/>
              </a:lnSpc>
            </a:pPr>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CustomShape 1"/>
          <p:cNvSpPr/>
          <p:nvPr/>
        </p:nvSpPr>
        <p:spPr>
          <a:xfrm>
            <a:off x="467640" y="692640"/>
            <a:ext cx="8279640" cy="4246920"/>
          </a:xfrm>
          <a:prstGeom prst="rect">
            <a:avLst/>
          </a:prstGeom>
        </p:spPr>
        <p:txBody>
          <a:bodyPr lIns="0" tIns="45000" rIns="18360" bIns="45000"/>
          <a:lstStyle/>
          <a:p>
            <a:pPr>
              <a:lnSpc>
                <a:spcPct val="100000"/>
              </a:lnSpc>
            </a:pPr>
            <a:endParaRPr/>
          </a:p>
          <a:p>
            <a:pPr>
              <a:lnSpc>
                <a:spcPct val="100000"/>
              </a:lnSpc>
            </a:pPr>
            <a:endParaRPr/>
          </a:p>
          <a:p>
            <a:pPr>
              <a:lnSpc>
                <a:spcPct val="100000"/>
              </a:lnSpc>
            </a:pPr>
            <a:r>
              <a:rPr lang="tr-TR" sz="2800" b="1">
                <a:solidFill>
                  <a:srgbClr val="000000"/>
                </a:solidFill>
                <a:latin typeface="Comic Sans MS"/>
              </a:rPr>
              <a:t>-Resmi veya gizli nitelikteki bilgileri görevdeyken ve görevden ayrıldıktan sonra yetkili makamlar dışında hiçbir kurum, kuruluş veya kişiye açıklamamak.</a:t>
            </a:r>
            <a:endParaRPr/>
          </a:p>
          <a:p>
            <a:pPr>
              <a:lnSpc>
                <a:spcPct val="100000"/>
              </a:lnSpc>
            </a:pPr>
            <a:endParaRPr/>
          </a:p>
          <a:p>
            <a:pPr>
              <a:lnSpc>
                <a:spcPct val="100000"/>
              </a:lnSpc>
            </a:pPr>
            <a:r>
              <a:rPr lang="tr-TR" sz="2800" b="1">
                <a:solidFill>
                  <a:srgbClr val="000000"/>
                </a:solidFill>
                <a:latin typeface="Comic Sans MS"/>
              </a:rPr>
              <a:t>-Görev yapılan kurumun kaynaklarını doğrudan veya dolaylı olarak seçim kampanyalarında kullanmamak ve kullandırmamakla yükümlüdür.</a:t>
            </a:r>
            <a:endParaRPr/>
          </a:p>
          <a:p>
            <a:pPr>
              <a:lnSpc>
                <a:spcPct val="100000"/>
              </a:lnSpc>
            </a:pPr>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CustomShape 1"/>
          <p:cNvSpPr/>
          <p:nvPr/>
        </p:nvSpPr>
        <p:spPr>
          <a:xfrm>
            <a:off x="467640" y="548640"/>
            <a:ext cx="8417880" cy="4246920"/>
          </a:xfrm>
          <a:prstGeom prst="rect">
            <a:avLst/>
          </a:prstGeom>
        </p:spPr>
        <p:txBody>
          <a:bodyPr lIns="0" tIns="45000" rIns="18360" bIns="45000"/>
          <a:lstStyle/>
          <a:p>
            <a:pPr algn="just">
              <a:lnSpc>
                <a:spcPct val="100000"/>
              </a:lnSpc>
            </a:pPr>
            <a:r>
              <a:rPr lang="tr-TR" sz="2800" b="1">
                <a:solidFill>
                  <a:srgbClr val="6D2A25"/>
                </a:solidFill>
                <a:latin typeface="Comic Sans MS"/>
              </a:rPr>
              <a:t>Adam Kayırmacılık</a:t>
            </a:r>
            <a:endParaRPr/>
          </a:p>
          <a:p>
            <a:pPr algn="just">
              <a:lnSpc>
                <a:spcPct val="100000"/>
              </a:lnSpc>
            </a:pPr>
            <a:endParaRPr/>
          </a:p>
          <a:p>
            <a:pPr algn="just">
              <a:lnSpc>
                <a:spcPct val="100000"/>
              </a:lnSpc>
            </a:pPr>
            <a:endParaRPr/>
          </a:p>
          <a:p>
            <a:pPr algn="just">
              <a:lnSpc>
                <a:spcPct val="100000"/>
              </a:lnSpc>
            </a:pPr>
            <a:r>
              <a:rPr lang="tr-TR" sz="2800" b="1">
                <a:solidFill>
                  <a:srgbClr val="000000"/>
                </a:solidFill>
                <a:latin typeface="Comic Sans MS"/>
              </a:rPr>
              <a:t>Teftiş Kurulu Başkanının  yeğeni, Kurulun denetim alanındaki bir kamu kurumunun açtığı yazılı sınavı kazanarak sözlü sınava davet edilmiştir. Teftiş kurulu başkanı ilgili kurumun yöneticisini arayarak yeğeninin işe alınması için ricada bulunmaktadır.</a:t>
            </a:r>
            <a:endParaRPr/>
          </a:p>
          <a:p>
            <a:pPr algn="just">
              <a:lnSpc>
                <a:spcPct val="100000"/>
              </a:lnSpc>
            </a:pPr>
            <a:r>
              <a:rPr lang="tr-TR" sz="2800" b="1">
                <a:solidFill>
                  <a:srgbClr val="000000"/>
                </a:solidFill>
                <a:latin typeface="Comic Sans MS"/>
              </a:rPr>
              <a:t> </a:t>
            </a:r>
            <a:endParaRPr/>
          </a:p>
          <a:p>
            <a:pPr algn="just">
              <a:lnSpc>
                <a:spcPct val="100000"/>
              </a:lnSpc>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CustomShape 1"/>
          <p:cNvSpPr/>
          <p:nvPr/>
        </p:nvSpPr>
        <p:spPr>
          <a:xfrm>
            <a:off x="251640" y="260640"/>
            <a:ext cx="8561880" cy="2081160"/>
          </a:xfrm>
          <a:prstGeom prst="rect">
            <a:avLst/>
          </a:prstGeom>
        </p:spPr>
        <p:txBody>
          <a:bodyPr lIns="0" tIns="0" rIns="18360" bIns="0" anchor="b"/>
          <a:lstStyle/>
          <a:p>
            <a:pPr>
              <a:lnSpc>
                <a:spcPct val="100000"/>
              </a:lnSpc>
            </a:pPr>
            <a:r>
              <a:rPr lang="tr-TR" sz="4800" b="1">
                <a:solidFill>
                  <a:srgbClr val="922222"/>
                </a:solidFill>
                <a:latin typeface="Calibri"/>
              </a:rPr>
              <a:t>ANDROGOJİ (Malcom Konowles)</a:t>
            </a:r>
            <a:endParaRPr/>
          </a:p>
          <a:p>
            <a:pPr algn="ctr">
              <a:lnSpc>
                <a:spcPct val="100000"/>
              </a:lnSpc>
            </a:pPr>
            <a:endParaRPr/>
          </a:p>
        </p:txBody>
      </p:sp>
      <p:sp>
        <p:nvSpPr>
          <p:cNvPr id="49" name="CustomShape 2"/>
          <p:cNvSpPr/>
          <p:nvPr/>
        </p:nvSpPr>
        <p:spPr>
          <a:xfrm>
            <a:off x="323640" y="2205000"/>
            <a:ext cx="8561880" cy="2950920"/>
          </a:xfrm>
          <a:prstGeom prst="rect">
            <a:avLst/>
          </a:prstGeom>
        </p:spPr>
        <p:txBody>
          <a:bodyPr lIns="0" tIns="45000" rIns="18360" bIns="45000"/>
          <a:lstStyle/>
          <a:p>
            <a:pPr>
              <a:lnSpc>
                <a:spcPct val="100000"/>
              </a:lnSpc>
            </a:pPr>
            <a:endParaRPr/>
          </a:p>
          <a:p>
            <a:pPr>
              <a:lnSpc>
                <a:spcPct val="100000"/>
              </a:lnSpc>
            </a:pPr>
            <a:r>
              <a:rPr lang="tr-TR" sz="2600">
                <a:solidFill>
                  <a:srgbClr val="000000"/>
                </a:solidFill>
                <a:latin typeface="Comic Sans MS"/>
              </a:rPr>
              <a:t>ANDROGOJİ: </a:t>
            </a:r>
            <a:r>
              <a:rPr lang="tr-TR" sz="2600" b="1">
                <a:solidFill>
                  <a:srgbClr val="000000"/>
                </a:solidFill>
                <a:latin typeface="Comic Sans MS"/>
              </a:rPr>
              <a:t>Yetişkin  eğitimi demektir.</a:t>
            </a:r>
            <a:endParaRPr/>
          </a:p>
          <a:p>
            <a:pPr>
              <a:lnSpc>
                <a:spcPct val="100000"/>
              </a:lnSpc>
            </a:pPr>
            <a:r>
              <a:rPr lang="tr-TR" sz="2600" b="1">
                <a:solidFill>
                  <a:srgbClr val="000000"/>
                </a:solidFill>
                <a:latin typeface="Comic Sans MS"/>
              </a:rPr>
              <a:t>Peki Androgoji ve Pedogoji yani çocuk eğitimi arasındaki faklılıklar veya benzerlikler nelerdir.</a:t>
            </a:r>
            <a:endParaRPr/>
          </a:p>
          <a:p>
            <a:pPr algn="ctr">
              <a:lnSpc>
                <a:spcPct val="100000"/>
              </a:lnSpc>
            </a:pPr>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CustomShape 1"/>
          <p:cNvSpPr/>
          <p:nvPr/>
        </p:nvSpPr>
        <p:spPr>
          <a:xfrm>
            <a:off x="467640" y="404640"/>
            <a:ext cx="8207640" cy="4822920"/>
          </a:xfrm>
          <a:prstGeom prst="rect">
            <a:avLst/>
          </a:prstGeom>
        </p:spPr>
        <p:txBody>
          <a:bodyPr lIns="0" tIns="45000" rIns="18360" bIns="45000"/>
          <a:lstStyle/>
          <a:p>
            <a:pPr algn="just">
              <a:lnSpc>
                <a:spcPct val="100000"/>
              </a:lnSpc>
            </a:pPr>
            <a:endParaRPr/>
          </a:p>
          <a:p>
            <a:pPr algn="just">
              <a:lnSpc>
                <a:spcPct val="100000"/>
              </a:lnSpc>
            </a:pPr>
            <a:r>
              <a:rPr lang="tr-TR" sz="2800" b="1">
                <a:solidFill>
                  <a:srgbClr val="6D2A25"/>
                </a:solidFill>
                <a:latin typeface="Comic Sans MS"/>
              </a:rPr>
              <a:t>Hizmet Kayırmacılığı</a:t>
            </a:r>
            <a:endParaRPr/>
          </a:p>
          <a:p>
            <a:pPr algn="just">
              <a:lnSpc>
                <a:spcPct val="100000"/>
              </a:lnSpc>
            </a:pPr>
            <a:r>
              <a:rPr lang="tr-TR" sz="2800" b="1">
                <a:solidFill>
                  <a:srgbClr val="000000"/>
                </a:solidFill>
                <a:latin typeface="Comic Sans MS"/>
              </a:rPr>
              <a:t>Kömür dağıtımında görevli Hasan Bey, dağıtımda hemşerilerine öncelik tanımaktadır.</a:t>
            </a:r>
            <a:endParaRPr/>
          </a:p>
          <a:p>
            <a:pPr algn="just">
              <a:lnSpc>
                <a:spcPct val="100000"/>
              </a:lnSpc>
            </a:pPr>
            <a:r>
              <a:rPr lang="tr-TR" sz="2800" b="1">
                <a:solidFill>
                  <a:srgbClr val="000000"/>
                </a:solidFill>
                <a:latin typeface="Comic Sans MS"/>
              </a:rPr>
              <a:t> </a:t>
            </a:r>
            <a:endParaRPr/>
          </a:p>
          <a:p>
            <a:pPr algn="just">
              <a:lnSpc>
                <a:spcPct val="100000"/>
              </a:lnSpc>
            </a:pPr>
            <a:endParaRPr/>
          </a:p>
          <a:p>
            <a:pPr algn="just">
              <a:lnSpc>
                <a:spcPct val="100000"/>
              </a:lnSpc>
            </a:pPr>
            <a:r>
              <a:rPr lang="tr-TR" sz="2800" b="1">
                <a:solidFill>
                  <a:srgbClr val="6D2A25"/>
                </a:solidFill>
                <a:latin typeface="Comic Sans MS"/>
              </a:rPr>
              <a:t>Görev, Unvan ve Yetki Kullanarak Ticaret Yapma</a:t>
            </a:r>
            <a:endParaRPr/>
          </a:p>
          <a:p>
            <a:pPr algn="just">
              <a:lnSpc>
                <a:spcPct val="100000"/>
              </a:lnSpc>
            </a:pPr>
            <a:r>
              <a:rPr lang="tr-TR" sz="2800" b="1">
                <a:solidFill>
                  <a:srgbClr val="000000"/>
                </a:solidFill>
                <a:latin typeface="Comic Sans MS"/>
              </a:rPr>
              <a:t>Müfettiş  Bey, denetim görevi ile ilgili açıklamalı bir mevzuat kitabı hazırlamış, kitabı satın almaları amacıyla ilgili kamu kurumlarına dağıtmıştır</a:t>
            </a:r>
            <a:endParaRPr/>
          </a:p>
          <a:p>
            <a:pPr algn="just">
              <a:lnSpc>
                <a:spcPct val="100000"/>
              </a:lnSpc>
            </a:pPr>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CustomShape 1"/>
          <p:cNvSpPr/>
          <p:nvPr/>
        </p:nvSpPr>
        <p:spPr>
          <a:xfrm>
            <a:off x="395640" y="332640"/>
            <a:ext cx="8279640" cy="5255280"/>
          </a:xfrm>
          <a:prstGeom prst="rect">
            <a:avLst/>
          </a:prstGeom>
        </p:spPr>
        <p:txBody>
          <a:bodyPr lIns="0" tIns="45000" rIns="18360" bIns="45000"/>
          <a:lstStyle/>
          <a:p>
            <a:pPr algn="just">
              <a:lnSpc>
                <a:spcPct val="100000"/>
              </a:lnSpc>
            </a:pPr>
            <a:r>
              <a:rPr lang="tr-TR" sz="2800" b="1">
                <a:solidFill>
                  <a:srgbClr val="000000"/>
                </a:solidFill>
                <a:latin typeface="Comic Sans MS"/>
              </a:rPr>
              <a:t>11-HEDİYE ALMA VE MENFAAT SAĞLAMA YASAĞI</a:t>
            </a:r>
            <a:endParaRPr/>
          </a:p>
          <a:p>
            <a:pPr algn="just">
              <a:lnSpc>
                <a:spcPct val="100000"/>
              </a:lnSpc>
            </a:pPr>
            <a:r>
              <a:rPr lang="tr-TR" sz="2800" b="1">
                <a:solidFill>
                  <a:srgbClr val="000000"/>
                </a:solidFill>
                <a:latin typeface="Comic Sans MS"/>
              </a:rPr>
              <a:t> </a:t>
            </a:r>
            <a:endParaRPr/>
          </a:p>
          <a:p>
            <a:pPr algn="just">
              <a:lnSpc>
                <a:spcPct val="100000"/>
              </a:lnSpc>
            </a:pPr>
            <a:endParaRPr/>
          </a:p>
          <a:p>
            <a:pPr algn="just">
              <a:lnSpc>
                <a:spcPct val="100000"/>
              </a:lnSpc>
            </a:pPr>
            <a:r>
              <a:rPr lang="tr-TR" sz="2800" b="1">
                <a:solidFill>
                  <a:srgbClr val="000000"/>
                </a:solidFill>
                <a:latin typeface="Comic Sans MS"/>
              </a:rPr>
              <a:t>Kamu görevlisinin tarafsızlığını, performansını, kararını veya görevini yapmasını etkileyen veya etkileme ihtimali bulunan, ekonomik değeri olan ya da olmayan, doğrudan ya da dolaylı olarak kabul edilen her türlü eşya ve menfaat hediye kapsamındadır (md. 15).</a:t>
            </a:r>
            <a:endParaRPr/>
          </a:p>
          <a:p>
            <a:pPr algn="just">
              <a:lnSpc>
                <a:spcPct val="100000"/>
              </a:lnSpc>
            </a:pPr>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CustomShape 1"/>
          <p:cNvSpPr/>
          <p:nvPr/>
        </p:nvSpPr>
        <p:spPr>
          <a:xfrm>
            <a:off x="395640" y="620640"/>
            <a:ext cx="8279640" cy="5039280"/>
          </a:xfrm>
          <a:prstGeom prst="rect">
            <a:avLst/>
          </a:prstGeom>
        </p:spPr>
        <p:txBody>
          <a:bodyPr lIns="0" tIns="45000" rIns="18360" bIns="45000"/>
          <a:lstStyle/>
          <a:p>
            <a:pPr algn="just">
              <a:lnSpc>
                <a:spcPct val="100000"/>
              </a:lnSpc>
            </a:pPr>
            <a:endParaRPr/>
          </a:p>
          <a:p>
            <a:pPr algn="just">
              <a:lnSpc>
                <a:spcPct val="100000"/>
              </a:lnSpc>
            </a:pPr>
            <a:endParaRPr/>
          </a:p>
          <a:p>
            <a:pPr algn="just">
              <a:lnSpc>
                <a:spcPct val="100000"/>
              </a:lnSpc>
            </a:pPr>
            <a:r>
              <a:rPr lang="tr-TR" sz="2800" b="1">
                <a:solidFill>
                  <a:srgbClr val="000000"/>
                </a:solidFill>
                <a:latin typeface="Comic Sans MS"/>
              </a:rPr>
              <a:t>Görev yapılan kuruma katkı anlamına gelen, kurum hizmetlerinin hukuka uygun yürütülmesini etkilemeyecek olan ve kamu hizmetine tahsis edilmek, kurumun demirbaş listesine kaydedilmek ve kamuoyuna açıklanmak koşuluyla alınanlar (makam aracı ve belli bir kamu görevlisinin hizmetine tahsis edilmek üzere alınan diğer hediyeler hariç) ile kurum ve kuruluşlara yapılan bağışlar</a:t>
            </a:r>
            <a:endParaRPr/>
          </a:p>
          <a:p>
            <a:pPr algn="just">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CustomShape 1"/>
          <p:cNvSpPr/>
          <p:nvPr/>
        </p:nvSpPr>
        <p:spPr>
          <a:xfrm>
            <a:off x="467640" y="620640"/>
            <a:ext cx="8063280" cy="5111280"/>
          </a:xfrm>
          <a:prstGeom prst="rect">
            <a:avLst/>
          </a:prstGeom>
        </p:spPr>
        <p:txBody>
          <a:bodyPr lIns="0" tIns="45000" rIns="18360" bIns="45000"/>
          <a:lstStyle/>
          <a:p>
            <a:pPr algn="just">
              <a:lnSpc>
                <a:spcPct val="100000"/>
              </a:lnSpc>
              <a:buFont typeface="StarSymbol"/>
              <a:buChar char="-"/>
            </a:pPr>
            <a:r>
              <a:rPr lang="tr-TR" sz="2800" b="1">
                <a:solidFill>
                  <a:srgbClr val="000000"/>
                </a:solidFill>
                <a:latin typeface="Comic Sans MS"/>
              </a:rPr>
              <a:t>Kamu görevlilerinin hediye almaması,</a:t>
            </a:r>
            <a:endParaRPr/>
          </a:p>
          <a:p>
            <a:pPr algn="just">
              <a:lnSpc>
                <a:spcPct val="100000"/>
              </a:lnSpc>
              <a:buFont typeface="StarSymbol"/>
              <a:buChar char="-"/>
            </a:pPr>
            <a:r>
              <a:rPr lang="tr-TR" sz="2800" b="1">
                <a:solidFill>
                  <a:srgbClr val="000000"/>
                </a:solidFill>
                <a:latin typeface="Comic Sans MS"/>
              </a:rPr>
              <a:t>Kamu görevlisine hediye verilmemesi,</a:t>
            </a:r>
            <a:endParaRPr/>
          </a:p>
          <a:p>
            <a:pPr algn="just">
              <a:lnSpc>
                <a:spcPct val="100000"/>
              </a:lnSpc>
              <a:buFont typeface="StarSymbol"/>
              <a:buChar char="-"/>
            </a:pPr>
            <a:r>
              <a:rPr lang="tr-TR" sz="2800" b="1">
                <a:solidFill>
                  <a:srgbClr val="000000"/>
                </a:solidFill>
                <a:latin typeface="Comic Sans MS"/>
              </a:rPr>
              <a:t>Görev sebebiyle çıkar sağlanmaması</a:t>
            </a:r>
            <a:endParaRPr/>
          </a:p>
          <a:p>
            <a:pPr algn="just">
              <a:lnSpc>
                <a:spcPct val="100000"/>
              </a:lnSpc>
            </a:pPr>
            <a:r>
              <a:rPr lang="tr-TR" sz="2800" b="1">
                <a:solidFill>
                  <a:srgbClr val="000000"/>
                </a:solidFill>
                <a:latin typeface="Comic Sans MS"/>
              </a:rPr>
              <a:t>temel ilkedir. </a:t>
            </a:r>
            <a:endParaRPr/>
          </a:p>
          <a:p>
            <a:pPr algn="just">
              <a:lnSpc>
                <a:spcPct val="100000"/>
              </a:lnSpc>
            </a:pPr>
            <a:endParaRPr/>
          </a:p>
          <a:p>
            <a:pPr algn="just">
              <a:lnSpc>
                <a:spcPct val="100000"/>
              </a:lnSpc>
            </a:pPr>
            <a:r>
              <a:rPr lang="tr-TR" sz="2800" b="1">
                <a:solidFill>
                  <a:srgbClr val="000000"/>
                </a:solidFill>
                <a:latin typeface="Comic Sans MS"/>
              </a:rPr>
              <a:t>Kamu görevlileri,  görevleriyle ilgili bir iş, hizmet veya menfaat ilişkisi olan gerçek veya tüzel kişilerden kendileri, yakınları veya üçüncü kişi veya kuruluşlar için doğrudan doğruya veya aracı eliyle herhangi bir hediye alamaz ve menfaat sağlayamaz.</a:t>
            </a:r>
            <a:endParaRPr/>
          </a:p>
          <a:p>
            <a:pPr algn="just">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CustomShape 1"/>
          <p:cNvSpPr/>
          <p:nvPr/>
        </p:nvSpPr>
        <p:spPr>
          <a:xfrm>
            <a:off x="467640" y="332640"/>
            <a:ext cx="8207640" cy="5687280"/>
          </a:xfrm>
          <a:prstGeom prst="rect">
            <a:avLst/>
          </a:prstGeom>
        </p:spPr>
        <p:txBody>
          <a:bodyPr lIns="0" tIns="45000" rIns="18360" bIns="45000"/>
          <a:lstStyle/>
          <a:p>
            <a:pPr algn="just">
              <a:lnSpc>
                <a:spcPct val="100000"/>
              </a:lnSpc>
            </a:pPr>
            <a:r>
              <a:rPr lang="tr-TR" sz="2400" b="1">
                <a:solidFill>
                  <a:srgbClr val="000000"/>
                </a:solidFill>
                <a:latin typeface="Comic Sans MS"/>
              </a:rPr>
              <a:t>Kamu görevlileri kamu kaynaklarını kullanarak;</a:t>
            </a:r>
            <a:endParaRPr/>
          </a:p>
          <a:p>
            <a:pPr algn="just">
              <a:lnSpc>
                <a:spcPct val="100000"/>
              </a:lnSpc>
            </a:pPr>
            <a:endParaRPr/>
          </a:p>
          <a:p>
            <a:pPr algn="just">
              <a:lnSpc>
                <a:spcPct val="100000"/>
              </a:lnSpc>
              <a:buFont typeface="StarSymbol"/>
              <a:buChar char="-"/>
            </a:pPr>
            <a:r>
              <a:rPr lang="tr-TR" sz="2200" b="1">
                <a:solidFill>
                  <a:srgbClr val="000000"/>
                </a:solidFill>
                <a:latin typeface="Comic Sans MS"/>
              </a:rPr>
              <a:t>Hediye veremez.</a:t>
            </a:r>
            <a:endParaRPr/>
          </a:p>
          <a:p>
            <a:pPr algn="just">
              <a:lnSpc>
                <a:spcPct val="100000"/>
              </a:lnSpc>
              <a:buFont typeface="StarSymbol"/>
              <a:buChar char="-"/>
            </a:pPr>
            <a:r>
              <a:rPr lang="tr-TR" sz="2200" b="1">
                <a:solidFill>
                  <a:srgbClr val="000000"/>
                </a:solidFill>
                <a:latin typeface="Comic Sans MS"/>
              </a:rPr>
              <a:t>Resmi gün, tören ve bayramlar dışında çelenk veya çiçek gönderemez.</a:t>
            </a:r>
            <a:endParaRPr/>
          </a:p>
          <a:p>
            <a:pPr algn="just">
              <a:lnSpc>
                <a:spcPct val="100000"/>
              </a:lnSpc>
              <a:buFont typeface="StarSymbol"/>
              <a:buChar char="-"/>
            </a:pPr>
            <a:r>
              <a:rPr lang="tr-TR" sz="2200" b="1">
                <a:solidFill>
                  <a:srgbClr val="000000"/>
                </a:solidFill>
                <a:latin typeface="Comic Sans MS"/>
              </a:rPr>
              <a:t>Görev ve hizmetle ilgisi olmayan kutlama, duyuru ve anma ilanları veremez. </a:t>
            </a:r>
            <a:endParaRPr/>
          </a:p>
          <a:p>
            <a:pPr algn="just">
              <a:lnSpc>
                <a:spcPct val="100000"/>
              </a:lnSpc>
              <a:buFont typeface="StarSymbol"/>
              <a:buChar char="-"/>
            </a:pPr>
            <a:r>
              <a:rPr lang="tr-TR" sz="2200" b="1">
                <a:solidFill>
                  <a:srgbClr val="000000"/>
                </a:solidFill>
                <a:latin typeface="Comic Sans MS"/>
              </a:rPr>
              <a:t>Uluslararası ilişkilerde nezaket ve protokol kuralları gereğince yabancı kişi ve kuruluşlar tarafından verilen hediyelerden 3628 sayılı Kanunun 3 üncü maddesi hükümleri saklı kalmakla birlikte söz konusu maddede belirtilen sınırın altında kalanlar da beyan edilir (En az genel müdür, eşiti ve üstü kamu görevlileri, bu kapsamda sayılan hediyelere ilişkin bir önceki yılda aldıklarının listesini, herhangi bir uyarı beklemeksizin her yıl Ocak ayı sonuna Kurula bildirirler).</a:t>
            </a:r>
            <a:endParaRPr/>
          </a:p>
          <a:p>
            <a:pPr algn="just">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CustomShape 1"/>
          <p:cNvSpPr/>
          <p:nvPr/>
        </p:nvSpPr>
        <p:spPr>
          <a:xfrm>
            <a:off x="251640" y="0"/>
            <a:ext cx="8561880" cy="6662160"/>
          </a:xfrm>
          <a:prstGeom prst="rect">
            <a:avLst/>
          </a:prstGeom>
        </p:spPr>
        <p:txBody>
          <a:bodyPr lIns="0" tIns="45000" rIns="18360" bIns="45000"/>
          <a:lstStyle/>
          <a:p>
            <a:pPr algn="just">
              <a:lnSpc>
                <a:spcPct val="100000"/>
              </a:lnSpc>
            </a:pPr>
            <a:r>
              <a:rPr lang="tr-TR" sz="2800" b="1">
                <a:solidFill>
                  <a:srgbClr val="000000"/>
                </a:solidFill>
                <a:latin typeface="Comic Sans MS"/>
              </a:rPr>
              <a:t>Yasak Kapsamı Dışındaki Hediyeler</a:t>
            </a:r>
            <a:endParaRPr/>
          </a:p>
          <a:p>
            <a:pPr algn="just">
              <a:lnSpc>
                <a:spcPct val="100000"/>
              </a:lnSpc>
            </a:pPr>
            <a:endParaRPr/>
          </a:p>
          <a:p>
            <a:pPr algn="just">
              <a:lnSpc>
                <a:spcPct val="100000"/>
              </a:lnSpc>
            </a:pPr>
            <a:r>
              <a:rPr lang="tr-TR" sz="2800" b="1">
                <a:solidFill>
                  <a:srgbClr val="000000"/>
                </a:solidFill>
                <a:latin typeface="Comic Sans MS"/>
              </a:rPr>
              <a:t>a) Görev yapılan kuruma katkı anlamına gelen, kurum hizmetlerinin hukuka uygun yürütülmesini etkilemeyecek olan ve kamu hizmetine tahsis edilmek, kurumun demirbaş listesine kaydedilmek ve kamuoyuna açıklanmak koşuluyla alınanlar (makam aracı ve belli bir kamu görevlisinin hizmetine tahsis edilmek üzere alınan diğer hediyeler hariç) ile kurum ve kuruluşlara yapılan bağışlar. (Yine en az genel müdür, eşiti ve üstü kamu görevlileri, bu kapsamda sayılan hediyelere ilişkin bir önceki yılda aldıklarının listesini, herhangi bir uyarı beklemeksizin her yıl Ocak ayı sonuna Kurula bildirirler).</a:t>
            </a:r>
            <a:endParaRPr/>
          </a:p>
          <a:p>
            <a:pPr algn="just">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CustomShape 1"/>
          <p:cNvSpPr/>
          <p:nvPr/>
        </p:nvSpPr>
        <p:spPr>
          <a:xfrm>
            <a:off x="395640" y="404640"/>
            <a:ext cx="8351640" cy="5471280"/>
          </a:xfrm>
          <a:prstGeom prst="rect">
            <a:avLst/>
          </a:prstGeom>
        </p:spPr>
        <p:txBody>
          <a:bodyPr lIns="0" tIns="45000" rIns="18360" bIns="45000"/>
          <a:lstStyle/>
          <a:p>
            <a:pPr algn="just">
              <a:lnSpc>
                <a:spcPct val="100000"/>
              </a:lnSpc>
            </a:pPr>
            <a:endParaRPr/>
          </a:p>
          <a:p>
            <a:pPr algn="just">
              <a:lnSpc>
                <a:spcPct val="100000"/>
              </a:lnSpc>
            </a:pPr>
            <a:r>
              <a:rPr lang="tr-TR" sz="2800" b="1">
                <a:solidFill>
                  <a:srgbClr val="000000"/>
                </a:solidFill>
                <a:latin typeface="Comic Sans MS"/>
              </a:rPr>
              <a:t>b) Kitap, dergi, makale, kaset, takvim, cd  vb.</a:t>
            </a:r>
            <a:endParaRPr/>
          </a:p>
          <a:p>
            <a:pPr algn="just">
              <a:lnSpc>
                <a:spcPct val="100000"/>
              </a:lnSpc>
            </a:pPr>
            <a:r>
              <a:rPr lang="tr-TR" sz="2800" b="1">
                <a:solidFill>
                  <a:srgbClr val="000000"/>
                </a:solidFill>
                <a:latin typeface="Comic Sans MS"/>
              </a:rPr>
              <a:t>c) Halka açık yarışmalarda, kampanyalarda veya etkinliklerde kazanılan ödül veya hediyeler.</a:t>
            </a:r>
            <a:endParaRPr/>
          </a:p>
          <a:p>
            <a:pPr algn="just">
              <a:lnSpc>
                <a:spcPct val="100000"/>
              </a:lnSpc>
            </a:pPr>
            <a:r>
              <a:rPr lang="tr-TR" sz="2800" b="1">
                <a:solidFill>
                  <a:srgbClr val="000000"/>
                </a:solidFill>
                <a:latin typeface="Comic Sans MS"/>
              </a:rPr>
              <a:t>d) Herkese açık konferans, sempozyum, forum, panel, yemek, resepsiyon v.b etkinliklerde verilen hatıra niteliğindeki hediyeler.</a:t>
            </a:r>
            <a:endParaRPr/>
          </a:p>
          <a:p>
            <a:pPr algn="just">
              <a:lnSpc>
                <a:spcPct val="100000"/>
              </a:lnSpc>
            </a:pPr>
            <a:r>
              <a:rPr lang="tr-TR" sz="2800" b="1">
                <a:solidFill>
                  <a:srgbClr val="000000"/>
                </a:solidFill>
                <a:latin typeface="Comic Sans MS"/>
              </a:rPr>
              <a:t>e) Tanıtım amacına yönelik, herkese dağıtılan ve sembolik değeri bulunan reklam ve el sanatları ürünleri.</a:t>
            </a:r>
            <a:endParaRPr/>
          </a:p>
          <a:p>
            <a:pPr algn="just">
              <a:lnSpc>
                <a:spcPct val="100000"/>
              </a:lnSpc>
            </a:pPr>
            <a:r>
              <a:rPr lang="tr-TR" sz="2800" b="1">
                <a:solidFill>
                  <a:srgbClr val="000000"/>
                </a:solidFill>
                <a:latin typeface="Comic Sans MS"/>
              </a:rPr>
              <a:t>f) Finans kurumlarından piyasa koşullarına göre alınan krediler.</a:t>
            </a:r>
            <a:endParaRPr/>
          </a:p>
          <a:p>
            <a:pPr algn="just">
              <a:lnSpc>
                <a:spcPct val="100000"/>
              </a:lnSpc>
            </a:pPr>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CustomShape 1"/>
          <p:cNvSpPr/>
          <p:nvPr/>
        </p:nvSpPr>
        <p:spPr>
          <a:xfrm>
            <a:off x="390600" y="404640"/>
            <a:ext cx="8351640" cy="4967280"/>
          </a:xfrm>
          <a:prstGeom prst="rect">
            <a:avLst/>
          </a:prstGeom>
        </p:spPr>
        <p:txBody>
          <a:bodyPr lIns="0" tIns="45000" rIns="18360" bIns="45000"/>
          <a:lstStyle/>
          <a:p>
            <a:pPr>
              <a:lnSpc>
                <a:spcPct val="100000"/>
              </a:lnSpc>
            </a:pPr>
            <a:r>
              <a:rPr lang="tr-TR" sz="2800" b="1">
                <a:solidFill>
                  <a:srgbClr val="000000"/>
                </a:solidFill>
                <a:latin typeface="Comic Sans MS"/>
              </a:rPr>
              <a:t>Yasak kapsamında bulunan hediyeler</a:t>
            </a:r>
            <a:endParaRPr/>
          </a:p>
          <a:p>
            <a:pPr>
              <a:lnSpc>
                <a:spcPct val="100000"/>
              </a:lnSpc>
            </a:pPr>
            <a:endParaRPr/>
          </a:p>
          <a:p>
            <a:pPr>
              <a:lnSpc>
                <a:spcPct val="100000"/>
              </a:lnSpc>
            </a:pPr>
            <a:endParaRPr/>
          </a:p>
          <a:p>
            <a:pPr>
              <a:lnSpc>
                <a:spcPct val="100000"/>
              </a:lnSpc>
              <a:buFont typeface="StarSymbol"/>
              <a:buAutoNum type="alphaLcParenR"/>
            </a:pPr>
            <a:r>
              <a:rPr lang="tr-TR" sz="2800" b="1">
                <a:solidFill>
                  <a:srgbClr val="000000"/>
                </a:solidFill>
                <a:latin typeface="Comic Sans MS"/>
              </a:rPr>
              <a:t>Görev yapılan kurumla iş, hizmet veya çıkar ilişkisi içinde bulunanlardan alınan karşılama, veda ve kutlama hediyeleri, burs, seyahat, ücretsiz konaklama ve hediye çekleri.</a:t>
            </a:r>
            <a:endParaRPr/>
          </a:p>
          <a:p>
            <a:pPr>
              <a:lnSpc>
                <a:spcPct val="100000"/>
              </a:lnSpc>
            </a:pPr>
            <a:endParaRPr/>
          </a:p>
          <a:p>
            <a:pPr>
              <a:lnSpc>
                <a:spcPct val="100000"/>
              </a:lnSpc>
            </a:pPr>
            <a:r>
              <a:rPr lang="tr-TR" sz="2800" b="1">
                <a:solidFill>
                  <a:srgbClr val="000000"/>
                </a:solidFill>
                <a:latin typeface="Comic Sans MS"/>
              </a:rPr>
              <a:t>b) Taşınır veya taşınmaz mal veya hizmet  satın </a:t>
            </a:r>
            <a:endParaRPr/>
          </a:p>
          <a:p>
            <a:pPr>
              <a:lnSpc>
                <a:spcPct val="100000"/>
              </a:lnSpc>
            </a:pPr>
            <a:r>
              <a:rPr lang="tr-TR" sz="2800" b="1">
                <a:solidFill>
                  <a:srgbClr val="000000"/>
                </a:solidFill>
                <a:latin typeface="Comic Sans MS"/>
              </a:rPr>
              <a:t>   alırken, satarken veya kiralarken piyasa  </a:t>
            </a:r>
            <a:endParaRPr/>
          </a:p>
          <a:p>
            <a:pPr>
              <a:lnSpc>
                <a:spcPct val="100000"/>
              </a:lnSpc>
            </a:pPr>
            <a:r>
              <a:rPr lang="tr-TR" sz="2800" b="1">
                <a:solidFill>
                  <a:srgbClr val="000000"/>
                </a:solidFill>
                <a:latin typeface="Comic Sans MS"/>
              </a:rPr>
              <a:t>   fiyatına göre makul olmayan bedeller </a:t>
            </a:r>
            <a:endParaRPr/>
          </a:p>
          <a:p>
            <a:pPr>
              <a:lnSpc>
                <a:spcPct val="100000"/>
              </a:lnSpc>
            </a:pPr>
            <a:r>
              <a:rPr lang="tr-TR" sz="2800" b="1">
                <a:solidFill>
                  <a:srgbClr val="000000"/>
                </a:solidFill>
                <a:latin typeface="Comic Sans MS"/>
              </a:rPr>
              <a:t>   üzerinden yapılan işlemler.</a:t>
            </a:r>
            <a:endParaRPr/>
          </a:p>
          <a:p>
            <a:pPr>
              <a:lnSpc>
                <a:spcPct val="100000"/>
              </a:lnSpc>
            </a:pPr>
            <a:endParaRPr/>
          </a:p>
          <a:p>
            <a:pPr>
              <a:lnSpc>
                <a:spcPct val="100000"/>
              </a:lnSpc>
            </a:pPr>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CustomShape 1"/>
          <p:cNvSpPr/>
          <p:nvPr/>
        </p:nvSpPr>
        <p:spPr>
          <a:xfrm>
            <a:off x="251640" y="0"/>
            <a:ext cx="8561880" cy="6662160"/>
          </a:xfrm>
          <a:prstGeom prst="rect">
            <a:avLst/>
          </a:prstGeom>
        </p:spPr>
        <p:txBody>
          <a:bodyPr lIns="0" tIns="45000" rIns="18360" bIns="45000"/>
          <a:lstStyle/>
          <a:p>
            <a:pPr algn="just">
              <a:lnSpc>
                <a:spcPct val="100000"/>
              </a:lnSpc>
            </a:pPr>
            <a:endParaRPr/>
          </a:p>
          <a:p>
            <a:pPr algn="just">
              <a:lnSpc>
                <a:spcPct val="100000"/>
              </a:lnSpc>
            </a:pPr>
            <a:r>
              <a:rPr lang="tr-TR" sz="2800" b="1">
                <a:solidFill>
                  <a:srgbClr val="000000"/>
                </a:solidFill>
                <a:latin typeface="Comic Sans MS"/>
              </a:rPr>
              <a:t>c) Hizmetten yararlananların vereceği her türlü eşya, giysi, takı veya gıda türü hediyeler.</a:t>
            </a:r>
            <a:endParaRPr/>
          </a:p>
          <a:p>
            <a:pPr algn="just">
              <a:lnSpc>
                <a:spcPct val="100000"/>
              </a:lnSpc>
            </a:pPr>
            <a:endParaRPr/>
          </a:p>
          <a:p>
            <a:pPr algn="just">
              <a:lnSpc>
                <a:spcPct val="100000"/>
              </a:lnSpc>
            </a:pPr>
            <a:r>
              <a:rPr lang="tr-TR" sz="2800" b="1">
                <a:solidFill>
                  <a:srgbClr val="000000"/>
                </a:solidFill>
                <a:latin typeface="Comic Sans MS"/>
              </a:rPr>
              <a:t>d) Görev yapılan kurumla iş veya hizmet ilişkisi olanlardan alınan borç ve krediler.</a:t>
            </a:r>
            <a:endParaRPr/>
          </a:p>
          <a:p>
            <a:pPr algn="just">
              <a:lnSpc>
                <a:spcPct val="100000"/>
              </a:lnSpc>
            </a:pPr>
            <a:endParaRPr/>
          </a:p>
          <a:p>
            <a:pPr algn="just">
              <a:lnSpc>
                <a:spcPct val="100000"/>
              </a:lnSpc>
            </a:pPr>
            <a:r>
              <a:rPr lang="tr-TR" sz="2800" b="1">
                <a:solidFill>
                  <a:srgbClr val="000000"/>
                </a:solidFill>
                <a:latin typeface="Comic Sans MS"/>
              </a:rPr>
              <a:t>Kamu görevlisi hediye kabul ederken Kendisine şu soruyu sormalıdır:</a:t>
            </a:r>
            <a:endParaRPr/>
          </a:p>
          <a:p>
            <a:pPr algn="just">
              <a:lnSpc>
                <a:spcPct val="100000"/>
              </a:lnSpc>
            </a:pPr>
            <a:r>
              <a:rPr lang="tr-TR" sz="2800" b="1">
                <a:solidFill>
                  <a:srgbClr val="000000"/>
                </a:solidFill>
                <a:latin typeface="Comic Sans MS"/>
              </a:rPr>
              <a:t>Kamu görevlisi olmasaydım ya da işgal ettiğim makam ve mevkide bulunmasaydım, bu hediye yine de bana verilecek miydi?  </a:t>
            </a:r>
            <a:endParaRPr/>
          </a:p>
          <a:p>
            <a:pPr algn="just">
              <a:lnSpc>
                <a:spcPct val="100000"/>
              </a:lnSpc>
            </a:pPr>
            <a:r>
              <a:rPr lang="tr-TR" sz="2800" b="1">
                <a:solidFill>
                  <a:srgbClr val="000000"/>
                </a:solidFill>
                <a:latin typeface="Comic Sans MS"/>
              </a:rPr>
              <a:t>Cevap “kesinlikle evet” ise hediye alınabilir.</a:t>
            </a:r>
            <a:endParaRPr/>
          </a:p>
          <a:p>
            <a:pPr algn="just">
              <a:lnSpc>
                <a:spcPct val="100000"/>
              </a:lnSpc>
            </a:pPr>
            <a:r>
              <a:rPr lang="tr-TR" sz="2800" b="1">
                <a:solidFill>
                  <a:srgbClr val="000000"/>
                </a:solidFill>
                <a:latin typeface="Comic Sans MS"/>
              </a:rPr>
              <a:t>Cevap “hayır” ise ya da “tereddüt” varsa hediye reddedilmelidir. </a:t>
            </a:r>
            <a:endParaRPr/>
          </a:p>
          <a:p>
            <a:pPr algn="just">
              <a:lnSpc>
                <a:spcPct val="100000"/>
              </a:lnSpc>
            </a:pPr>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CustomShape 1"/>
          <p:cNvSpPr/>
          <p:nvPr/>
        </p:nvSpPr>
        <p:spPr>
          <a:xfrm>
            <a:off x="287640" y="404640"/>
            <a:ext cx="8489880" cy="4435560"/>
          </a:xfrm>
          <a:prstGeom prst="rect">
            <a:avLst/>
          </a:prstGeom>
        </p:spPr>
        <p:txBody>
          <a:bodyPr lIns="0" tIns="45000" rIns="18360" bIns="45000"/>
          <a:lstStyle/>
          <a:p>
            <a:pPr>
              <a:lnSpc>
                <a:spcPct val="100000"/>
              </a:lnSpc>
            </a:pPr>
            <a:r>
              <a:rPr lang="tr-TR" sz="2800" b="1">
                <a:solidFill>
                  <a:srgbClr val="000000"/>
                </a:solidFill>
                <a:latin typeface="Comic Sans MS"/>
              </a:rPr>
              <a:t>12-KAMU MALLARI VE KAYNAKLARININ KULLANIMI</a:t>
            </a:r>
            <a:endParaRPr/>
          </a:p>
          <a:p>
            <a:pPr>
              <a:lnSpc>
                <a:spcPct val="100000"/>
              </a:lnSpc>
            </a:pPr>
            <a:endParaRPr/>
          </a:p>
          <a:p>
            <a:pPr>
              <a:lnSpc>
                <a:spcPct val="100000"/>
              </a:lnSpc>
            </a:pPr>
            <a:r>
              <a:rPr lang="tr-TR" sz="2800" b="1">
                <a:solidFill>
                  <a:srgbClr val="000000"/>
                </a:solidFill>
                <a:latin typeface="Comic Sans MS"/>
              </a:rPr>
              <a:t>-Kamu bina ve taşıtları ile diğer kamu malları ve kaynakları, kamusal amaç ve hizmet gerekleri dışında kullanılamaz ve  kullandırılamaz.-Bunların korunması ve hizmete hazır halde bulundurulması için gerekli tedbirlerin alınması zorunludur.  Şube Müdürü, kurumun kamyoneti ile evini taşımıştır.</a:t>
            </a:r>
            <a:endParaRPr/>
          </a:p>
          <a:p>
            <a:pPr>
              <a:lnSpc>
                <a:spcPct val="100000"/>
              </a:lnSpc>
            </a:pPr>
            <a:endParaRPr/>
          </a:p>
        </p:txBody>
      </p:sp>
      <p:pic>
        <p:nvPicPr>
          <p:cNvPr id="152" name="Picture 2"/>
          <p:cNvPicPr/>
          <p:nvPr/>
        </p:nvPicPr>
        <p:blipFill>
          <a:blip r:embed="rId2"/>
          <a:stretch>
            <a:fillRect/>
          </a:stretch>
        </p:blipFill>
        <p:spPr>
          <a:xfrm>
            <a:off x="4068000" y="4365000"/>
            <a:ext cx="4030920" cy="208692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CustomShape 1"/>
          <p:cNvSpPr/>
          <p:nvPr/>
        </p:nvSpPr>
        <p:spPr>
          <a:xfrm>
            <a:off x="325440" y="317520"/>
            <a:ext cx="8561880" cy="1217160"/>
          </a:xfrm>
          <a:prstGeom prst="rect">
            <a:avLst/>
          </a:prstGeom>
        </p:spPr>
        <p:txBody>
          <a:bodyPr lIns="0" tIns="0" rIns="18360" bIns="0" anchor="ctr"/>
          <a:lstStyle/>
          <a:p>
            <a:pPr algn="ctr">
              <a:lnSpc>
                <a:spcPct val="100000"/>
              </a:lnSpc>
            </a:pPr>
            <a:r>
              <a:rPr lang="tr-TR" sz="4800" b="1">
                <a:solidFill>
                  <a:srgbClr val="922222"/>
                </a:solidFill>
                <a:latin typeface="Calibri"/>
              </a:rPr>
              <a:t>ANDROGOJİ &amp;PEDOGOJİ</a:t>
            </a:r>
            <a:endParaRPr/>
          </a:p>
        </p:txBody>
      </p:sp>
      <p:sp>
        <p:nvSpPr>
          <p:cNvPr id="51" name="CustomShape 2"/>
          <p:cNvSpPr/>
          <p:nvPr/>
        </p:nvSpPr>
        <p:spPr>
          <a:xfrm>
            <a:off x="323640" y="1556640"/>
            <a:ext cx="8561880" cy="4961520"/>
          </a:xfrm>
          <a:prstGeom prst="rect">
            <a:avLst/>
          </a:prstGeom>
        </p:spPr>
        <p:txBody>
          <a:bodyPr lIns="0" tIns="45000" rIns="18360" bIns="45000"/>
          <a:lstStyle/>
          <a:p>
            <a:pPr>
              <a:lnSpc>
                <a:spcPct val="100000"/>
              </a:lnSpc>
            </a:pPr>
            <a:endParaRPr/>
          </a:p>
          <a:p>
            <a:pPr algn="ctr">
              <a:lnSpc>
                <a:spcPct val="100000"/>
              </a:lnSpc>
            </a:pPr>
            <a:endParaRPr/>
          </a:p>
        </p:txBody>
      </p:sp>
      <p:sp>
        <p:nvSpPr>
          <p:cNvPr id="52" name="CustomShape 3"/>
          <p:cNvSpPr/>
          <p:nvPr/>
        </p:nvSpPr>
        <p:spPr>
          <a:xfrm>
            <a:off x="473400" y="1524960"/>
            <a:ext cx="4025160" cy="4889520"/>
          </a:xfrm>
          <a:prstGeom prst="rect">
            <a:avLst/>
          </a:prstGeom>
          <a:solidFill>
            <a:srgbClr val="FFFFFF"/>
          </a:solidFill>
          <a:ln w="38160">
            <a:solidFill>
              <a:srgbClr val="404040"/>
            </a:solidFill>
            <a:round/>
          </a:ln>
        </p:spPr>
        <p:txBody>
          <a:bodyPr lIns="90000" tIns="45000" rIns="90000" bIns="45000" anchor="ctr"/>
          <a:lstStyle/>
          <a:p>
            <a:pPr algn="ctr">
              <a:lnSpc>
                <a:spcPct val="100000"/>
              </a:lnSpc>
            </a:pPr>
            <a:r>
              <a:rPr lang="tr-TR" b="1" u="sng">
                <a:solidFill>
                  <a:srgbClr val="000000"/>
                </a:solidFill>
                <a:latin typeface="Comic Sans MS"/>
              </a:rPr>
              <a:t>PEDAGOJİ</a:t>
            </a:r>
            <a:endParaRPr/>
          </a:p>
          <a:p>
            <a:pPr algn="ctr">
              <a:lnSpc>
                <a:spcPct val="100000"/>
              </a:lnSpc>
            </a:pPr>
            <a:r>
              <a:rPr lang="tr-TR" b="1">
                <a:solidFill>
                  <a:srgbClr val="000000"/>
                </a:solidFill>
                <a:latin typeface="Comic Sans MS"/>
              </a:rPr>
              <a:t> </a:t>
            </a:r>
            <a:endParaRPr/>
          </a:p>
          <a:p>
            <a:pPr algn="just">
              <a:lnSpc>
                <a:spcPct val="100000"/>
              </a:lnSpc>
            </a:pPr>
            <a:r>
              <a:rPr lang="tr-TR" b="1">
                <a:solidFill>
                  <a:srgbClr val="000000"/>
                </a:solidFill>
                <a:latin typeface="Comic Sans MS"/>
              </a:rPr>
              <a:t>Çocuk</a:t>
            </a:r>
            <a:endParaRPr/>
          </a:p>
          <a:p>
            <a:pPr algn="just">
              <a:lnSpc>
                <a:spcPct val="100000"/>
              </a:lnSpc>
            </a:pPr>
            <a:r>
              <a:rPr lang="tr-TR" b="1">
                <a:solidFill>
                  <a:srgbClr val="000000"/>
                </a:solidFill>
                <a:latin typeface="Comic Sans MS"/>
              </a:rPr>
              <a:t>Öğretmen bağımlı</a:t>
            </a:r>
            <a:endParaRPr/>
          </a:p>
          <a:p>
            <a:pPr algn="just">
              <a:lnSpc>
                <a:spcPct val="100000"/>
              </a:lnSpc>
            </a:pPr>
            <a:r>
              <a:rPr lang="tr-TR" b="1">
                <a:solidFill>
                  <a:srgbClr val="000000"/>
                </a:solidFill>
                <a:latin typeface="Comic Sans MS"/>
              </a:rPr>
              <a:t>Öğreten otorite</a:t>
            </a:r>
            <a:endParaRPr/>
          </a:p>
          <a:p>
            <a:pPr algn="just">
              <a:lnSpc>
                <a:spcPct val="100000"/>
              </a:lnSpc>
            </a:pPr>
            <a:r>
              <a:rPr lang="tr-TR" b="1">
                <a:solidFill>
                  <a:srgbClr val="000000"/>
                </a:solidFill>
                <a:latin typeface="Comic Sans MS"/>
              </a:rPr>
              <a:t>Sınırlı deneyim</a:t>
            </a:r>
            <a:endParaRPr/>
          </a:p>
          <a:p>
            <a:pPr algn="just">
              <a:lnSpc>
                <a:spcPct val="100000"/>
              </a:lnSpc>
            </a:pPr>
            <a:r>
              <a:rPr lang="tr-TR" b="1">
                <a:solidFill>
                  <a:srgbClr val="000000"/>
                </a:solidFill>
                <a:latin typeface="Comic Sans MS"/>
              </a:rPr>
              <a:t>Yaşa bağlı hazır bulunuşluk</a:t>
            </a:r>
            <a:endParaRPr/>
          </a:p>
          <a:p>
            <a:pPr algn="just">
              <a:lnSpc>
                <a:spcPct val="100000"/>
              </a:lnSpc>
            </a:pPr>
            <a:r>
              <a:rPr lang="tr-TR" b="1">
                <a:solidFill>
                  <a:srgbClr val="000000"/>
                </a:solidFill>
                <a:latin typeface="Comic Sans MS"/>
              </a:rPr>
              <a:t>Konu merkezli</a:t>
            </a:r>
            <a:endParaRPr/>
          </a:p>
          <a:p>
            <a:pPr algn="just">
              <a:lnSpc>
                <a:spcPct val="100000"/>
              </a:lnSpc>
            </a:pPr>
            <a:r>
              <a:rPr lang="tr-TR" b="1">
                <a:solidFill>
                  <a:srgbClr val="000000"/>
                </a:solidFill>
                <a:latin typeface="Comic Sans MS"/>
              </a:rPr>
              <a:t>Dışsal ödül/ceza ile güdüleme</a:t>
            </a:r>
            <a:endParaRPr/>
          </a:p>
          <a:p>
            <a:pPr algn="ctr">
              <a:lnSpc>
                <a:spcPct val="100000"/>
              </a:lnSpc>
            </a:pPr>
            <a:endParaRPr/>
          </a:p>
        </p:txBody>
      </p:sp>
      <p:sp>
        <p:nvSpPr>
          <p:cNvPr id="53" name="CustomShape 4"/>
          <p:cNvSpPr/>
          <p:nvPr/>
        </p:nvSpPr>
        <p:spPr>
          <a:xfrm>
            <a:off x="4500000" y="1536480"/>
            <a:ext cx="4025160" cy="4889520"/>
          </a:xfrm>
          <a:prstGeom prst="rect">
            <a:avLst/>
          </a:prstGeom>
          <a:solidFill>
            <a:srgbClr val="FFFFFF"/>
          </a:solidFill>
          <a:ln w="38160">
            <a:solidFill>
              <a:srgbClr val="404040"/>
            </a:solidFill>
            <a:round/>
          </a:ln>
        </p:spPr>
        <p:txBody>
          <a:bodyPr lIns="90000" tIns="45000" rIns="90000" bIns="45000" anchor="ctr"/>
          <a:lstStyle/>
          <a:p>
            <a:pPr algn="ctr">
              <a:lnSpc>
                <a:spcPct val="100000"/>
              </a:lnSpc>
            </a:pPr>
            <a:endParaRPr/>
          </a:p>
          <a:p>
            <a:pPr algn="ctr">
              <a:lnSpc>
                <a:spcPct val="100000"/>
              </a:lnSpc>
            </a:pPr>
            <a:endParaRPr/>
          </a:p>
          <a:p>
            <a:pPr algn="ctr">
              <a:lnSpc>
                <a:spcPct val="100000"/>
              </a:lnSpc>
            </a:pPr>
            <a:r>
              <a:rPr lang="tr-TR" b="1" u="sng">
                <a:solidFill>
                  <a:srgbClr val="000000"/>
                </a:solidFill>
                <a:latin typeface="Comic Sans MS"/>
              </a:rPr>
              <a:t>ANDROGOJİ</a:t>
            </a:r>
            <a:endParaRPr/>
          </a:p>
          <a:p>
            <a:pPr>
              <a:lnSpc>
                <a:spcPct val="100000"/>
              </a:lnSpc>
            </a:pPr>
            <a:r>
              <a:rPr lang="tr-TR" b="1">
                <a:solidFill>
                  <a:srgbClr val="000000"/>
                </a:solidFill>
                <a:latin typeface="Comic Sans MS"/>
              </a:rPr>
              <a:t> </a:t>
            </a:r>
            <a:endParaRPr/>
          </a:p>
          <a:p>
            <a:pPr algn="just">
              <a:lnSpc>
                <a:spcPct val="100000"/>
              </a:lnSpc>
            </a:pPr>
            <a:r>
              <a:rPr lang="tr-TR" b="1">
                <a:solidFill>
                  <a:srgbClr val="000000"/>
                </a:solidFill>
                <a:latin typeface="Comic Sans MS"/>
              </a:rPr>
              <a:t>Yetişkin</a:t>
            </a:r>
            <a:endParaRPr/>
          </a:p>
          <a:p>
            <a:pPr algn="just">
              <a:lnSpc>
                <a:spcPct val="100000"/>
              </a:lnSpc>
            </a:pPr>
            <a:r>
              <a:rPr lang="tr-TR" b="1">
                <a:solidFill>
                  <a:srgbClr val="000000"/>
                </a:solidFill>
                <a:latin typeface="Comic Sans MS"/>
              </a:rPr>
              <a:t>Özyönetimli</a:t>
            </a:r>
            <a:endParaRPr/>
          </a:p>
          <a:p>
            <a:pPr algn="just">
              <a:lnSpc>
                <a:spcPct val="100000"/>
              </a:lnSpc>
            </a:pPr>
            <a:r>
              <a:rPr lang="tr-TR" b="1">
                <a:solidFill>
                  <a:srgbClr val="000000"/>
                </a:solidFill>
                <a:latin typeface="Comic Sans MS"/>
              </a:rPr>
              <a:t>Öğretmen rehber/kolaylaştırıcı</a:t>
            </a:r>
            <a:endParaRPr/>
          </a:p>
          <a:p>
            <a:pPr algn="just">
              <a:lnSpc>
                <a:spcPct val="100000"/>
              </a:lnSpc>
            </a:pPr>
            <a:r>
              <a:rPr lang="tr-TR" b="1">
                <a:solidFill>
                  <a:srgbClr val="000000"/>
                </a:solidFill>
                <a:latin typeface="Comic Sans MS"/>
              </a:rPr>
              <a:t>Deneyim </a:t>
            </a:r>
            <a:endParaRPr/>
          </a:p>
          <a:p>
            <a:pPr algn="just">
              <a:lnSpc>
                <a:spcPct val="100000"/>
              </a:lnSpc>
            </a:pPr>
            <a:r>
              <a:rPr lang="tr-TR" b="1">
                <a:solidFill>
                  <a:srgbClr val="000000"/>
                </a:solidFill>
                <a:latin typeface="Comic Sans MS"/>
              </a:rPr>
              <a:t>Konu ve probleme bağlı hazır bulunuşluk</a:t>
            </a:r>
            <a:endParaRPr/>
          </a:p>
          <a:p>
            <a:pPr algn="just">
              <a:lnSpc>
                <a:spcPct val="100000"/>
              </a:lnSpc>
            </a:pPr>
            <a:r>
              <a:rPr lang="tr-TR" b="1">
                <a:solidFill>
                  <a:srgbClr val="000000"/>
                </a:solidFill>
                <a:latin typeface="Comic Sans MS"/>
              </a:rPr>
              <a:t>Problem merkezli öğrenme</a:t>
            </a:r>
            <a:endParaRPr/>
          </a:p>
          <a:p>
            <a:pPr algn="just">
              <a:lnSpc>
                <a:spcPct val="100000"/>
              </a:lnSpc>
            </a:pPr>
            <a:r>
              <a:rPr lang="tr-TR" b="1">
                <a:solidFill>
                  <a:srgbClr val="000000"/>
                </a:solidFill>
                <a:latin typeface="Comic Sans MS"/>
              </a:rPr>
              <a:t>İçsel güdülenme</a:t>
            </a:r>
            <a:endParaRPr/>
          </a:p>
          <a:p>
            <a:pPr>
              <a:lnSpc>
                <a:spcPct val="100000"/>
              </a:lnSpc>
            </a:pPr>
            <a:r>
              <a:rPr lang="tr-TR" b="1">
                <a:solidFill>
                  <a:srgbClr val="F8F8F8"/>
                </a:solidFill>
                <a:latin typeface="Comic Sans MS"/>
              </a:rPr>
              <a:t> </a:t>
            </a:r>
            <a:endParaRPr/>
          </a:p>
          <a:p>
            <a:pPr algn="ctr">
              <a:lnSpc>
                <a:spcPct val="100000"/>
              </a:lnSpc>
            </a:pPr>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CustomShape 1"/>
          <p:cNvSpPr/>
          <p:nvPr/>
        </p:nvSpPr>
        <p:spPr>
          <a:xfrm>
            <a:off x="395640" y="332640"/>
            <a:ext cx="8417880" cy="5582160"/>
          </a:xfrm>
          <a:prstGeom prst="rect">
            <a:avLst/>
          </a:prstGeom>
        </p:spPr>
        <p:txBody>
          <a:bodyPr lIns="0" tIns="45000" rIns="18360" bIns="45000"/>
          <a:lstStyle/>
          <a:p>
            <a:pPr>
              <a:lnSpc>
                <a:spcPct val="100000"/>
              </a:lnSpc>
            </a:pPr>
            <a:r>
              <a:rPr lang="tr-TR" sz="2800" b="1">
                <a:solidFill>
                  <a:srgbClr val="000000"/>
                </a:solidFill>
                <a:latin typeface="Comic Sans MS"/>
              </a:rPr>
              <a:t>13-SAVURGANLIKTAN KAÇINMA</a:t>
            </a:r>
            <a:endParaRPr/>
          </a:p>
          <a:p>
            <a:pPr algn="just">
              <a:lnSpc>
                <a:spcPct val="100000"/>
              </a:lnSpc>
            </a:pPr>
            <a:endParaRPr/>
          </a:p>
          <a:p>
            <a:pPr algn="just">
              <a:lnSpc>
                <a:spcPct val="100000"/>
              </a:lnSpc>
            </a:pPr>
            <a:endParaRPr/>
          </a:p>
          <a:p>
            <a:pPr algn="just">
              <a:lnSpc>
                <a:spcPct val="100000"/>
              </a:lnSpc>
            </a:pPr>
            <a:r>
              <a:rPr lang="tr-TR" sz="2800" b="1" i="1">
                <a:solidFill>
                  <a:srgbClr val="000000"/>
                </a:solidFill>
                <a:latin typeface="Comic Sans MS"/>
              </a:rPr>
              <a:t>Kamu görevlileri;</a:t>
            </a:r>
            <a:endParaRPr/>
          </a:p>
          <a:p>
            <a:pPr algn="just">
              <a:lnSpc>
                <a:spcPct val="100000"/>
              </a:lnSpc>
            </a:pPr>
            <a:endParaRPr/>
          </a:p>
          <a:p>
            <a:pPr algn="just">
              <a:lnSpc>
                <a:spcPct val="100000"/>
              </a:lnSpc>
            </a:pPr>
            <a:r>
              <a:rPr lang="tr-TR" sz="2800" b="1">
                <a:solidFill>
                  <a:srgbClr val="000000"/>
                </a:solidFill>
                <a:latin typeface="Comic Sans MS"/>
              </a:rPr>
              <a:t>-Kamu bina ve taşıtları ile diğer kamu malları ve kaynaklarının kullanımında israf ve savurganlıktan kaçınır.</a:t>
            </a:r>
            <a:endParaRPr/>
          </a:p>
          <a:p>
            <a:pPr algn="just">
              <a:lnSpc>
                <a:spcPct val="100000"/>
              </a:lnSpc>
            </a:pPr>
            <a:endParaRPr/>
          </a:p>
          <a:p>
            <a:pPr algn="just">
              <a:lnSpc>
                <a:spcPct val="100000"/>
              </a:lnSpc>
            </a:pPr>
            <a:r>
              <a:rPr lang="tr-TR" sz="2800" b="1">
                <a:solidFill>
                  <a:srgbClr val="000000"/>
                </a:solidFill>
                <a:latin typeface="Comic Sans MS"/>
              </a:rPr>
              <a:t>-Mesai süresi, kamu malları, kaynakları, işgücü ve imkanlarını kullanırken etkin, verimli ve tutumlu davranır.</a:t>
            </a:r>
            <a:endParaRPr/>
          </a:p>
          <a:p>
            <a:pPr algn="just">
              <a:lnSpc>
                <a:spcPct val="100000"/>
              </a:lnSpc>
            </a:pPr>
            <a:r>
              <a:rPr lang="tr-TR" sz="2800" b="1">
                <a:solidFill>
                  <a:srgbClr val="000000"/>
                </a:solidFill>
                <a:latin typeface="Comic Sans MS"/>
              </a:rPr>
              <a:t> </a:t>
            </a:r>
            <a:endParaRPr/>
          </a:p>
          <a:p>
            <a:pPr algn="just">
              <a:lnSpc>
                <a:spcPct val="100000"/>
              </a:lnSpc>
            </a:pPr>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CustomShape 1"/>
          <p:cNvSpPr/>
          <p:nvPr/>
        </p:nvSpPr>
        <p:spPr>
          <a:xfrm>
            <a:off x="395640" y="194400"/>
            <a:ext cx="8207640" cy="5681520"/>
          </a:xfrm>
          <a:prstGeom prst="rect">
            <a:avLst/>
          </a:prstGeom>
        </p:spPr>
        <p:txBody>
          <a:bodyPr lIns="0" tIns="45000" rIns="18360" bIns="45000"/>
          <a:lstStyle/>
          <a:p>
            <a:pPr algn="just">
              <a:lnSpc>
                <a:spcPct val="100000"/>
              </a:lnSpc>
            </a:pPr>
            <a:r>
              <a:rPr lang="tr-TR" sz="2800" b="1">
                <a:solidFill>
                  <a:srgbClr val="000000"/>
                </a:solidFill>
                <a:latin typeface="Comic Sans MS"/>
              </a:rPr>
              <a:t>14-BAĞLAYICI AÇIKLAMALAR VE GERÇEK DIŞI BEYAN</a:t>
            </a:r>
            <a:endParaRPr/>
          </a:p>
          <a:p>
            <a:pPr algn="just">
              <a:lnSpc>
                <a:spcPct val="100000"/>
              </a:lnSpc>
            </a:pPr>
            <a:endParaRPr/>
          </a:p>
          <a:p>
            <a:pPr algn="just">
              <a:lnSpc>
                <a:spcPct val="100000"/>
              </a:lnSpc>
            </a:pPr>
            <a:r>
              <a:rPr lang="tr-TR" sz="2800" b="1">
                <a:solidFill>
                  <a:srgbClr val="000000"/>
                </a:solidFill>
                <a:latin typeface="Comic Sans MS"/>
              </a:rPr>
              <a:t>Görevin yerine getirilmesinde yetkiler aşılarak çalışılan kurumu bağlayıcı açıklama, taahhüt, vaat veya girişimlerde bulunulamaz.</a:t>
            </a:r>
            <a:endParaRPr/>
          </a:p>
          <a:p>
            <a:pPr algn="just">
              <a:lnSpc>
                <a:spcPct val="100000"/>
              </a:lnSpc>
            </a:pPr>
            <a:endParaRPr/>
          </a:p>
          <a:p>
            <a:pPr algn="just">
              <a:lnSpc>
                <a:spcPct val="100000"/>
              </a:lnSpc>
            </a:pPr>
            <a:r>
              <a:rPr lang="tr-TR" sz="2800" b="1">
                <a:solidFill>
                  <a:srgbClr val="000000"/>
                </a:solidFill>
                <a:latin typeface="Comic Sans MS"/>
              </a:rPr>
              <a:t>-Aldatıcı ve gerçek dışı beyanat verilemez.</a:t>
            </a:r>
            <a:endParaRPr/>
          </a:p>
          <a:p>
            <a:pPr algn="just">
              <a:lnSpc>
                <a:spcPct val="100000"/>
              </a:lnSpc>
            </a:pPr>
            <a:endParaRPr/>
          </a:p>
          <a:p>
            <a:pPr algn="just">
              <a:lnSpc>
                <a:spcPct val="100000"/>
              </a:lnSpc>
            </a:pPr>
            <a:r>
              <a:rPr lang="tr-TR" sz="2800" b="1">
                <a:solidFill>
                  <a:srgbClr val="000000"/>
                </a:solidFill>
                <a:latin typeface="Comic Sans MS"/>
              </a:rPr>
              <a:t>Bir hastanenin yeni doğan bölümünde  hastane ortamının hijyenik olmamasından dolayı üç bebek hayatını kaybetmiştir. Başhekim, basına verdiği bilgide, ölümlerin  hastalık nedeniyle olduğunu söylemektedir.</a:t>
            </a:r>
            <a:endParaRPr/>
          </a:p>
          <a:p>
            <a:pPr algn="just">
              <a:lnSpc>
                <a:spcPct val="100000"/>
              </a:lnSpc>
            </a:pPr>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CustomShape 1"/>
          <p:cNvSpPr/>
          <p:nvPr/>
        </p:nvSpPr>
        <p:spPr>
          <a:xfrm>
            <a:off x="395640" y="260640"/>
            <a:ext cx="8424720" cy="5975280"/>
          </a:xfrm>
          <a:prstGeom prst="rect">
            <a:avLst/>
          </a:prstGeom>
        </p:spPr>
        <p:txBody>
          <a:bodyPr lIns="0" tIns="45000" rIns="18360" bIns="45000"/>
          <a:lstStyle/>
          <a:p>
            <a:pPr>
              <a:lnSpc>
                <a:spcPct val="100000"/>
              </a:lnSpc>
            </a:pPr>
            <a:r>
              <a:rPr lang="tr-TR" sz="2800" b="1">
                <a:solidFill>
                  <a:srgbClr val="000000"/>
                </a:solidFill>
                <a:latin typeface="Comic Sans MS"/>
              </a:rPr>
              <a:t>15-BİLGİ VERME, SAYDAMLIK VE KATILIMCILIK</a:t>
            </a:r>
            <a:endParaRPr/>
          </a:p>
          <a:p>
            <a:pPr>
              <a:lnSpc>
                <a:spcPct val="100000"/>
              </a:lnSpc>
            </a:pPr>
            <a:endParaRPr/>
          </a:p>
          <a:p>
            <a:pPr>
              <a:lnSpc>
                <a:spcPct val="100000"/>
              </a:lnSpc>
            </a:pPr>
            <a:r>
              <a:rPr lang="tr-TR" sz="2800" b="1">
                <a:solidFill>
                  <a:srgbClr val="000000"/>
                </a:solidFill>
                <a:latin typeface="Comic Sans MS"/>
              </a:rPr>
              <a:t>-Halkın bilgi edinme hakkını kullanmasına yardımcı olunur.</a:t>
            </a:r>
            <a:endParaRPr/>
          </a:p>
          <a:p>
            <a:pPr>
              <a:lnSpc>
                <a:spcPct val="100000"/>
              </a:lnSpc>
            </a:pPr>
            <a:endParaRPr/>
          </a:p>
          <a:p>
            <a:pPr>
              <a:lnSpc>
                <a:spcPct val="100000"/>
              </a:lnSpc>
            </a:pPr>
            <a:r>
              <a:rPr lang="tr-TR" sz="2800" b="1">
                <a:solidFill>
                  <a:srgbClr val="000000"/>
                </a:solidFill>
                <a:latin typeface="Comic Sans MS"/>
              </a:rPr>
              <a:t>-Gerçek ve tüzel kişilerin talep etmesi halinde İstenilen bilgi veya belgeler 4982 sayılı Kanunda belirtilen istisnalar dışında usulüne uygun olarak verilir.</a:t>
            </a:r>
            <a:endParaRPr/>
          </a:p>
          <a:p>
            <a:pPr>
              <a:lnSpc>
                <a:spcPct val="100000"/>
              </a:lnSpc>
            </a:pPr>
            <a:endParaRPr/>
          </a:p>
          <a:p>
            <a:pPr>
              <a:lnSpc>
                <a:spcPct val="100000"/>
              </a:lnSpc>
            </a:pPr>
            <a:r>
              <a:rPr lang="tr-TR" sz="2800" b="1">
                <a:solidFill>
                  <a:srgbClr val="000000"/>
                </a:solidFill>
                <a:latin typeface="Comic Sans MS"/>
              </a:rPr>
              <a:t>-Üst yöneticiler tarafından, ilgili mevzuatın izin verdiği çerçevede, kurumların ihale süreçleri, faaliyet ve denetim raporları uygun araçlarla kamuoyunun bilgisine sunulur.</a:t>
            </a:r>
            <a:endParaRPr/>
          </a:p>
          <a:p>
            <a:pPr>
              <a:lnSpc>
                <a:spcPct val="100000"/>
              </a:lnSpc>
            </a:pPr>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CustomShape 1"/>
          <p:cNvSpPr/>
          <p:nvPr/>
        </p:nvSpPr>
        <p:spPr>
          <a:xfrm>
            <a:off x="395640" y="476640"/>
            <a:ext cx="8279640" cy="5687280"/>
          </a:xfrm>
          <a:prstGeom prst="rect">
            <a:avLst/>
          </a:prstGeom>
        </p:spPr>
        <p:txBody>
          <a:bodyPr lIns="0" tIns="45000" rIns="18360" bIns="45000"/>
          <a:lstStyle/>
          <a:p>
            <a:pPr>
              <a:lnSpc>
                <a:spcPct val="100000"/>
              </a:lnSpc>
            </a:pPr>
            <a:r>
              <a:rPr lang="tr-TR" sz="2800" b="1">
                <a:solidFill>
                  <a:srgbClr val="000000"/>
                </a:solidFill>
                <a:latin typeface="Comic Sans MS"/>
              </a:rPr>
              <a:t>-Kamu hizmetleri ile ilgili temel kararların hazırlanması, olgunlaştırılması, alınması ve uygulanması aşamalarından birine, birkaçına veya tamamına, aksine bir yasal hüküm olmadıkça, o karardan doğrudan ya da dolaylı olarak etkilenecek olanların katkıda bulunmasını sağlamaya dikkat edilir.</a:t>
            </a:r>
            <a:endParaRPr/>
          </a:p>
          <a:p>
            <a:pPr>
              <a:lnSpc>
                <a:spcPct val="100000"/>
              </a:lnSpc>
            </a:pPr>
            <a:r>
              <a:rPr lang="tr-TR" sz="2800" b="1">
                <a:solidFill>
                  <a:srgbClr val="000000"/>
                </a:solidFill>
                <a:latin typeface="Comic Sans MS"/>
              </a:rPr>
              <a:t>Kamu görevlileri, halkın bilgi edinme hakkını kullanmasına yardımcı olurlar. Gerçek ve tüzel kişilerin talep etmesi halinde istenen bilgi veya belgeleri, 4982 sayılı Bilgi Edinme Hakkı Kanunu’nda belirlenen istisnalar dışında, usulüne uygun olarak verirler </a:t>
            </a:r>
            <a:endParaRPr/>
          </a:p>
          <a:p>
            <a:pPr>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CustomShape 1"/>
          <p:cNvSpPr/>
          <p:nvPr/>
        </p:nvSpPr>
        <p:spPr>
          <a:xfrm>
            <a:off x="467640" y="620640"/>
            <a:ext cx="8207640" cy="3886920"/>
          </a:xfrm>
          <a:prstGeom prst="rect">
            <a:avLst/>
          </a:prstGeom>
        </p:spPr>
        <p:txBody>
          <a:bodyPr lIns="0" tIns="45000" rIns="18360" bIns="45000"/>
          <a:lstStyle/>
          <a:p>
            <a:pPr>
              <a:lnSpc>
                <a:spcPct val="100000"/>
              </a:lnSpc>
            </a:pPr>
            <a:r>
              <a:rPr lang="tr-TR" sz="2800" b="1">
                <a:solidFill>
                  <a:srgbClr val="6D2A25"/>
                </a:solidFill>
                <a:latin typeface="Comic Sans MS"/>
              </a:rPr>
              <a:t>Örnek:</a:t>
            </a:r>
            <a:endParaRPr/>
          </a:p>
          <a:p>
            <a:pPr>
              <a:lnSpc>
                <a:spcPct val="100000"/>
              </a:lnSpc>
            </a:pPr>
            <a:endParaRPr/>
          </a:p>
          <a:p>
            <a:pPr>
              <a:lnSpc>
                <a:spcPct val="100000"/>
              </a:lnSpc>
            </a:pPr>
            <a:endParaRPr/>
          </a:p>
          <a:p>
            <a:pPr>
              <a:lnSpc>
                <a:spcPct val="100000"/>
              </a:lnSpc>
            </a:pPr>
            <a:r>
              <a:rPr lang="tr-TR" sz="2800" b="1">
                <a:solidFill>
                  <a:srgbClr val="000000"/>
                </a:solidFill>
                <a:latin typeface="Comic Sans MS"/>
              </a:rPr>
              <a:t>Müdür bey, vatandaşların bilgi edinme hakkını kullanarak kurumdan bilgi ve belge istemelerine sıcak bakmamakta, yapılan başvuruları çeşitli bahanelerle geçiştirmeye çalışmaktadır.</a:t>
            </a:r>
            <a:endParaRPr/>
          </a:p>
          <a:p>
            <a:pPr>
              <a:lnSpc>
                <a:spcPct val="100000"/>
              </a:lnSpc>
            </a:pPr>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CustomShape 1"/>
          <p:cNvSpPr/>
          <p:nvPr/>
        </p:nvSpPr>
        <p:spPr>
          <a:xfrm>
            <a:off x="539640" y="260640"/>
            <a:ext cx="8279640" cy="5975280"/>
          </a:xfrm>
          <a:prstGeom prst="rect">
            <a:avLst/>
          </a:prstGeom>
        </p:spPr>
        <p:txBody>
          <a:bodyPr lIns="0" tIns="45000" rIns="18360" bIns="45000"/>
          <a:lstStyle/>
          <a:p>
            <a:pPr>
              <a:lnSpc>
                <a:spcPct val="100000"/>
              </a:lnSpc>
            </a:pPr>
            <a:r>
              <a:rPr lang="tr-TR" sz="2800" b="1">
                <a:solidFill>
                  <a:srgbClr val="000000"/>
                </a:solidFill>
                <a:latin typeface="Comic Sans MS"/>
              </a:rPr>
              <a:t>16-YÖNETİCİLERİN HESAP VERME SORUMLULUĞU</a:t>
            </a:r>
            <a:endParaRPr/>
          </a:p>
          <a:p>
            <a:pPr algn="just">
              <a:lnSpc>
                <a:spcPct val="100000"/>
              </a:lnSpc>
            </a:pPr>
            <a:r>
              <a:rPr lang="tr-TR" sz="2800" b="1">
                <a:solidFill>
                  <a:srgbClr val="000000"/>
                </a:solidFill>
                <a:latin typeface="Comic Sans MS"/>
              </a:rPr>
              <a:t> </a:t>
            </a:r>
            <a:endParaRPr/>
          </a:p>
          <a:p>
            <a:pPr algn="just">
              <a:lnSpc>
                <a:spcPct val="100000"/>
              </a:lnSpc>
            </a:pPr>
            <a:r>
              <a:rPr lang="tr-TR" sz="2800" b="1">
                <a:solidFill>
                  <a:srgbClr val="000000"/>
                </a:solidFill>
                <a:latin typeface="Comic Sans MS"/>
              </a:rPr>
              <a:t>-Kamu hizmetlerinin yerine getirilmesi sırasında sorumluluklar ve yükümlülükler konusunda hesap verilmesi ve kamusal değerlendirme ile denetime her zaman açık ve hazır olunması asıldır. </a:t>
            </a:r>
            <a:endParaRPr/>
          </a:p>
          <a:p>
            <a:pPr algn="just">
              <a:lnSpc>
                <a:spcPct val="100000"/>
              </a:lnSpc>
            </a:pPr>
            <a:r>
              <a:rPr lang="tr-TR" sz="2800" b="1">
                <a:solidFill>
                  <a:srgbClr val="000000"/>
                </a:solidFill>
                <a:latin typeface="Comic Sans MS"/>
              </a:rPr>
              <a:t>Yönetici kamu görevlileri;</a:t>
            </a:r>
            <a:endParaRPr/>
          </a:p>
          <a:p>
            <a:pPr algn="just">
              <a:lnSpc>
                <a:spcPct val="100000"/>
              </a:lnSpc>
            </a:pPr>
            <a:endParaRPr/>
          </a:p>
          <a:p>
            <a:pPr algn="just">
              <a:lnSpc>
                <a:spcPct val="100000"/>
              </a:lnSpc>
            </a:pPr>
            <a:r>
              <a:rPr lang="tr-TR" sz="2800" b="1">
                <a:solidFill>
                  <a:srgbClr val="000000"/>
                </a:solidFill>
                <a:latin typeface="Comic Sans MS"/>
              </a:rPr>
              <a:t>Kurumlarının amaç ve politikalarına uygun olmayan işlem veya eylemleri engellemek için görev ve yetkilerinin gerektirdiği önlemleri zamanında alırlar.</a:t>
            </a:r>
            <a:endParaRPr/>
          </a:p>
          <a:p>
            <a:pPr algn="just">
              <a:lnSpc>
                <a:spcPct val="100000"/>
              </a:lnSpc>
            </a:pPr>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CustomShape 1"/>
          <p:cNvSpPr/>
          <p:nvPr/>
        </p:nvSpPr>
        <p:spPr>
          <a:xfrm>
            <a:off x="478440" y="476640"/>
            <a:ext cx="8207640" cy="5831280"/>
          </a:xfrm>
          <a:prstGeom prst="rect">
            <a:avLst/>
          </a:prstGeom>
        </p:spPr>
        <p:txBody>
          <a:bodyPr lIns="0" tIns="45000" rIns="18360" bIns="45000"/>
          <a:lstStyle/>
          <a:p>
            <a:pPr>
              <a:lnSpc>
                <a:spcPct val="100000"/>
              </a:lnSpc>
            </a:pPr>
            <a:r>
              <a:rPr lang="tr-TR" sz="2800" b="1">
                <a:solidFill>
                  <a:srgbClr val="000000"/>
                </a:solidFill>
                <a:latin typeface="Comic Sans MS"/>
              </a:rPr>
              <a:t>Yetkisi içindeki personelin yolsuzluk yapmasını önlemek için gerekli tedbirleri alırlar.</a:t>
            </a:r>
            <a:endParaRPr/>
          </a:p>
          <a:p>
            <a:pPr>
              <a:lnSpc>
                <a:spcPct val="100000"/>
              </a:lnSpc>
            </a:pPr>
            <a:endParaRPr/>
          </a:p>
          <a:p>
            <a:pPr>
              <a:lnSpc>
                <a:spcPct val="100000"/>
              </a:lnSpc>
            </a:pPr>
            <a:r>
              <a:rPr lang="tr-TR" sz="2800" b="1">
                <a:solidFill>
                  <a:srgbClr val="000000"/>
                </a:solidFill>
                <a:latin typeface="Comic Sans MS"/>
              </a:rPr>
              <a:t>Bu tedbirler;</a:t>
            </a:r>
            <a:endParaRPr/>
          </a:p>
          <a:p>
            <a:pPr>
              <a:lnSpc>
                <a:spcPct val="100000"/>
              </a:lnSpc>
            </a:pPr>
            <a:endParaRPr/>
          </a:p>
          <a:p>
            <a:pPr>
              <a:lnSpc>
                <a:spcPct val="100000"/>
              </a:lnSpc>
            </a:pPr>
            <a:r>
              <a:rPr lang="tr-TR" sz="2800" b="1">
                <a:solidFill>
                  <a:srgbClr val="000000"/>
                </a:solidFill>
                <a:latin typeface="Comic Sans MS"/>
              </a:rPr>
              <a:t>Yasal ve idari düzenlemeleri uygulamayı,</a:t>
            </a:r>
            <a:endParaRPr/>
          </a:p>
          <a:p>
            <a:pPr>
              <a:lnSpc>
                <a:spcPct val="100000"/>
              </a:lnSpc>
            </a:pPr>
            <a:r>
              <a:rPr lang="tr-TR" sz="2800" b="1">
                <a:solidFill>
                  <a:srgbClr val="000000"/>
                </a:solidFill>
                <a:latin typeface="Comic Sans MS"/>
              </a:rPr>
              <a:t>Eğitim ve bilgilendirme konusunda uygun çalışmalar yapmayı,</a:t>
            </a:r>
            <a:endParaRPr/>
          </a:p>
          <a:p>
            <a:pPr>
              <a:lnSpc>
                <a:spcPct val="100000"/>
              </a:lnSpc>
            </a:pPr>
            <a:endParaRPr/>
          </a:p>
          <a:p>
            <a:pPr>
              <a:lnSpc>
                <a:spcPct val="100000"/>
              </a:lnSpc>
            </a:pPr>
            <a:r>
              <a:rPr lang="tr-TR" sz="2800" b="1">
                <a:solidFill>
                  <a:srgbClr val="000000"/>
                </a:solidFill>
                <a:latin typeface="Comic Sans MS"/>
              </a:rPr>
              <a:t>Personelin karşı karşıya kaldığı mali ve diğer zorluklar konusunda dikkatli davranmayı,</a:t>
            </a:r>
            <a:endParaRPr/>
          </a:p>
          <a:p>
            <a:pPr>
              <a:lnSpc>
                <a:spcPct val="100000"/>
              </a:lnSpc>
            </a:pPr>
            <a:endParaRPr/>
          </a:p>
          <a:p>
            <a:pPr>
              <a:lnSpc>
                <a:spcPct val="100000"/>
              </a:lnSpc>
            </a:pPr>
            <a:r>
              <a:rPr lang="tr-TR" sz="2800" b="1">
                <a:solidFill>
                  <a:srgbClr val="000000"/>
                </a:solidFill>
                <a:latin typeface="Comic Sans MS"/>
              </a:rPr>
              <a:t>Kişisel davranışları ile personeline örnek olmayı kapsar.</a:t>
            </a:r>
            <a:endParaRPr/>
          </a:p>
          <a:p>
            <a:pPr>
              <a:lnSpc>
                <a:spcPct val="100000"/>
              </a:lnSpc>
            </a:pPr>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CustomShape 1"/>
          <p:cNvSpPr/>
          <p:nvPr/>
        </p:nvSpPr>
        <p:spPr>
          <a:xfrm>
            <a:off x="450720" y="260640"/>
            <a:ext cx="8356680" cy="6119280"/>
          </a:xfrm>
          <a:prstGeom prst="rect">
            <a:avLst/>
          </a:prstGeom>
        </p:spPr>
        <p:txBody>
          <a:bodyPr lIns="0" tIns="45000" rIns="18360" bIns="45000"/>
          <a:lstStyle/>
          <a:p>
            <a:pPr>
              <a:lnSpc>
                <a:spcPct val="100000"/>
              </a:lnSpc>
            </a:pPr>
            <a:r>
              <a:rPr lang="tr-TR" sz="2400" b="1">
                <a:solidFill>
                  <a:srgbClr val="000000"/>
                </a:solidFill>
                <a:latin typeface="Comic Sans MS"/>
              </a:rPr>
              <a:t>Yönetici kamu görevlileri;</a:t>
            </a:r>
            <a:endParaRPr/>
          </a:p>
          <a:p>
            <a:pPr>
              <a:lnSpc>
                <a:spcPct val="100000"/>
              </a:lnSpc>
            </a:pPr>
            <a:r>
              <a:rPr lang="tr-TR" sz="2400" b="1">
                <a:solidFill>
                  <a:srgbClr val="000000"/>
                </a:solidFill>
                <a:latin typeface="Comic Sans MS"/>
              </a:rPr>
              <a:t>personeline etik davranış ilkeleri konusunda uygun eğitimi sağlamak, bu ilkelere uyulup uyulmadığını gözetlemek, gelirleriyle bağdaşmayan yaşantısını izlemek ve etik davranış konusunda rehberlik etmekle yükümlüdür. </a:t>
            </a:r>
            <a:endParaRPr/>
          </a:p>
          <a:p>
            <a:pPr>
              <a:lnSpc>
                <a:spcPct val="100000"/>
              </a:lnSpc>
            </a:pPr>
            <a:endParaRPr/>
          </a:p>
          <a:p>
            <a:pPr>
              <a:lnSpc>
                <a:spcPct val="100000"/>
              </a:lnSpc>
            </a:pPr>
            <a:r>
              <a:rPr lang="tr-TR" sz="2400" b="1">
                <a:solidFill>
                  <a:srgbClr val="000000"/>
                </a:solidFill>
                <a:latin typeface="Comic Sans MS"/>
              </a:rPr>
              <a:t>Örnek: Zarar eden KİT'ler hesap verecek  Hazine Müsteşarlığı, işletmelere ilişkin rutin incelemelerini sıklaştıracak ve denetim stratejisini değiştirecek. Hazine kontrolörleri yıl sonuna kadar görev zararlarında usulsüzlük olup olmadığını incelemeye tabi tutacak. Farklı bir denetim modeli ile kamu kurumlarının tasarruf yapıp yapmadığı da kontrol edilecek. Bürokratların konuya ilişkin herhangi bir suistimali olup olmadığına yönelik rapor hazırlanacak. </a:t>
            </a:r>
            <a:endParaRPr/>
          </a:p>
          <a:p>
            <a:pPr>
              <a:lnSpc>
                <a:spcPct val="100000"/>
              </a:lnSpc>
            </a:pPr>
            <a:r>
              <a:rPr lang="tr-TR" sz="2400" b="1">
                <a:solidFill>
                  <a:srgbClr val="000000"/>
                </a:solidFill>
                <a:latin typeface="Comic Sans MS"/>
              </a:rPr>
              <a:t> </a:t>
            </a:r>
            <a:endParaRPr/>
          </a:p>
          <a:p>
            <a:pPr>
              <a:lnSpc>
                <a:spcPct val="100000"/>
              </a:lnSpc>
            </a:pPr>
            <a:endParaRP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CustomShape 1"/>
          <p:cNvSpPr/>
          <p:nvPr/>
        </p:nvSpPr>
        <p:spPr>
          <a:xfrm>
            <a:off x="395640" y="332640"/>
            <a:ext cx="8351640" cy="5399280"/>
          </a:xfrm>
          <a:prstGeom prst="rect">
            <a:avLst/>
          </a:prstGeom>
        </p:spPr>
        <p:txBody>
          <a:bodyPr lIns="0" tIns="45000" rIns="18360" bIns="45000"/>
          <a:lstStyle/>
          <a:p>
            <a:pPr>
              <a:lnSpc>
                <a:spcPct val="100000"/>
              </a:lnSpc>
            </a:pPr>
            <a:r>
              <a:rPr lang="tr-TR" sz="2800" b="1">
                <a:solidFill>
                  <a:srgbClr val="000000"/>
                </a:solidFill>
                <a:latin typeface="Comic Sans MS"/>
              </a:rPr>
              <a:t>17-ESKİ KAMU GÖREVLİLERİYLE İLİŞKİLER</a:t>
            </a:r>
            <a:endParaRPr/>
          </a:p>
          <a:p>
            <a:pPr algn="just">
              <a:lnSpc>
                <a:spcPct val="100000"/>
              </a:lnSpc>
            </a:pPr>
            <a:r>
              <a:rPr lang="tr-TR" sz="2800" b="1">
                <a:solidFill>
                  <a:srgbClr val="000000"/>
                </a:solidFill>
                <a:latin typeface="Comic Sans MS"/>
              </a:rPr>
              <a:t> </a:t>
            </a:r>
            <a:endParaRPr/>
          </a:p>
          <a:p>
            <a:pPr algn="just">
              <a:lnSpc>
                <a:spcPct val="100000"/>
              </a:lnSpc>
            </a:pPr>
            <a:r>
              <a:rPr lang="tr-TR" sz="2800" b="1">
                <a:solidFill>
                  <a:srgbClr val="000000"/>
                </a:solidFill>
                <a:latin typeface="Comic Sans MS"/>
              </a:rPr>
              <a:t>-Eski kamu görevlileri kamu hizmetlerinden ayrıcalıklı bir şekilde faydalandırılamaz, bu kişilere imtiyazlı muamelede bulunulamaz.</a:t>
            </a:r>
            <a:endParaRPr/>
          </a:p>
          <a:p>
            <a:pPr algn="just">
              <a:lnSpc>
                <a:spcPct val="100000"/>
              </a:lnSpc>
            </a:pPr>
            <a:endParaRPr/>
          </a:p>
          <a:p>
            <a:pPr algn="just">
              <a:lnSpc>
                <a:spcPct val="100000"/>
              </a:lnSpc>
            </a:pPr>
            <a:r>
              <a:rPr lang="tr-TR" sz="2800" b="1">
                <a:solidFill>
                  <a:srgbClr val="000000"/>
                </a:solidFill>
                <a:latin typeface="Comic Sans MS"/>
              </a:rPr>
              <a:t>-İlgili kanunlardaki hükümler ve süreler saklı kalmak kaydıyla, daha önce görev yaptıkları kurum ve kuruluştan, doğrudan veya dolaylı olarak herhangi bir yüklenilicilik, komisyonculuk, temsilcilik, bilirkişilik, aracılık veya benzeri görev ve iş verilemez.</a:t>
            </a:r>
            <a:endParaRPr/>
          </a:p>
          <a:p>
            <a:pPr algn="just">
              <a:lnSpc>
                <a:spcPct val="100000"/>
              </a:lnSpc>
            </a:pPr>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CustomShape 1"/>
          <p:cNvSpPr/>
          <p:nvPr/>
        </p:nvSpPr>
        <p:spPr>
          <a:xfrm>
            <a:off x="395640" y="260640"/>
            <a:ext cx="8279640" cy="5687280"/>
          </a:xfrm>
          <a:prstGeom prst="rect">
            <a:avLst/>
          </a:prstGeom>
        </p:spPr>
        <p:txBody>
          <a:bodyPr lIns="0" tIns="45000" rIns="18360" bIns="45000"/>
          <a:lstStyle/>
          <a:p>
            <a:pPr algn="just">
              <a:lnSpc>
                <a:spcPct val="100000"/>
              </a:lnSpc>
            </a:pPr>
            <a:endParaRPr/>
          </a:p>
          <a:p>
            <a:pPr algn="just">
              <a:lnSpc>
                <a:spcPct val="100000"/>
              </a:lnSpc>
            </a:pPr>
            <a:r>
              <a:rPr lang="tr-TR" sz="2800" b="1">
                <a:solidFill>
                  <a:srgbClr val="6D2A25"/>
                </a:solidFill>
                <a:latin typeface="Constantia"/>
              </a:rPr>
              <a:t>Örnek:</a:t>
            </a:r>
            <a:r>
              <a:rPr lang="tr-TR" sz="2800" b="1">
                <a:solidFill>
                  <a:srgbClr val="000000"/>
                </a:solidFill>
                <a:latin typeface="Constantia"/>
              </a:rPr>
              <a:t> Emekli hastane müdürü  Ömer Bey, muayene olmak üzere eskiden görev yaptığı hastaneye gelmiştir. Randevu veya sıra numarası almak yerine, hastane müdürünü ziyaret etmiş ve öncelikli olarak muayene olmuştur. </a:t>
            </a:r>
            <a:endParaRPr/>
          </a:p>
          <a:p>
            <a:pPr algn="just">
              <a:lnSpc>
                <a:spcPct val="100000"/>
              </a:lnSpc>
            </a:pPr>
            <a:endParaRPr/>
          </a:p>
          <a:p>
            <a:pPr algn="just">
              <a:lnSpc>
                <a:spcPct val="100000"/>
              </a:lnSpc>
            </a:pPr>
            <a:r>
              <a:rPr lang="tr-TR" sz="2800" b="1">
                <a:solidFill>
                  <a:srgbClr val="000000"/>
                </a:solidFill>
                <a:latin typeface="Constantia"/>
              </a:rPr>
              <a:t>02.10.1981 tarihli ve 2531 sayılı “Kamu Görevlerinden Ayrılanların Yapamayacakları İşler Hakkında Kanun” bulunmaktadır.</a:t>
            </a:r>
            <a:endParaRPr/>
          </a:p>
          <a:p>
            <a:pPr algn="just">
              <a:lnSpc>
                <a:spcPct val="100000"/>
              </a:lnSpc>
            </a:pPr>
            <a:endParaRPr/>
          </a:p>
          <a:p>
            <a:pPr algn="just">
              <a:lnSpc>
                <a:spcPct val="100000"/>
              </a:lnSpc>
            </a:pPr>
            <a:r>
              <a:rPr lang="tr-TR" sz="2800" b="1">
                <a:solidFill>
                  <a:srgbClr val="000000"/>
                </a:solidFill>
                <a:latin typeface="Constantia"/>
              </a:rPr>
              <a:t>Söz konusu Kanunun 2. maddesi şöyledir:</a:t>
            </a:r>
            <a:endParaRPr/>
          </a:p>
          <a:p>
            <a:pPr algn="just">
              <a:lnSpc>
                <a:spcPct val="100000"/>
              </a:lnSpc>
            </a:pPr>
            <a:endParaRPr/>
          </a:p>
          <a:p>
            <a:pPr algn="just">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204</TotalTime>
  <Words>5268</Words>
  <Application>Microsoft Office PowerPoint</Application>
  <PresentationFormat>Ekran Gösterisi (4:3)</PresentationFormat>
  <Paragraphs>665</Paragraphs>
  <Slides>103</Slides>
  <Notes>3</Notes>
  <HiddenSlides>0</HiddenSlides>
  <MMClips>0</MMClips>
  <ScaleCrop>false</ScaleCrop>
  <HeadingPairs>
    <vt:vector size="6" baseType="variant">
      <vt:variant>
        <vt:lpstr>Kullanılan Yazı Tipleri</vt:lpstr>
      </vt:variant>
      <vt:variant>
        <vt:i4>9</vt:i4>
      </vt:variant>
      <vt:variant>
        <vt:lpstr>Tema</vt:lpstr>
      </vt:variant>
      <vt:variant>
        <vt:i4>1</vt:i4>
      </vt:variant>
      <vt:variant>
        <vt:lpstr>Slayt Başlıkları</vt:lpstr>
      </vt:variant>
      <vt:variant>
        <vt:i4>103</vt:i4>
      </vt:variant>
    </vt:vector>
  </HeadingPairs>
  <TitlesOfParts>
    <vt:vector size="113" baseType="lpstr">
      <vt:lpstr>Arial</vt:lpstr>
      <vt:lpstr>Calibri</vt:lpstr>
      <vt:lpstr>Comic Sans MS</vt:lpstr>
      <vt:lpstr>Constantia</vt:lpstr>
      <vt:lpstr>DejaVu Sans</vt:lpstr>
      <vt:lpstr>Forte</vt:lpstr>
      <vt:lpstr>StarSymbol</vt:lpstr>
      <vt:lpstr>Times New Roman</vt:lpstr>
      <vt:lpstr>Wingdings</vt:lpstr>
      <vt:lpstr>Office Theme</vt:lpstr>
      <vt:lpstr>PowerPoint Sunusu</vt:lpstr>
      <vt:lpstr>  25.05.2004 tarihli ve 5176 sayılı Kamu Görevlileri Etik Kurulu Kurulması ve Bazı Kanunlarda Değişiklik Yapılması Hakkında Kanunun 3. ve 7. maddelerine   dayanılarak hazırlanan 13.04.2005 tarih ve 25785 sayılı Resmi Gazetede yayımlanarak yürürlüğe giren Kamu Görevlileri Etik Davranış İlkeleri ile Başvuru   Usul ve Esasları Hakkında Yönetmeliğin 29. maddesi gereğince; 26.03.2019 tarihli ve 4949 sayılı Valilik Olur'u ile İlimizde Etik Komisyonu oluşturulmuştur.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cp:lastModifiedBy>Selim</cp:lastModifiedBy>
  <cp:revision>14</cp:revision>
  <dcterms:modified xsi:type="dcterms:W3CDTF">2022-05-11T11:49:07Z</dcterms:modified>
</cp:coreProperties>
</file>