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80" r:id="rId2"/>
    <p:sldId id="257" r:id="rId3"/>
    <p:sldId id="315" r:id="rId4"/>
    <p:sldId id="318" r:id="rId5"/>
    <p:sldId id="275" r:id="rId6"/>
    <p:sldId id="319" r:id="rId7"/>
    <p:sldId id="289" r:id="rId8"/>
    <p:sldId id="291" r:id="rId9"/>
    <p:sldId id="298" r:id="rId10"/>
    <p:sldId id="320" r:id="rId11"/>
    <p:sldId id="292" r:id="rId12"/>
    <p:sldId id="293" r:id="rId13"/>
    <p:sldId id="296" r:id="rId14"/>
    <p:sldId id="295" r:id="rId15"/>
    <p:sldId id="321" r:id="rId16"/>
    <p:sldId id="322" r:id="rId17"/>
    <p:sldId id="290" r:id="rId18"/>
    <p:sldId id="288" r:id="rId19"/>
    <p:sldId id="283" r:id="rId20"/>
    <p:sldId id="316" r:id="rId21"/>
    <p:sldId id="297" r:id="rId22"/>
    <p:sldId id="299" r:id="rId23"/>
    <p:sldId id="269" r:id="rId24"/>
    <p:sldId id="285" r:id="rId25"/>
    <p:sldId id="300" r:id="rId26"/>
    <p:sldId id="301" r:id="rId27"/>
    <p:sldId id="302" r:id="rId28"/>
    <p:sldId id="303" r:id="rId29"/>
    <p:sldId id="304" r:id="rId30"/>
    <p:sldId id="305" r:id="rId31"/>
    <p:sldId id="306" r:id="rId32"/>
    <p:sldId id="307" r:id="rId33"/>
    <p:sldId id="308" r:id="rId34"/>
    <p:sldId id="309" r:id="rId35"/>
    <p:sldId id="310" r:id="rId36"/>
    <p:sldId id="317" r:id="rId37"/>
    <p:sldId id="311" r:id="rId38"/>
    <p:sldId id="270" r:id="rId39"/>
    <p:sldId id="277" r:id="rId40"/>
    <p:sldId id="267" r:id="rId41"/>
    <p:sldId id="282" r:id="rId42"/>
    <p:sldId id="314" r:id="rId43"/>
    <p:sldId id="284" r:id="rId44"/>
    <p:sldId id="258" r:id="rId45"/>
    <p:sldId id="278" r:id="rId46"/>
    <p:sldId id="274" r:id="rId47"/>
    <p:sldId id="279" r:id="rId48"/>
    <p:sldId id="312" r:id="rId49"/>
    <p:sldId id="313" r:id="rId50"/>
    <p:sldId id="323" r:id="rId51"/>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81" autoAdjust="0"/>
  </p:normalViewPr>
  <p:slideViewPr>
    <p:cSldViewPr>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9952131-B49B-4DFC-8B20-E13108C08745}" type="datetimeFigureOut">
              <a:rPr lang="tr-TR" altLang="tr-TR"/>
              <a:pPr>
                <a:defRPr/>
              </a:pPr>
              <a:t>11.05.2022</a:t>
            </a:fld>
            <a:endParaRPr lang="tr-TR" alt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tr-TR" altLang="tr-TR" noProof="0"/>
              <a:t>Asıl metin stillerini düzenlemek için tıklatın</a:t>
            </a:r>
          </a:p>
          <a:p>
            <a:pPr lvl="1"/>
            <a:r>
              <a:rPr lang="tr-TR" altLang="tr-TR" noProof="0"/>
              <a:t>İkinci düzey</a:t>
            </a:r>
          </a:p>
          <a:p>
            <a:pPr lvl="2"/>
            <a:r>
              <a:rPr lang="tr-TR" altLang="tr-TR" noProof="0"/>
              <a:t>Üçüncü düzey</a:t>
            </a:r>
          </a:p>
          <a:p>
            <a:pPr lvl="3"/>
            <a:r>
              <a:rPr lang="tr-TR" altLang="tr-TR" noProof="0"/>
              <a:t>Dördüncü düzey</a:t>
            </a:r>
          </a:p>
          <a:p>
            <a:pPr lvl="4"/>
            <a:r>
              <a:rPr lang="tr-TR" altLang="tr-TR" noProof="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275FC24-1863-41FA-A407-73C06C12B752}"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2275FC24-1863-41FA-A407-73C06C12B752}" type="slidenum">
              <a:rPr lang="tr-TR" altLang="tr-TR" smtClean="0"/>
              <a:pPr>
                <a:defRPr/>
              </a:pPr>
              <a:t>5</a:t>
            </a:fld>
            <a:endParaRPr lang="tr-TR" altLang="tr-TR"/>
          </a:p>
        </p:txBody>
      </p:sp>
    </p:spTree>
    <p:extLst>
      <p:ext uri="{BB962C8B-B14F-4D97-AF65-F5344CB8AC3E}">
        <p14:creationId xmlns:p14="http://schemas.microsoft.com/office/powerpoint/2010/main" val="241780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a:p>
        </p:txBody>
      </p:sp>
      <p:sp>
        <p:nvSpPr>
          <p:cNvPr id="1638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183374E-3AD8-4654-A125-B5F89418E621}" type="slidenum">
              <a:rPr lang="tr-TR" altLang="tr-TR" smtClean="0"/>
              <a:pPr/>
              <a:t>17</a:t>
            </a:fld>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a:p>
        </p:txBody>
      </p:sp>
      <p:sp>
        <p:nvSpPr>
          <p:cNvPr id="3891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B75D912-C959-4F24-B56D-78B84FB86520}" type="slidenum">
              <a:rPr lang="tr-TR" altLang="tr-TR" smtClean="0"/>
              <a:pPr/>
              <a:t>40</a:t>
            </a:fld>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2275FC24-1863-41FA-A407-73C06C12B752}" type="slidenum">
              <a:rPr lang="tr-TR" altLang="tr-TR" smtClean="0"/>
              <a:pPr>
                <a:defRPr/>
              </a:pPr>
              <a:t>43</a:t>
            </a:fld>
            <a:endParaRPr lang="tr-TR" altLang="tr-TR"/>
          </a:p>
        </p:txBody>
      </p:sp>
    </p:spTree>
    <p:extLst>
      <p:ext uri="{BB962C8B-B14F-4D97-AF65-F5344CB8AC3E}">
        <p14:creationId xmlns:p14="http://schemas.microsoft.com/office/powerpoint/2010/main" val="1298997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a:p>
        </p:txBody>
      </p:sp>
      <p:sp>
        <p:nvSpPr>
          <p:cNvPr id="4301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D2FCEB6-379F-4295-9E44-17EB2B302B49}" type="slidenum">
              <a:rPr lang="tr-TR" altLang="tr-TR" smtClean="0"/>
              <a:pPr/>
              <a:t>44</a:t>
            </a:fld>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a:p>
        </p:txBody>
      </p:sp>
      <p:sp>
        <p:nvSpPr>
          <p:cNvPr id="4710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6C48F7F-4313-446A-A149-5153F02C6FB0}" type="slidenum">
              <a:rPr lang="tr-TR" altLang="tr-TR" smtClean="0"/>
              <a:pPr/>
              <a:t>47</a:t>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F787B042-358D-48C2-AFC9-577879480353}" type="datetime1">
              <a:rPr lang="tr-TR" altLang="tr-TR"/>
              <a:pPr>
                <a:defRPr/>
              </a:pPr>
              <a:t>11.05.2022</a:t>
            </a:fld>
            <a:endParaRPr lang="tr-TR" alt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E0AACD5-91FD-4D3F-9BEE-DF3A98DAED61}" type="slidenum">
              <a:rPr lang="tr-TR" altLang="tr-TR"/>
              <a:pPr>
                <a:defRPr/>
              </a:pPr>
              <a:t>‹#›</a:t>
            </a:fld>
            <a:endParaRPr lang="tr-TR" altLang="tr-TR"/>
          </a:p>
        </p:txBody>
      </p:sp>
    </p:spTree>
    <p:extLst>
      <p:ext uri="{BB962C8B-B14F-4D97-AF65-F5344CB8AC3E}">
        <p14:creationId xmlns:p14="http://schemas.microsoft.com/office/powerpoint/2010/main" val="247904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BA5309C5-EA6F-46F5-9C04-9ADE6CB354C4}" type="datetime1">
              <a:rPr lang="tr-TR" altLang="tr-TR"/>
              <a:pPr>
                <a:defRPr/>
              </a:pPr>
              <a:t>11.05.2022</a:t>
            </a:fld>
            <a:endParaRPr lang="tr-TR" alt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B828699-B154-48F7-B57F-7D34E4F23DE7}" type="slidenum">
              <a:rPr lang="tr-TR" altLang="tr-TR"/>
              <a:pPr>
                <a:defRPr/>
              </a:pPr>
              <a:t>‹#›</a:t>
            </a:fld>
            <a:endParaRPr lang="tr-TR" altLang="tr-TR"/>
          </a:p>
        </p:txBody>
      </p:sp>
    </p:spTree>
    <p:extLst>
      <p:ext uri="{BB962C8B-B14F-4D97-AF65-F5344CB8AC3E}">
        <p14:creationId xmlns:p14="http://schemas.microsoft.com/office/powerpoint/2010/main" val="38430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C3FFEC35-D7CF-4D3E-B2CF-D8D848EB31DD}" type="datetime1">
              <a:rPr lang="tr-TR" altLang="tr-TR"/>
              <a:pPr>
                <a:defRPr/>
              </a:pPr>
              <a:t>11.05.2022</a:t>
            </a:fld>
            <a:endParaRPr lang="tr-TR" alt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A90E6B2-3717-4FB1-8E03-DFCC3B3E63AA}" type="slidenum">
              <a:rPr lang="tr-TR" altLang="tr-TR"/>
              <a:pPr>
                <a:defRPr/>
              </a:pPr>
              <a:t>‹#›</a:t>
            </a:fld>
            <a:endParaRPr lang="tr-TR" altLang="tr-TR"/>
          </a:p>
        </p:txBody>
      </p:sp>
    </p:spTree>
    <p:extLst>
      <p:ext uri="{BB962C8B-B14F-4D97-AF65-F5344CB8AC3E}">
        <p14:creationId xmlns:p14="http://schemas.microsoft.com/office/powerpoint/2010/main" val="293819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3E6D9B7C-B4D3-4B21-8ECD-23E45CE3131B}" type="datetime1">
              <a:rPr lang="tr-TR" altLang="tr-TR"/>
              <a:pPr>
                <a:defRPr/>
              </a:pPr>
              <a:t>11.05.2022</a:t>
            </a:fld>
            <a:endParaRPr lang="tr-TR" alt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FDFEC6B-E380-41BC-8916-876C648BC93F}" type="slidenum">
              <a:rPr lang="tr-TR" altLang="tr-TR"/>
              <a:pPr>
                <a:defRPr/>
              </a:pPr>
              <a:t>‹#›</a:t>
            </a:fld>
            <a:endParaRPr lang="tr-TR" altLang="tr-TR"/>
          </a:p>
        </p:txBody>
      </p:sp>
    </p:spTree>
    <p:extLst>
      <p:ext uri="{BB962C8B-B14F-4D97-AF65-F5344CB8AC3E}">
        <p14:creationId xmlns:p14="http://schemas.microsoft.com/office/powerpoint/2010/main" val="67493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BA89CB9E-FBCA-4C93-84B6-FDF966598D55}" type="datetime1">
              <a:rPr lang="tr-TR" altLang="tr-TR"/>
              <a:pPr>
                <a:defRPr/>
              </a:pPr>
              <a:t>11.05.2022</a:t>
            </a:fld>
            <a:endParaRPr lang="tr-TR" alt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21B4488-77F2-4C7A-8AAF-0C18ACD8F5F7}" type="slidenum">
              <a:rPr lang="tr-TR" altLang="tr-TR"/>
              <a:pPr>
                <a:defRPr/>
              </a:pPr>
              <a:t>‹#›</a:t>
            </a:fld>
            <a:endParaRPr lang="tr-TR" altLang="tr-TR"/>
          </a:p>
        </p:txBody>
      </p:sp>
    </p:spTree>
    <p:extLst>
      <p:ext uri="{BB962C8B-B14F-4D97-AF65-F5344CB8AC3E}">
        <p14:creationId xmlns:p14="http://schemas.microsoft.com/office/powerpoint/2010/main" val="187304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BB7A8017-5CD3-4CA0-AE47-007743C263F7}" type="datetime1">
              <a:rPr lang="tr-TR" altLang="tr-TR"/>
              <a:pPr>
                <a:defRPr/>
              </a:pPr>
              <a:t>11.05.2022</a:t>
            </a:fld>
            <a:endParaRPr lang="tr-TR" alt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E993BEB-3EA3-4C61-B2EC-5ECB29884E51}" type="slidenum">
              <a:rPr lang="tr-TR" altLang="tr-TR"/>
              <a:pPr>
                <a:defRPr/>
              </a:pPr>
              <a:t>‹#›</a:t>
            </a:fld>
            <a:endParaRPr lang="tr-TR" altLang="tr-TR"/>
          </a:p>
        </p:txBody>
      </p:sp>
    </p:spTree>
    <p:extLst>
      <p:ext uri="{BB962C8B-B14F-4D97-AF65-F5344CB8AC3E}">
        <p14:creationId xmlns:p14="http://schemas.microsoft.com/office/powerpoint/2010/main" val="193993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13C5F448-6747-4237-8456-F5170D8B3811}" type="datetime1">
              <a:rPr lang="tr-TR" altLang="tr-TR"/>
              <a:pPr>
                <a:defRPr/>
              </a:pPr>
              <a:t>11.05.2022</a:t>
            </a:fld>
            <a:endParaRPr lang="tr-TR" alt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625A746C-BACC-4172-936F-F5BB035AD935}" type="slidenum">
              <a:rPr lang="tr-TR" altLang="tr-TR"/>
              <a:pPr>
                <a:defRPr/>
              </a:pPr>
              <a:t>‹#›</a:t>
            </a:fld>
            <a:endParaRPr lang="tr-TR" altLang="tr-TR"/>
          </a:p>
        </p:txBody>
      </p:sp>
    </p:spTree>
    <p:extLst>
      <p:ext uri="{BB962C8B-B14F-4D97-AF65-F5344CB8AC3E}">
        <p14:creationId xmlns:p14="http://schemas.microsoft.com/office/powerpoint/2010/main" val="2333673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A9A2836F-E4B5-4DE1-8F49-34091B975E61}" type="datetime1">
              <a:rPr lang="tr-TR" altLang="tr-TR"/>
              <a:pPr>
                <a:defRPr/>
              </a:pPr>
              <a:t>11.05.2022</a:t>
            </a:fld>
            <a:endParaRPr lang="tr-TR" alt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D88102E8-4B91-4E55-8682-294A2715AF5A}" type="slidenum">
              <a:rPr lang="tr-TR" altLang="tr-TR"/>
              <a:pPr>
                <a:defRPr/>
              </a:pPr>
              <a:t>‹#›</a:t>
            </a:fld>
            <a:endParaRPr lang="tr-TR" altLang="tr-TR"/>
          </a:p>
        </p:txBody>
      </p:sp>
    </p:spTree>
    <p:extLst>
      <p:ext uri="{BB962C8B-B14F-4D97-AF65-F5344CB8AC3E}">
        <p14:creationId xmlns:p14="http://schemas.microsoft.com/office/powerpoint/2010/main" val="35453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4A5B9AE7-A6FD-4881-8848-2DB05632CCA3}" type="datetime1">
              <a:rPr lang="tr-TR" altLang="tr-TR"/>
              <a:pPr>
                <a:defRPr/>
              </a:pPr>
              <a:t>11.05.2022</a:t>
            </a:fld>
            <a:endParaRPr lang="tr-TR" alt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7EE0D822-715B-4A62-9900-C2D84A79B53F}" type="slidenum">
              <a:rPr lang="tr-TR" altLang="tr-TR"/>
              <a:pPr>
                <a:defRPr/>
              </a:pPr>
              <a:t>‹#›</a:t>
            </a:fld>
            <a:endParaRPr lang="tr-TR" altLang="tr-TR"/>
          </a:p>
        </p:txBody>
      </p:sp>
    </p:spTree>
    <p:extLst>
      <p:ext uri="{BB962C8B-B14F-4D97-AF65-F5344CB8AC3E}">
        <p14:creationId xmlns:p14="http://schemas.microsoft.com/office/powerpoint/2010/main" val="387424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F669551-7E93-4649-951A-E8A9C968E2F8}" type="datetime1">
              <a:rPr lang="tr-TR" altLang="tr-TR"/>
              <a:pPr>
                <a:defRPr/>
              </a:pPr>
              <a:t>11.05.2022</a:t>
            </a:fld>
            <a:endParaRPr lang="tr-TR" alt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44B9299-05BB-4C8B-9A63-E21B8F1E588A}" type="slidenum">
              <a:rPr lang="tr-TR" altLang="tr-TR"/>
              <a:pPr>
                <a:defRPr/>
              </a:pPr>
              <a:t>‹#›</a:t>
            </a:fld>
            <a:endParaRPr lang="tr-TR" altLang="tr-TR"/>
          </a:p>
        </p:txBody>
      </p:sp>
    </p:spTree>
    <p:extLst>
      <p:ext uri="{BB962C8B-B14F-4D97-AF65-F5344CB8AC3E}">
        <p14:creationId xmlns:p14="http://schemas.microsoft.com/office/powerpoint/2010/main" val="264170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D035515-2970-409F-BA01-A1542ACB9009}" type="datetime1">
              <a:rPr lang="tr-TR" altLang="tr-TR"/>
              <a:pPr>
                <a:defRPr/>
              </a:pPr>
              <a:t>11.05.2022</a:t>
            </a:fld>
            <a:endParaRPr lang="tr-TR" alt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E334A0B-973E-497B-9566-CABAADB3B918}" type="slidenum">
              <a:rPr lang="tr-TR" altLang="tr-TR"/>
              <a:pPr>
                <a:defRPr/>
              </a:pPr>
              <a:t>‹#›</a:t>
            </a:fld>
            <a:endParaRPr lang="tr-TR" altLang="tr-TR"/>
          </a:p>
        </p:txBody>
      </p:sp>
    </p:spTree>
    <p:extLst>
      <p:ext uri="{BB962C8B-B14F-4D97-AF65-F5344CB8AC3E}">
        <p14:creationId xmlns:p14="http://schemas.microsoft.com/office/powerpoint/2010/main" val="305969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610E1E2A-3B70-433D-80E5-9C44B29D3096}" type="datetime1">
              <a:rPr lang="tr-TR" altLang="tr-TR"/>
              <a:pPr>
                <a:defRPr/>
              </a:pPr>
              <a:t>11.05.2022</a:t>
            </a:fld>
            <a:endParaRPr lang="tr-TR" alt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67BB376-5FEF-4069-BDC9-6EB9460797AF}"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p:txBody>
          <a:bodyPr/>
          <a:lstStyle/>
          <a:p>
            <a:pPr eaLnBrk="1" hangingPunct="1"/>
            <a:r>
              <a:rPr lang="tr-TR" altLang="tr-TR" b="1">
                <a:solidFill>
                  <a:srgbClr val="0070C0"/>
                </a:solidFill>
                <a:latin typeface="ALFABET98" charset="0"/>
              </a:rPr>
              <a:t>İÇERİK</a:t>
            </a:r>
            <a:endParaRPr lang="tr-TR" altLang="tr-TR">
              <a:solidFill>
                <a:srgbClr val="0070C0"/>
              </a:solidFill>
              <a:latin typeface="ALFABET98" charset="0"/>
            </a:endParaRPr>
          </a:p>
        </p:txBody>
      </p:sp>
      <p:sp>
        <p:nvSpPr>
          <p:cNvPr id="5123" name="2 İçerik Yer Tutucusu"/>
          <p:cNvSpPr>
            <a:spLocks noGrp="1"/>
          </p:cNvSpPr>
          <p:nvPr>
            <p:ph idx="1"/>
          </p:nvPr>
        </p:nvSpPr>
        <p:spPr>
          <a:xfrm>
            <a:off x="457200" y="1341438"/>
            <a:ext cx="8229600" cy="4319587"/>
          </a:xfrm>
        </p:spPr>
        <p:txBody>
          <a:bodyPr/>
          <a:lstStyle/>
          <a:p>
            <a:pPr eaLnBrk="1" hangingPunct="1">
              <a:lnSpc>
                <a:spcPct val="80000"/>
              </a:lnSpc>
            </a:pPr>
            <a:r>
              <a:rPr lang="tr-TR" altLang="tr-TR" sz="2200"/>
              <a:t>Mobbingin tanımı ve terminoloji</a:t>
            </a:r>
          </a:p>
          <a:p>
            <a:pPr eaLnBrk="1" hangingPunct="1">
              <a:lnSpc>
                <a:spcPct val="80000"/>
              </a:lnSpc>
            </a:pPr>
            <a:r>
              <a:rPr lang="tr-TR" altLang="tr-TR" sz="2200"/>
              <a:t>Çeşitli ülkelerden veriler ve bilgiler</a:t>
            </a:r>
          </a:p>
          <a:p>
            <a:pPr eaLnBrk="1" hangingPunct="1">
              <a:lnSpc>
                <a:spcPct val="80000"/>
              </a:lnSpc>
            </a:pPr>
            <a:r>
              <a:rPr lang="tr-TR" altLang="tr-TR" sz="2200"/>
              <a:t>Mobbing süreci ve davranışlar</a:t>
            </a:r>
          </a:p>
          <a:p>
            <a:pPr eaLnBrk="1" hangingPunct="1">
              <a:lnSpc>
                <a:spcPct val="80000"/>
              </a:lnSpc>
            </a:pPr>
            <a:r>
              <a:rPr lang="tr-TR" altLang="tr-TR" sz="2200"/>
              <a:t>Mobbing süreci ve roller</a:t>
            </a:r>
          </a:p>
          <a:p>
            <a:pPr eaLnBrk="1" hangingPunct="1">
              <a:lnSpc>
                <a:spcPct val="80000"/>
              </a:lnSpc>
            </a:pPr>
            <a:r>
              <a:rPr lang="tr-TR" altLang="tr-TR" sz="2200"/>
              <a:t>Kurum içinde kimler kimlere mobbing uygular? </a:t>
            </a:r>
          </a:p>
          <a:p>
            <a:pPr eaLnBrk="1" hangingPunct="1">
              <a:lnSpc>
                <a:spcPct val="80000"/>
              </a:lnSpc>
            </a:pPr>
            <a:r>
              <a:rPr lang="tr-TR" altLang="tr-TR" sz="2200"/>
              <a:t>Mobbingi hazırlayan faktörler</a:t>
            </a:r>
          </a:p>
          <a:p>
            <a:pPr eaLnBrk="1" hangingPunct="1">
              <a:lnSpc>
                <a:spcPct val="80000"/>
              </a:lnSpc>
            </a:pPr>
            <a:r>
              <a:rPr lang="tr-TR" altLang="tr-TR" sz="2200"/>
              <a:t>Mobbingin aşamaları</a:t>
            </a:r>
          </a:p>
          <a:p>
            <a:pPr eaLnBrk="1" hangingPunct="1">
              <a:lnSpc>
                <a:spcPct val="80000"/>
              </a:lnSpc>
            </a:pPr>
            <a:r>
              <a:rPr lang="tr-TR" altLang="tr-TR" sz="2200"/>
              <a:t>Mobbing ne değildir?</a:t>
            </a:r>
          </a:p>
          <a:p>
            <a:pPr eaLnBrk="1" hangingPunct="1">
              <a:lnSpc>
                <a:spcPct val="80000"/>
              </a:lnSpc>
            </a:pPr>
            <a:r>
              <a:rPr lang="tr-TR" altLang="tr-TR" sz="2200"/>
              <a:t>Gerçek bir mobbing olgusunun kriterleri</a:t>
            </a:r>
          </a:p>
          <a:p>
            <a:pPr eaLnBrk="1" hangingPunct="1">
              <a:lnSpc>
                <a:spcPct val="80000"/>
              </a:lnSpc>
            </a:pPr>
            <a:r>
              <a:rPr lang="tr-TR" altLang="tr-TR" sz="2200"/>
              <a:t>Mobbingin mağdura  ve kuruma etkileri</a:t>
            </a:r>
          </a:p>
          <a:p>
            <a:pPr eaLnBrk="1" hangingPunct="1">
              <a:lnSpc>
                <a:spcPct val="80000"/>
              </a:lnSpc>
            </a:pPr>
            <a:r>
              <a:rPr lang="tr-TR" altLang="tr-TR" sz="2200"/>
              <a:t>Mobbingle mücadele</a:t>
            </a:r>
          </a:p>
          <a:p>
            <a:pPr eaLnBrk="1" hangingPunct="1">
              <a:lnSpc>
                <a:spcPct val="80000"/>
              </a:lnSpc>
            </a:pPr>
            <a:r>
              <a:rPr lang="tr-TR" altLang="tr-TR" sz="2200"/>
              <a:t>Önlem ve müdahalede üst yönetim</a:t>
            </a:r>
          </a:p>
          <a:p>
            <a:pPr eaLnBrk="1" hangingPunct="1">
              <a:lnSpc>
                <a:spcPct val="80000"/>
              </a:lnSpc>
              <a:buFont typeface="Arial" panose="020B0604020202020204" pitchFamily="34" charset="0"/>
              <a:buNone/>
            </a:pPr>
            <a:endParaRPr lang="tr-TR" altLang="tr-TR"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
            <a:ext cx="8363272" cy="1430250"/>
          </a:xfrm>
        </p:spPr>
        <p:txBody>
          <a:bodyPr/>
          <a:lstStyle/>
          <a:p>
            <a:r>
              <a:rPr lang="tr-TR" dirty="0">
                <a:solidFill>
                  <a:srgbClr val="111111"/>
                </a:solidFill>
                <a:latin typeface="Roboto"/>
              </a:rPr>
              <a:t/>
            </a:r>
            <a:br>
              <a:rPr lang="tr-TR" dirty="0">
                <a:solidFill>
                  <a:srgbClr val="111111"/>
                </a:solidFill>
                <a:latin typeface="Roboto"/>
              </a:rPr>
            </a:br>
            <a:r>
              <a:rPr lang="tr-TR" dirty="0">
                <a:solidFill>
                  <a:srgbClr val="111111"/>
                </a:solidFill>
                <a:latin typeface="Roboto"/>
              </a:rPr>
              <a:t>Çalışanların korkulu rüyası;</a:t>
            </a:r>
            <a:br>
              <a:rPr lang="tr-TR" dirty="0">
                <a:solidFill>
                  <a:srgbClr val="111111"/>
                </a:solidFill>
                <a:latin typeface="Roboto"/>
              </a:rPr>
            </a:br>
            <a:r>
              <a:rPr lang="tr-TR" dirty="0">
                <a:solidFill>
                  <a:srgbClr val="111111"/>
                </a:solidFill>
                <a:latin typeface="Roboto"/>
              </a:rPr>
              <a:t>Yıldırma, </a:t>
            </a:r>
            <a:r>
              <a:rPr lang="tr-TR" dirty="0" err="1">
                <a:solidFill>
                  <a:srgbClr val="111111"/>
                </a:solidFill>
                <a:latin typeface="Roboto"/>
              </a:rPr>
              <a:t>Bezdiri</a:t>
            </a:r>
            <a:r>
              <a:rPr lang="tr-TR" dirty="0">
                <a:solidFill>
                  <a:srgbClr val="111111"/>
                </a:solidFill>
                <a:latin typeface="Roboto"/>
              </a:rPr>
              <a:t>, </a:t>
            </a:r>
            <a:r>
              <a:rPr lang="tr-TR" dirty="0" err="1">
                <a:solidFill>
                  <a:srgbClr val="111111"/>
                </a:solidFill>
                <a:latin typeface="Roboto"/>
              </a:rPr>
              <a:t>Mobbing</a:t>
            </a:r>
            <a:r>
              <a:rPr lang="tr-TR" dirty="0">
                <a:solidFill>
                  <a:srgbClr val="111111"/>
                </a:solidFill>
                <a:latin typeface="Roboto"/>
              </a:rPr>
              <a:t>!</a:t>
            </a:r>
            <a:br>
              <a:rPr lang="tr-TR" dirty="0">
                <a:solidFill>
                  <a:srgbClr val="111111"/>
                </a:solidFill>
                <a:latin typeface="Roboto"/>
              </a:rPr>
            </a:br>
            <a:endParaRPr lang="tr-TR" dirty="0"/>
          </a:p>
        </p:txBody>
      </p:sp>
      <p:pic>
        <p:nvPicPr>
          <p:cNvPr id="4" name="İçerik Yer Tutucusu 3"/>
          <p:cNvPicPr>
            <a:picLocks noGrp="1" noChangeAspect="1"/>
          </p:cNvPicPr>
          <p:nvPr>
            <p:ph idx="1"/>
          </p:nvPr>
        </p:nvPicPr>
        <p:blipFill>
          <a:blip r:embed="rId2"/>
          <a:stretch>
            <a:fillRect/>
          </a:stretch>
        </p:blipFill>
        <p:spPr>
          <a:xfrm>
            <a:off x="4211960" y="4797152"/>
            <a:ext cx="4464496" cy="2520280"/>
          </a:xfrm>
          <a:prstGeom prst="rect">
            <a:avLst/>
          </a:prstGeom>
        </p:spPr>
      </p:pic>
      <p:pic>
        <p:nvPicPr>
          <p:cNvPr id="6" name="Resim 5"/>
          <p:cNvPicPr>
            <a:picLocks noChangeAspect="1"/>
          </p:cNvPicPr>
          <p:nvPr/>
        </p:nvPicPr>
        <p:blipFill>
          <a:blip r:embed="rId3"/>
          <a:stretch>
            <a:fillRect/>
          </a:stretch>
        </p:blipFill>
        <p:spPr>
          <a:xfrm>
            <a:off x="323528" y="4797152"/>
            <a:ext cx="3384376" cy="2520280"/>
          </a:xfrm>
          <a:prstGeom prst="rect">
            <a:avLst/>
          </a:prstGeom>
        </p:spPr>
      </p:pic>
      <p:pic>
        <p:nvPicPr>
          <p:cNvPr id="7" name="Resim 6"/>
          <p:cNvPicPr>
            <a:picLocks noChangeAspect="1"/>
          </p:cNvPicPr>
          <p:nvPr/>
        </p:nvPicPr>
        <p:blipFill>
          <a:blip r:embed="rId4"/>
          <a:stretch>
            <a:fillRect/>
          </a:stretch>
        </p:blipFill>
        <p:spPr>
          <a:xfrm>
            <a:off x="1475656" y="1430252"/>
            <a:ext cx="6552728" cy="3222884"/>
          </a:xfrm>
          <a:prstGeom prst="rect">
            <a:avLst/>
          </a:prstGeom>
        </p:spPr>
      </p:pic>
    </p:spTree>
    <p:extLst>
      <p:ext uri="{BB962C8B-B14F-4D97-AF65-F5344CB8AC3E}">
        <p14:creationId xmlns:p14="http://schemas.microsoft.com/office/powerpoint/2010/main" val="102833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p:txBody>
          <a:bodyPr/>
          <a:lstStyle/>
          <a:p>
            <a:pPr algn="l" eaLnBrk="1" hangingPunct="1"/>
            <a:r>
              <a:rPr lang="tr-TR" altLang="tr-TR" sz="4000" b="1">
                <a:solidFill>
                  <a:srgbClr val="0070C0"/>
                </a:solidFill>
                <a:latin typeface="ALFABET98" charset="0"/>
              </a:rPr>
              <a:t>Çeşitli Ülkelerden Veriler ve Bilgiler</a:t>
            </a:r>
            <a:endParaRPr lang="tr-TR" altLang="tr-TR" sz="4000" b="1">
              <a:solidFill>
                <a:srgbClr val="0070C0"/>
              </a:solidFill>
            </a:endParaRPr>
          </a:p>
        </p:txBody>
      </p:sp>
      <p:sp>
        <p:nvSpPr>
          <p:cNvPr id="11267" name="2 İçerik Yer Tutucusu"/>
          <p:cNvSpPr>
            <a:spLocks noGrp="1"/>
          </p:cNvSpPr>
          <p:nvPr>
            <p:ph idx="1"/>
          </p:nvPr>
        </p:nvSpPr>
        <p:spPr>
          <a:xfrm>
            <a:off x="107950" y="1566863"/>
            <a:ext cx="8785225" cy="4525962"/>
          </a:xfrm>
        </p:spPr>
        <p:txBody>
          <a:bodyPr/>
          <a:lstStyle/>
          <a:p>
            <a:pPr eaLnBrk="1" hangingPunct="1">
              <a:lnSpc>
                <a:spcPct val="80000"/>
              </a:lnSpc>
              <a:buFont typeface="Arial" panose="020B0604020202020204" pitchFamily="34" charset="0"/>
              <a:buNone/>
            </a:pPr>
            <a:r>
              <a:rPr lang="tr-TR" altLang="tr-TR" sz="3000"/>
              <a:t>	Uluslararası düzeyde yapılan tüm araştırmalarda varılan </a:t>
            </a:r>
            <a:r>
              <a:rPr lang="tr-TR" altLang="tr-TR" sz="3000">
                <a:solidFill>
                  <a:srgbClr val="0070C0"/>
                </a:solidFill>
              </a:rPr>
              <a:t>ortak nokta, </a:t>
            </a:r>
            <a:r>
              <a:rPr lang="tr-TR" altLang="tr-TR" sz="3000"/>
              <a:t>mobbing mağdurlarının, diğer şiddet ve taciz mağdurlarından çok daha fazla sayıda oldukları doğrultusundadır. </a:t>
            </a:r>
          </a:p>
          <a:p>
            <a:pPr eaLnBrk="1" hangingPunct="1">
              <a:lnSpc>
                <a:spcPct val="80000"/>
              </a:lnSpc>
              <a:buFont typeface="Arial" panose="020B0604020202020204" pitchFamily="34" charset="0"/>
              <a:buNone/>
            </a:pPr>
            <a:r>
              <a:rPr lang="tr-TR" altLang="tr-TR" sz="3000">
                <a:solidFill>
                  <a:srgbClr val="0070C0"/>
                </a:solidFill>
              </a:rPr>
              <a:t>	</a:t>
            </a:r>
            <a:r>
              <a:rPr lang="tr-TR" altLang="tr-TR" sz="3000"/>
              <a:t>Çalışanların </a:t>
            </a:r>
          </a:p>
          <a:p>
            <a:pPr eaLnBrk="1" hangingPunct="1">
              <a:lnSpc>
                <a:spcPct val="80000"/>
              </a:lnSpc>
              <a:buClr>
                <a:schemeClr val="folHlink"/>
              </a:buClr>
              <a:buFont typeface="Wingdings" panose="05000000000000000000" pitchFamily="2" charset="2"/>
              <a:buChar char="Ø"/>
            </a:pPr>
            <a:r>
              <a:rPr lang="tr-TR" altLang="tr-TR" sz="3000"/>
              <a:t>%4</a:t>
            </a:r>
            <a:r>
              <a:rPr lang="tr-TR" altLang="en-US" sz="3000"/>
              <a:t>’</a:t>
            </a:r>
            <a:r>
              <a:rPr lang="tr-TR" altLang="tr-TR" sz="3000"/>
              <a:t>ünün (6 milyon çalışan) fiziksel şiddete,</a:t>
            </a:r>
          </a:p>
          <a:p>
            <a:pPr eaLnBrk="1" hangingPunct="1">
              <a:lnSpc>
                <a:spcPct val="80000"/>
              </a:lnSpc>
              <a:buClr>
                <a:schemeClr val="folHlink"/>
              </a:buClr>
              <a:buFont typeface="Wingdings" panose="05000000000000000000" pitchFamily="2" charset="2"/>
              <a:buChar char="Ø"/>
            </a:pPr>
            <a:r>
              <a:rPr lang="tr-TR" altLang="tr-TR" sz="3000"/>
              <a:t>%2</a:t>
            </a:r>
            <a:r>
              <a:rPr lang="tr-TR" altLang="en-US" sz="3000"/>
              <a:t>’</a:t>
            </a:r>
            <a:r>
              <a:rPr lang="tr-TR" altLang="tr-TR" sz="3000"/>
              <a:t>sinin (3 milyon çalışan) cinsel tacize,</a:t>
            </a:r>
          </a:p>
          <a:p>
            <a:pPr eaLnBrk="1" hangingPunct="1">
              <a:lnSpc>
                <a:spcPct val="80000"/>
              </a:lnSpc>
              <a:buClr>
                <a:schemeClr val="folHlink"/>
              </a:buClr>
              <a:buFont typeface="Wingdings" panose="05000000000000000000" pitchFamily="2" charset="2"/>
              <a:buChar char="Ø"/>
            </a:pPr>
            <a:r>
              <a:rPr lang="tr-TR" altLang="tr-TR" sz="3000"/>
              <a:t>%8</a:t>
            </a:r>
            <a:r>
              <a:rPr lang="tr-TR" altLang="en-US" sz="3000"/>
              <a:t>’</a:t>
            </a:r>
            <a:r>
              <a:rPr lang="tr-TR" altLang="tr-TR" sz="3000"/>
              <a:t>inin ise (12 milyon çalışan) psikolojik tacize maruz kaldığını göstermektedir </a:t>
            </a:r>
            <a:r>
              <a:rPr lang="tr-TR" altLang="tr-TR" sz="3000">
                <a:solidFill>
                  <a:srgbClr val="0070C0"/>
                </a:solidFill>
              </a:rPr>
              <a:t>(15 AB ülkesinde 15800 görüşmenin sonuçları : 1998 ILO Raporu)</a:t>
            </a:r>
            <a:endParaRPr lang="tr-TR" altLang="tr-TR" sz="3000"/>
          </a:p>
          <a:p>
            <a:pPr eaLnBrk="1" hangingPunct="1">
              <a:lnSpc>
                <a:spcPct val="80000"/>
              </a:lnSpc>
              <a:buFont typeface="Arial" panose="020B0604020202020204" pitchFamily="34" charset="0"/>
              <a:buNone/>
            </a:pPr>
            <a:endParaRPr lang="tr-TR" altLang="tr-TR" sz="3000">
              <a:solidFill>
                <a:srgbClr val="0070C0"/>
              </a:solidFill>
            </a:endParaRPr>
          </a:p>
          <a:p>
            <a:pPr eaLnBrk="1" hangingPunct="1">
              <a:lnSpc>
                <a:spcPct val="80000"/>
              </a:lnSpc>
              <a:buFont typeface="Arial" panose="020B0604020202020204" pitchFamily="34" charset="0"/>
              <a:buNone/>
            </a:pPr>
            <a:endParaRPr lang="tr-TR" altLang="tr-TR" sz="300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179388" y="357188"/>
            <a:ext cx="8969375" cy="511175"/>
          </a:xfrm>
        </p:spPr>
        <p:txBody>
          <a:bodyPr/>
          <a:lstStyle/>
          <a:p>
            <a:pPr algn="l" eaLnBrk="1" hangingPunct="1"/>
            <a:r>
              <a:rPr lang="tr-TR" altLang="tr-TR" sz="4000" b="1">
                <a:solidFill>
                  <a:srgbClr val="0070C0"/>
                </a:solidFill>
                <a:latin typeface="ALFABET98" charset="0"/>
              </a:rPr>
              <a:t>Çeşitli Ülkelerden Veriler ve Bilgiler</a:t>
            </a:r>
            <a:endParaRPr lang="tr-TR" altLang="tr-TR" sz="4000" b="1">
              <a:solidFill>
                <a:srgbClr val="0070C0"/>
              </a:solidFill>
            </a:endParaRPr>
          </a:p>
        </p:txBody>
      </p:sp>
      <p:sp>
        <p:nvSpPr>
          <p:cNvPr id="12291" name="2 İçerik Yer Tutucusu"/>
          <p:cNvSpPr>
            <a:spLocks noGrp="1"/>
          </p:cNvSpPr>
          <p:nvPr>
            <p:ph idx="1"/>
          </p:nvPr>
        </p:nvSpPr>
        <p:spPr>
          <a:xfrm>
            <a:off x="571500" y="1092200"/>
            <a:ext cx="8229600" cy="5000625"/>
          </a:xfrm>
        </p:spPr>
        <p:txBody>
          <a:bodyPr/>
          <a:lstStyle/>
          <a:p>
            <a:pPr eaLnBrk="1" hangingPunct="1">
              <a:lnSpc>
                <a:spcPct val="80000"/>
              </a:lnSpc>
              <a:buFont typeface="Arial" panose="020B0604020202020204" pitchFamily="34" charset="0"/>
              <a:buNone/>
            </a:pPr>
            <a:r>
              <a:rPr lang="tr-TR" altLang="tr-TR" sz="2200"/>
              <a:t>	Mobbinge karşı düzenlemeler, 1990 dan sonra başlamıştır.</a:t>
            </a:r>
          </a:p>
          <a:p>
            <a:pPr eaLnBrk="1" hangingPunct="1">
              <a:lnSpc>
                <a:spcPct val="80000"/>
              </a:lnSpc>
              <a:buFont typeface="Arial" panose="020B0604020202020204" pitchFamily="34" charset="0"/>
              <a:buNone/>
            </a:pPr>
            <a:r>
              <a:rPr lang="tr-TR" altLang="tr-TR" sz="2200"/>
              <a:t>	Çalışanlarını koruyan ilk ülke İsveç</a:t>
            </a:r>
            <a:r>
              <a:rPr lang="tr-TR" altLang="en-US" sz="2200"/>
              <a:t>’</a:t>
            </a:r>
            <a:r>
              <a:rPr lang="tr-TR" altLang="tr-TR" sz="2200"/>
              <a:t>tir.</a:t>
            </a:r>
          </a:p>
          <a:p>
            <a:pPr eaLnBrk="1" hangingPunct="1">
              <a:lnSpc>
                <a:spcPct val="80000"/>
              </a:lnSpc>
              <a:buFont typeface="Arial" panose="020B0604020202020204" pitchFamily="34" charset="0"/>
              <a:buNone/>
            </a:pPr>
            <a:r>
              <a:rPr lang="tr-TR" altLang="tr-TR" sz="2200"/>
              <a:t>	En kapsamlı özel düzenleme yapan ülke Belçika</a:t>
            </a:r>
            <a:r>
              <a:rPr lang="tr-TR" altLang="en-US" sz="2200"/>
              <a:t>’</a:t>
            </a:r>
            <a:r>
              <a:rPr lang="tr-TR" altLang="tr-TR" sz="2200"/>
              <a:t>dır.</a:t>
            </a:r>
          </a:p>
          <a:p>
            <a:pPr eaLnBrk="1" hangingPunct="1">
              <a:lnSpc>
                <a:spcPct val="80000"/>
              </a:lnSpc>
              <a:buFont typeface="Arial" panose="020B0604020202020204" pitchFamily="34" charset="0"/>
              <a:buNone/>
            </a:pPr>
            <a:r>
              <a:rPr lang="tr-TR" altLang="tr-TR" sz="2200"/>
              <a:t>	Finlandiya</a:t>
            </a:r>
            <a:r>
              <a:rPr lang="tr-TR" altLang="en-US" sz="2200"/>
              <a:t>’</a:t>
            </a:r>
            <a:r>
              <a:rPr lang="tr-TR" altLang="tr-TR" sz="2200"/>
              <a:t>da Mesleki Güvenlik ve Sağlık Yasası (2002)ile çalışanların, her türlü tacize karşı korunmaları sağlanmıştır.</a:t>
            </a:r>
          </a:p>
          <a:p>
            <a:pPr eaLnBrk="1" hangingPunct="1">
              <a:lnSpc>
                <a:spcPct val="80000"/>
              </a:lnSpc>
              <a:buFont typeface="Arial" panose="020B0604020202020204" pitchFamily="34" charset="0"/>
              <a:buNone/>
            </a:pPr>
            <a:r>
              <a:rPr lang="tr-TR" altLang="tr-TR" sz="2200"/>
              <a:t>	Fransa</a:t>
            </a:r>
            <a:r>
              <a:rPr lang="tr-TR" altLang="en-US" sz="2200"/>
              <a:t>’</a:t>
            </a:r>
            <a:r>
              <a:rPr lang="tr-TR" altLang="tr-TR" sz="2200"/>
              <a:t>da, adli bir suç olup; cezası bir yıl hapis veya 15.000 euro dur.</a:t>
            </a:r>
          </a:p>
          <a:p>
            <a:pPr eaLnBrk="1" hangingPunct="1">
              <a:lnSpc>
                <a:spcPct val="80000"/>
              </a:lnSpc>
              <a:buFont typeface="Arial" panose="020B0604020202020204" pitchFamily="34" charset="0"/>
              <a:buNone/>
            </a:pPr>
            <a:r>
              <a:rPr lang="tr-TR" altLang="tr-TR" sz="2200"/>
              <a:t>	Hollanda</a:t>
            </a:r>
            <a:r>
              <a:rPr lang="tr-TR" altLang="en-US" sz="2200"/>
              <a:t>’</a:t>
            </a:r>
            <a:r>
              <a:rPr lang="tr-TR" altLang="tr-TR" sz="2200"/>
              <a:t>da İş Koşulları Yasası ile işveren, çalışanlarını korumakla yükümlüdür.  </a:t>
            </a:r>
          </a:p>
          <a:p>
            <a:pPr eaLnBrk="1" hangingPunct="1">
              <a:lnSpc>
                <a:spcPct val="80000"/>
              </a:lnSpc>
              <a:buFont typeface="Arial" panose="020B0604020202020204" pitchFamily="34" charset="0"/>
              <a:buNone/>
            </a:pPr>
            <a:r>
              <a:rPr lang="tr-TR" altLang="tr-TR" sz="2200"/>
              <a:t>	Almanya</a:t>
            </a:r>
            <a:r>
              <a:rPr lang="tr-TR" altLang="en-US" sz="2200"/>
              <a:t>’</a:t>
            </a:r>
            <a:r>
              <a:rPr lang="tr-TR" altLang="tr-TR" sz="2200"/>
              <a:t>da çalışanlar mevcut ilgili yasalarca korunmakta olup; ayrıca kurum düzeyinde sözleşmeler bulunmaktadır.</a:t>
            </a:r>
          </a:p>
          <a:p>
            <a:pPr eaLnBrk="1" hangingPunct="1">
              <a:lnSpc>
                <a:spcPct val="80000"/>
              </a:lnSpc>
              <a:buFont typeface="Arial" panose="020B0604020202020204" pitchFamily="34" charset="0"/>
              <a:buNone/>
            </a:pPr>
            <a:r>
              <a:rPr lang="tr-TR" altLang="tr-TR" sz="2200"/>
              <a:t>	Birleşik Krallık</a:t>
            </a:r>
            <a:r>
              <a:rPr lang="tr-TR" altLang="en-US" sz="2200"/>
              <a:t>’</a:t>
            </a:r>
            <a:r>
              <a:rPr lang="tr-TR" altLang="tr-TR" sz="2200"/>
              <a:t>ta özel koruyucu bir yasa henüz yoktur; ancak </a:t>
            </a:r>
          </a:p>
          <a:p>
            <a:pPr eaLnBrk="1" hangingPunct="1">
              <a:lnSpc>
                <a:spcPct val="80000"/>
              </a:lnSpc>
              <a:buFont typeface="Arial" panose="020B0604020202020204" pitchFamily="34" charset="0"/>
              <a:buNone/>
            </a:pPr>
            <a:r>
              <a:rPr lang="tr-TR" altLang="tr-TR" sz="2200"/>
              <a:t>	mevcut yasalarla koruma sağlanmaktadır.</a:t>
            </a:r>
          </a:p>
          <a:p>
            <a:pPr eaLnBrk="1" hangingPunct="1">
              <a:lnSpc>
                <a:spcPct val="80000"/>
              </a:lnSpc>
              <a:buFont typeface="Arial" panose="020B0604020202020204" pitchFamily="34" charset="0"/>
              <a:buNone/>
            </a:pPr>
            <a:r>
              <a:rPr lang="tr-TR" altLang="tr-TR" sz="2200"/>
              <a:t>	Japnya</a:t>
            </a:r>
            <a:r>
              <a:rPr lang="tr-TR" altLang="en-US" sz="2200"/>
              <a:t>’</a:t>
            </a:r>
            <a:r>
              <a:rPr lang="tr-TR" altLang="tr-TR" sz="2200"/>
              <a:t>da mobbing mağdurlarına yönelik hukuki koruma, kişilik haklarının korunmasına ilişkin hükümlerle sağlanmaktadır.</a:t>
            </a:r>
          </a:p>
          <a:p>
            <a:pPr eaLnBrk="1" hangingPunct="1">
              <a:lnSpc>
                <a:spcPct val="80000"/>
              </a:lnSpc>
              <a:buFont typeface="Arial" panose="020B0604020202020204" pitchFamily="34" charset="0"/>
              <a:buNone/>
            </a:pPr>
            <a:endParaRPr lang="tr-TR" altLang="tr-TR"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p:txBody>
          <a:bodyPr/>
          <a:lstStyle/>
          <a:p>
            <a:pPr algn="l" eaLnBrk="1" hangingPunct="1"/>
            <a:r>
              <a:rPr lang="tr-TR" altLang="tr-TR" sz="4000" b="1">
                <a:solidFill>
                  <a:srgbClr val="0070C0"/>
                </a:solidFill>
                <a:latin typeface="ALFABET98" charset="0"/>
              </a:rPr>
              <a:t>Mobbinge Maruz Kalma Oranları</a:t>
            </a:r>
          </a:p>
        </p:txBody>
      </p:sp>
      <p:sp>
        <p:nvSpPr>
          <p:cNvPr id="13315" name="2 İçerik Yer Tutucusu"/>
          <p:cNvSpPr>
            <a:spLocks noGrp="1"/>
          </p:cNvSpPr>
          <p:nvPr>
            <p:ph idx="1"/>
          </p:nvPr>
        </p:nvSpPr>
        <p:spPr>
          <a:xfrm>
            <a:off x="500063" y="1357313"/>
            <a:ext cx="8229600" cy="4525962"/>
          </a:xfrm>
        </p:spPr>
        <p:txBody>
          <a:bodyPr/>
          <a:lstStyle/>
          <a:p>
            <a:pPr eaLnBrk="1" hangingPunct="1">
              <a:buFont typeface="Wingdings" panose="05000000000000000000" pitchFamily="2" charset="2"/>
              <a:buNone/>
            </a:pPr>
            <a:r>
              <a:rPr lang="tr-TR" altLang="tr-TR"/>
              <a:t>Çalışan nüfusa göre:</a:t>
            </a:r>
          </a:p>
          <a:p>
            <a:pPr eaLnBrk="1" hangingPunct="1">
              <a:buFont typeface="Wingdings" panose="05000000000000000000" pitchFamily="2" charset="2"/>
              <a:buChar char="Ø"/>
            </a:pPr>
            <a:r>
              <a:rPr lang="tr-TR" altLang="tr-TR"/>
              <a:t>İngiltere</a:t>
            </a:r>
            <a:r>
              <a:rPr lang="tr-TR" altLang="en-US"/>
              <a:t>’</a:t>
            </a:r>
            <a:r>
              <a:rPr lang="tr-TR" altLang="tr-TR"/>
              <a:t>de %16</a:t>
            </a:r>
          </a:p>
          <a:p>
            <a:pPr eaLnBrk="1" hangingPunct="1">
              <a:buFont typeface="Wingdings" panose="05000000000000000000" pitchFamily="2" charset="2"/>
              <a:buChar char="Ø"/>
            </a:pPr>
            <a:r>
              <a:rPr lang="tr-TR" altLang="tr-TR"/>
              <a:t>İsveç</a:t>
            </a:r>
            <a:r>
              <a:rPr lang="tr-TR" altLang="en-US"/>
              <a:t>’</a:t>
            </a:r>
            <a:r>
              <a:rPr lang="tr-TR" altLang="tr-TR"/>
              <a:t>te %10</a:t>
            </a:r>
          </a:p>
          <a:p>
            <a:pPr eaLnBrk="1" hangingPunct="1">
              <a:buFont typeface="Wingdings" panose="05000000000000000000" pitchFamily="2" charset="2"/>
              <a:buChar char="Ø"/>
            </a:pPr>
            <a:r>
              <a:rPr lang="tr-TR" altLang="tr-TR"/>
              <a:t>Fransa ve Finlandiya</a:t>
            </a:r>
            <a:r>
              <a:rPr lang="tr-TR" altLang="en-US"/>
              <a:t>’</a:t>
            </a:r>
            <a:r>
              <a:rPr lang="tr-TR" altLang="tr-TR"/>
              <a:t>da %9</a:t>
            </a:r>
          </a:p>
          <a:p>
            <a:pPr eaLnBrk="1" hangingPunct="1">
              <a:buFont typeface="Wingdings" panose="05000000000000000000" pitchFamily="2" charset="2"/>
              <a:buChar char="Ø"/>
            </a:pPr>
            <a:r>
              <a:rPr lang="tr-TR" altLang="tr-TR"/>
              <a:t>İrlanda ve Almanya</a:t>
            </a:r>
            <a:r>
              <a:rPr lang="tr-TR" altLang="en-US"/>
              <a:t>’</a:t>
            </a:r>
            <a:r>
              <a:rPr lang="tr-TR" altLang="tr-TR"/>
              <a:t>da %8</a:t>
            </a:r>
          </a:p>
          <a:p>
            <a:pPr eaLnBrk="1" hangingPunct="1">
              <a:buFont typeface="Wingdings" panose="05000000000000000000" pitchFamily="2" charset="2"/>
              <a:buChar char="Ø"/>
            </a:pPr>
            <a:r>
              <a:rPr lang="tr-TR" altLang="tr-TR"/>
              <a:t>İspanya, Belçika ve Yunanistan</a:t>
            </a:r>
            <a:r>
              <a:rPr lang="tr-TR" altLang="en-US"/>
              <a:t>’</a:t>
            </a:r>
            <a:r>
              <a:rPr lang="tr-TR" altLang="tr-TR"/>
              <a:t>da %5</a:t>
            </a:r>
          </a:p>
          <a:p>
            <a:pPr eaLnBrk="1" hangingPunct="1">
              <a:buFont typeface="Wingdings" panose="05000000000000000000" pitchFamily="2" charset="2"/>
              <a:buChar char="Ø"/>
            </a:pPr>
            <a:r>
              <a:rPr lang="tr-TR" altLang="tr-TR"/>
              <a:t>İtalya</a:t>
            </a:r>
            <a:r>
              <a:rPr lang="tr-TR" altLang="en-US"/>
              <a:t>’</a:t>
            </a:r>
            <a:r>
              <a:rPr lang="tr-TR" altLang="tr-TR"/>
              <a:t>da %4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p:txBody>
          <a:bodyPr/>
          <a:lstStyle/>
          <a:p>
            <a:pPr algn="l" eaLnBrk="1" hangingPunct="1"/>
            <a:r>
              <a:rPr lang="tr-TR" altLang="tr-TR" b="1">
                <a:solidFill>
                  <a:srgbClr val="0070C0"/>
                </a:solidFill>
                <a:latin typeface="ALFABET98" charset="0"/>
              </a:rPr>
              <a:t>Mobbing Süreci</a:t>
            </a:r>
            <a:endParaRPr lang="tr-TR" altLang="tr-TR" b="1">
              <a:solidFill>
                <a:srgbClr val="0070C0"/>
              </a:solidFill>
            </a:endParaRPr>
          </a:p>
        </p:txBody>
      </p:sp>
      <p:sp>
        <p:nvSpPr>
          <p:cNvPr id="14339" name="2 İçerik Yer Tutucusu"/>
          <p:cNvSpPr>
            <a:spLocks noGrp="1"/>
          </p:cNvSpPr>
          <p:nvPr>
            <p:ph idx="1"/>
          </p:nvPr>
        </p:nvSpPr>
        <p:spPr>
          <a:xfrm>
            <a:off x="428625" y="1143000"/>
            <a:ext cx="8229600" cy="4000500"/>
          </a:xfrm>
        </p:spPr>
        <p:txBody>
          <a:bodyPr/>
          <a:lstStyle/>
          <a:p>
            <a:pPr lvl="1" eaLnBrk="1" hangingPunct="1">
              <a:lnSpc>
                <a:spcPct val="90000"/>
              </a:lnSpc>
              <a:buClr>
                <a:schemeClr val="bg2"/>
              </a:buClr>
              <a:buSzPct val="150000"/>
              <a:buFont typeface="Wingdings" panose="05000000000000000000" pitchFamily="2" charset="2"/>
              <a:buNone/>
            </a:pPr>
            <a:endParaRPr lang="tr-TR" altLang="tr-TR" sz="2600"/>
          </a:p>
          <a:p>
            <a:pPr lvl="1" eaLnBrk="1" hangingPunct="1">
              <a:lnSpc>
                <a:spcPct val="90000"/>
              </a:lnSpc>
              <a:buClr>
                <a:srgbClr val="FFFF00"/>
              </a:buClr>
              <a:buSzPct val="160000"/>
              <a:buFont typeface="Arial" panose="020B0604020202020204" pitchFamily="34" charset="0"/>
              <a:buNone/>
            </a:pPr>
            <a:r>
              <a:rPr lang="tr-TR" altLang="tr-TR" sz="2900"/>
              <a:t> Mobbing, bir iletişim sürecidir.</a:t>
            </a:r>
          </a:p>
          <a:p>
            <a:pPr lvl="1" eaLnBrk="1" hangingPunct="1">
              <a:lnSpc>
                <a:spcPct val="90000"/>
              </a:lnSpc>
              <a:buClr>
                <a:srgbClr val="FFFF00"/>
              </a:buClr>
              <a:buSzPct val="160000"/>
              <a:buFont typeface="Arial" panose="020B0604020202020204" pitchFamily="34" charset="0"/>
              <a:buNone/>
            </a:pPr>
            <a:r>
              <a:rPr lang="tr-TR" altLang="tr-TR" sz="2900"/>
              <a:t> Mobbing, düşmanca ve ahlak dışıdır.</a:t>
            </a:r>
            <a:r>
              <a:rPr lang="tr-TR" altLang="tr-TR" sz="2600"/>
              <a:t>	</a:t>
            </a:r>
          </a:p>
          <a:p>
            <a:pPr eaLnBrk="1" hangingPunct="1">
              <a:lnSpc>
                <a:spcPct val="90000"/>
              </a:lnSpc>
              <a:buFont typeface="Wingdings" panose="05000000000000000000" pitchFamily="2" charset="2"/>
              <a:buNone/>
            </a:pPr>
            <a:endParaRPr lang="tr-TR" altLang="tr-TR" sz="3000"/>
          </a:p>
          <a:p>
            <a:pPr eaLnBrk="1" hangingPunct="1">
              <a:lnSpc>
                <a:spcPct val="90000"/>
              </a:lnSpc>
              <a:buFont typeface="Wingdings" panose="05000000000000000000" pitchFamily="2" charset="2"/>
              <a:buNone/>
            </a:pPr>
            <a:r>
              <a:rPr lang="tr-TR" altLang="tr-TR" sz="3000"/>
              <a:t>	Mobing, temel örgütsel bir sorundur:</a:t>
            </a:r>
          </a:p>
          <a:p>
            <a:pPr lvl="2" eaLnBrk="1" hangingPunct="1">
              <a:lnSpc>
                <a:spcPct val="90000"/>
              </a:lnSpc>
              <a:buClr>
                <a:schemeClr val="folHlink"/>
              </a:buClr>
              <a:buFont typeface="Wingdings" panose="05000000000000000000" pitchFamily="2" charset="2"/>
              <a:buChar char="Ø"/>
            </a:pPr>
            <a:r>
              <a:rPr lang="tr-TR" altLang="tr-TR" sz="2700"/>
              <a:t> Örgüt sağlığını bozar</a:t>
            </a:r>
          </a:p>
          <a:p>
            <a:pPr lvl="2" eaLnBrk="1" hangingPunct="1">
              <a:lnSpc>
                <a:spcPct val="90000"/>
              </a:lnSpc>
              <a:buClr>
                <a:schemeClr val="folHlink"/>
              </a:buClr>
              <a:buFont typeface="Wingdings" panose="05000000000000000000" pitchFamily="2" charset="2"/>
              <a:buChar char="Ø"/>
            </a:pPr>
            <a:r>
              <a:rPr lang="tr-TR" altLang="tr-TR" sz="2700"/>
              <a:t> İş doyumunu düşürür</a:t>
            </a:r>
          </a:p>
          <a:p>
            <a:pPr lvl="2" eaLnBrk="1" hangingPunct="1">
              <a:lnSpc>
                <a:spcPct val="90000"/>
              </a:lnSpc>
              <a:buClr>
                <a:schemeClr val="folHlink"/>
              </a:buClr>
              <a:buFont typeface="Wingdings" panose="05000000000000000000" pitchFamily="2" charset="2"/>
              <a:buChar char="Ø"/>
            </a:pPr>
            <a:r>
              <a:rPr lang="tr-TR" altLang="tr-TR" sz="2700"/>
              <a:t> Çalışma barışını olumsuz etkiler</a:t>
            </a:r>
          </a:p>
          <a:p>
            <a:pPr eaLnBrk="1" hangingPunct="1">
              <a:lnSpc>
                <a:spcPct val="90000"/>
              </a:lnSpc>
            </a:pPr>
            <a:endParaRPr lang="tr-TR" altLang="tr-TR" sz="3000"/>
          </a:p>
          <a:p>
            <a:pPr eaLnBrk="1" hangingPunct="1">
              <a:lnSpc>
                <a:spcPct val="90000"/>
              </a:lnSpc>
              <a:buFont typeface="Arial" panose="020B0604020202020204" pitchFamily="34" charset="0"/>
              <a:buNone/>
            </a:pPr>
            <a:endParaRPr lang="tr-TR" altLang="tr-TR" sz="3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err="1"/>
              <a:t>Mobbinge</a:t>
            </a:r>
            <a:r>
              <a:rPr lang="tr-TR" sz="3600" dirty="0"/>
              <a:t> Karşı Çözüm: Birlikte Mücadele! </a:t>
            </a:r>
          </a:p>
        </p:txBody>
      </p:sp>
      <p:pic>
        <p:nvPicPr>
          <p:cNvPr id="4" name="İçerik Yer Tutucusu 3"/>
          <p:cNvPicPr>
            <a:picLocks noGrp="1" noChangeAspect="1"/>
          </p:cNvPicPr>
          <p:nvPr>
            <p:ph idx="1"/>
          </p:nvPr>
        </p:nvPicPr>
        <p:blipFill>
          <a:blip r:embed="rId2"/>
          <a:stretch>
            <a:fillRect/>
          </a:stretch>
        </p:blipFill>
        <p:spPr>
          <a:xfrm>
            <a:off x="683568" y="1700808"/>
            <a:ext cx="7416824" cy="4536504"/>
          </a:xfrm>
          <a:prstGeom prst="rect">
            <a:avLst/>
          </a:prstGeom>
        </p:spPr>
      </p:pic>
    </p:spTree>
    <p:extLst>
      <p:ext uri="{BB962C8B-B14F-4D97-AF65-F5344CB8AC3E}">
        <p14:creationId xmlns:p14="http://schemas.microsoft.com/office/powerpoint/2010/main" val="916248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269217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500063" y="357188"/>
            <a:ext cx="8229600" cy="1000125"/>
          </a:xfrm>
        </p:spPr>
        <p:txBody>
          <a:bodyPr/>
          <a:lstStyle/>
          <a:p>
            <a:pPr algn="l" eaLnBrk="1" hangingPunct="1"/>
            <a:r>
              <a:rPr lang="tr-TR" altLang="tr-TR" sz="4000" b="1">
                <a:solidFill>
                  <a:srgbClr val="0070C0"/>
                </a:solidFill>
                <a:latin typeface="ALFABET98" charset="0"/>
              </a:rPr>
              <a:t>Mobbing Sürecinde Davranışlar</a:t>
            </a:r>
          </a:p>
        </p:txBody>
      </p:sp>
      <p:sp>
        <p:nvSpPr>
          <p:cNvPr id="15363" name="2 İçerik Yer Tutucusu"/>
          <p:cNvSpPr>
            <a:spLocks noGrp="1"/>
          </p:cNvSpPr>
          <p:nvPr>
            <p:ph idx="1"/>
          </p:nvPr>
        </p:nvSpPr>
        <p:spPr>
          <a:xfrm>
            <a:off x="357188" y="1124745"/>
            <a:ext cx="8353425" cy="6927650"/>
          </a:xfrm>
        </p:spPr>
        <p:txBody>
          <a:bodyPr/>
          <a:lstStyle/>
          <a:p>
            <a:pPr eaLnBrk="1" hangingPunct="1">
              <a:spcAft>
                <a:spcPts val="1200"/>
              </a:spcAft>
            </a:pPr>
            <a:r>
              <a:rPr lang="tr-TR" altLang="tr-TR" b="1" dirty="0"/>
              <a:t> </a:t>
            </a:r>
            <a:r>
              <a:rPr lang="tr-TR" altLang="tr-TR" dirty="0"/>
              <a:t>İş yükünü artırmak </a:t>
            </a:r>
          </a:p>
          <a:p>
            <a:pPr eaLnBrk="1" hangingPunct="1">
              <a:spcAft>
                <a:spcPts val="1200"/>
              </a:spcAft>
            </a:pPr>
            <a:r>
              <a:rPr lang="tr-TR" altLang="tr-TR" dirty="0"/>
              <a:t>Yetki ve sorumlukları azaltmak</a:t>
            </a:r>
          </a:p>
          <a:p>
            <a:pPr eaLnBrk="1" hangingPunct="1">
              <a:spcAft>
                <a:spcPts val="1200"/>
              </a:spcAft>
            </a:pPr>
            <a:r>
              <a:rPr lang="tr-TR" altLang="tr-TR" dirty="0"/>
              <a:t>Uzmanlık alanının çok altında işler vermek</a:t>
            </a:r>
          </a:p>
          <a:p>
            <a:pPr eaLnBrk="1" hangingPunct="1">
              <a:spcAft>
                <a:spcPts val="1200"/>
              </a:spcAft>
            </a:pPr>
            <a:r>
              <a:rPr lang="tr-TR" altLang="tr-TR" dirty="0"/>
              <a:t>Yeteneklerin çok üstünde görevler vermek</a:t>
            </a:r>
          </a:p>
          <a:p>
            <a:pPr eaLnBrk="1" hangingPunct="1">
              <a:spcAft>
                <a:spcPts val="1200"/>
              </a:spcAft>
            </a:pPr>
            <a:endParaRPr lang="tr-TR" altLang="tr-TR" dirty="0"/>
          </a:p>
          <a:p>
            <a:pPr eaLnBrk="1" hangingPunct="1">
              <a:spcAft>
                <a:spcPts val="1200"/>
              </a:spcAft>
            </a:pPr>
            <a:r>
              <a:rPr lang="tr-TR" altLang="tr-TR" dirty="0"/>
              <a:t>Aşağılayıcı görevler vermek</a:t>
            </a:r>
          </a:p>
          <a:p>
            <a:pPr eaLnBrk="1" hangingPunct="1">
              <a:spcAft>
                <a:spcPts val="1200"/>
              </a:spcAft>
            </a:pPr>
            <a:r>
              <a:rPr lang="tr-TR" altLang="tr-TR" dirty="0"/>
              <a:t>Hakkında söylentiler çıkarmak, iftira etmek</a:t>
            </a:r>
          </a:p>
          <a:p>
            <a:pPr eaLnBrk="1" hangingPunct="1"/>
            <a:endParaRPr lang="tr-TR" altLang="tr-TR" dirty="0"/>
          </a:p>
          <a:p>
            <a:pPr eaLnBrk="1" hangingPunct="1"/>
            <a:endParaRPr lang="tr-TR" altLang="tr-TR" dirty="0"/>
          </a:p>
          <a:p>
            <a:pPr eaLnBrk="1" hangingPunct="1">
              <a:buFont typeface="Arial" panose="020B0604020202020204" pitchFamily="34" charset="0"/>
              <a:buNone/>
            </a:pPr>
            <a:r>
              <a:rPr lang="tr-TR" altLang="tr-TR" dirty="0"/>
              <a:t>	</a:t>
            </a:r>
          </a:p>
        </p:txBody>
      </p:sp>
      <p:pic>
        <p:nvPicPr>
          <p:cNvPr id="2" name="Resim 1"/>
          <p:cNvPicPr>
            <a:picLocks noChangeAspect="1"/>
          </p:cNvPicPr>
          <p:nvPr/>
        </p:nvPicPr>
        <p:blipFill>
          <a:blip r:embed="rId3"/>
          <a:stretch>
            <a:fillRect/>
          </a:stretch>
        </p:blipFill>
        <p:spPr>
          <a:xfrm>
            <a:off x="6110288" y="1124744"/>
            <a:ext cx="2619375" cy="1743075"/>
          </a:xfrm>
          <a:prstGeom prst="rect">
            <a:avLst/>
          </a:prstGeom>
        </p:spPr>
      </p:pic>
      <p:pic>
        <p:nvPicPr>
          <p:cNvPr id="3" name="Resim 2"/>
          <p:cNvPicPr>
            <a:picLocks noChangeAspect="1"/>
          </p:cNvPicPr>
          <p:nvPr/>
        </p:nvPicPr>
        <p:blipFill>
          <a:blip r:embed="rId4"/>
          <a:stretch>
            <a:fillRect/>
          </a:stretch>
        </p:blipFill>
        <p:spPr>
          <a:xfrm>
            <a:off x="5652120" y="4005064"/>
            <a:ext cx="2857500" cy="1600200"/>
          </a:xfrm>
          <a:prstGeom prst="rect">
            <a:avLst/>
          </a:prstGeom>
        </p:spPr>
      </p:pic>
      <p:pic>
        <p:nvPicPr>
          <p:cNvPr id="4" name="Resim 3"/>
          <p:cNvPicPr>
            <a:picLocks noChangeAspect="1"/>
          </p:cNvPicPr>
          <p:nvPr/>
        </p:nvPicPr>
        <p:blipFill>
          <a:blip r:embed="rId5"/>
          <a:stretch>
            <a:fillRect/>
          </a:stretch>
        </p:blipFill>
        <p:spPr>
          <a:xfrm>
            <a:off x="2843808" y="6309320"/>
            <a:ext cx="2619375" cy="17430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428625" y="357188"/>
            <a:ext cx="8229600" cy="1143000"/>
          </a:xfrm>
        </p:spPr>
        <p:txBody>
          <a:bodyPr/>
          <a:lstStyle/>
          <a:p>
            <a:pPr algn="l" eaLnBrk="1" hangingPunct="1"/>
            <a:r>
              <a:rPr lang="tr-TR" altLang="tr-TR" sz="4000" b="1">
                <a:solidFill>
                  <a:srgbClr val="0070C0"/>
                </a:solidFill>
                <a:latin typeface="ALFABET98" charset="0"/>
              </a:rPr>
              <a:t>Mobbing Sürecinde Davranışlar</a:t>
            </a:r>
            <a:endParaRPr lang="tr-TR" altLang="tr-TR" sz="4000"/>
          </a:p>
        </p:txBody>
      </p:sp>
      <p:sp>
        <p:nvSpPr>
          <p:cNvPr id="17411" name="2 İçerik Yer Tutucusu"/>
          <p:cNvSpPr>
            <a:spLocks noGrp="1"/>
          </p:cNvSpPr>
          <p:nvPr>
            <p:ph idx="1"/>
          </p:nvPr>
        </p:nvSpPr>
        <p:spPr>
          <a:xfrm>
            <a:off x="428625" y="1500188"/>
            <a:ext cx="8229600" cy="4525962"/>
          </a:xfrm>
        </p:spPr>
        <p:txBody>
          <a:bodyPr/>
          <a:lstStyle/>
          <a:p>
            <a:pPr eaLnBrk="1" hangingPunct="1"/>
            <a:r>
              <a:rPr lang="tr-TR" altLang="tr-TR" sz="3000" dirty="0"/>
              <a:t>Her  türlü iletişimi kesmek, dışlamak, yok saymak</a:t>
            </a:r>
          </a:p>
          <a:p>
            <a:pPr eaLnBrk="1" hangingPunct="1">
              <a:lnSpc>
                <a:spcPct val="150000"/>
              </a:lnSpc>
            </a:pPr>
            <a:r>
              <a:rPr lang="tr-TR" altLang="tr-TR" sz="3000" dirty="0"/>
              <a:t>Uzak veya kötü bir ofiste çalıştırmak</a:t>
            </a:r>
          </a:p>
          <a:p>
            <a:pPr eaLnBrk="1" hangingPunct="1"/>
            <a:r>
              <a:rPr lang="tr-TR" altLang="tr-TR" sz="3000" dirty="0"/>
              <a:t>Arkadaşlarının kendisiyle konuşmasını yasaklamak</a:t>
            </a:r>
          </a:p>
          <a:p>
            <a:pPr eaLnBrk="1" hangingPunct="1"/>
            <a:r>
              <a:rPr lang="tr-TR" altLang="tr-TR" sz="3000" dirty="0"/>
              <a:t>Sözlü ve yazılı soru ve taleplere cevap vermemek</a:t>
            </a:r>
          </a:p>
          <a:p>
            <a:pPr eaLnBrk="1" hangingPunct="1"/>
            <a:r>
              <a:rPr lang="tr-TR" altLang="tr-TR" sz="3000" dirty="0"/>
              <a:t>Yapılan her  işin ince ince gözlendiğini hissettirmek</a:t>
            </a:r>
          </a:p>
          <a:p>
            <a:pPr eaLnBrk="1" hangingPunct="1"/>
            <a:endParaRPr lang="tr-TR" altLang="tr-TR" sz="3000" dirty="0"/>
          </a:p>
          <a:p>
            <a:pPr eaLnBrk="1" hangingPunct="1">
              <a:lnSpc>
                <a:spcPct val="150000"/>
              </a:lnSpc>
            </a:pPr>
            <a:endParaRPr lang="tr-TR" altLang="tr-TR" sz="3000" dirty="0"/>
          </a:p>
        </p:txBody>
      </p:sp>
      <p:pic>
        <p:nvPicPr>
          <p:cNvPr id="2" name="Resim 1"/>
          <p:cNvPicPr>
            <a:picLocks noChangeAspect="1"/>
          </p:cNvPicPr>
          <p:nvPr/>
        </p:nvPicPr>
        <p:blipFill>
          <a:blip r:embed="rId2"/>
          <a:stretch>
            <a:fillRect/>
          </a:stretch>
        </p:blipFill>
        <p:spPr>
          <a:xfrm>
            <a:off x="6372200" y="3763169"/>
            <a:ext cx="2490589" cy="23907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428625" y="357188"/>
            <a:ext cx="8229600" cy="1143000"/>
          </a:xfrm>
        </p:spPr>
        <p:txBody>
          <a:bodyPr/>
          <a:lstStyle/>
          <a:p>
            <a:pPr algn="l" eaLnBrk="1" hangingPunct="1"/>
            <a:r>
              <a:rPr lang="tr-TR" altLang="tr-TR" sz="4000" b="1">
                <a:solidFill>
                  <a:srgbClr val="0070C0"/>
                </a:solidFill>
                <a:latin typeface="ALFABET98" charset="0"/>
              </a:rPr>
              <a:t>Mobbing Sürecinde Davranışlar</a:t>
            </a:r>
            <a:endParaRPr lang="tr-TR" altLang="tr-TR" sz="4000">
              <a:solidFill>
                <a:srgbClr val="0070C0"/>
              </a:solidFill>
              <a:latin typeface="ALFABET98" charset="0"/>
            </a:endParaRPr>
          </a:p>
        </p:txBody>
      </p:sp>
      <p:sp>
        <p:nvSpPr>
          <p:cNvPr id="18435" name="2 İçerik Yer Tutucusu"/>
          <p:cNvSpPr>
            <a:spLocks noGrp="1"/>
          </p:cNvSpPr>
          <p:nvPr>
            <p:ph idx="1"/>
          </p:nvPr>
        </p:nvSpPr>
        <p:spPr>
          <a:xfrm>
            <a:off x="250825" y="1341438"/>
            <a:ext cx="8785225" cy="4525962"/>
          </a:xfrm>
        </p:spPr>
        <p:txBody>
          <a:bodyPr/>
          <a:lstStyle/>
          <a:p>
            <a:pPr eaLnBrk="1" hangingPunct="1"/>
            <a:r>
              <a:rPr lang="tr-TR" altLang="tr-TR"/>
              <a:t>İşe geliş gidiş saatlerini, telefon konuşmalarını, vb. sürekli  kontrol etmek</a:t>
            </a:r>
          </a:p>
          <a:p>
            <a:pPr eaLnBrk="1" hangingPunct="1">
              <a:lnSpc>
                <a:spcPct val="150000"/>
              </a:lnSpc>
            </a:pPr>
            <a:r>
              <a:rPr lang="tr-TR" altLang="tr-TR"/>
              <a:t>Sürekli eleştirmek ve/veya küçümsemek</a:t>
            </a:r>
          </a:p>
          <a:p>
            <a:pPr eaLnBrk="1" hangingPunct="1">
              <a:lnSpc>
                <a:spcPct val="150000"/>
              </a:lnSpc>
            </a:pPr>
            <a:r>
              <a:rPr lang="tr-TR" altLang="tr-TR"/>
              <a:t>Kişisel veya fiziksel özellikler ile alay etmek</a:t>
            </a:r>
          </a:p>
          <a:p>
            <a:pPr eaLnBrk="1" hangingPunct="1">
              <a:lnSpc>
                <a:spcPct val="150000"/>
              </a:lnSpc>
            </a:pPr>
            <a:r>
              <a:rPr lang="tr-TR" altLang="tr-TR"/>
              <a:t>Kontrol dışı tepki göstermeye kışkırtmak</a:t>
            </a:r>
          </a:p>
          <a:p>
            <a:pPr eaLnBrk="1" hangingPunct="1">
              <a:lnSpc>
                <a:spcPct val="150000"/>
              </a:lnSpc>
            </a:pPr>
            <a:r>
              <a:rPr lang="tr-TR" altLang="tr-TR"/>
              <a:t>Sosyal etkinliklere kasıtlı çağırmamak, vb.</a:t>
            </a:r>
          </a:p>
          <a:p>
            <a:pPr eaLnBrk="1" hangingPunct="1">
              <a:lnSpc>
                <a:spcPct val="150000"/>
              </a:lnSpc>
            </a:pPr>
            <a:endParaRPr lang="tr-TR" altLang="tr-TR"/>
          </a:p>
          <a:p>
            <a:pPr eaLnBrk="1" hangingPunct="1">
              <a:buFont typeface="Arial" panose="020B0604020202020204" pitchFamily="34" charset="0"/>
              <a:buNone/>
            </a:pPr>
            <a:endParaRPr lang="tr-TR" altLang="tr-TR"/>
          </a:p>
          <a:p>
            <a:pPr eaLnBrk="1" hangingPunct="1">
              <a:buFont typeface="Arial" panose="020B0604020202020204" pitchFamily="34" charset="0"/>
              <a:buNone/>
            </a:pPr>
            <a:r>
              <a:rPr lang="tr-TR" altLang="tr-TR"/>
              <a:t>	</a:t>
            </a:r>
          </a:p>
          <a:p>
            <a:pPr eaLnBrk="1" hangingPunct="1">
              <a:buFont typeface="Arial" panose="020B0604020202020204" pitchFamily="34" charset="0"/>
              <a:buNone/>
            </a:pPr>
            <a:endParaRPr lang="tr-TR" altLang="tr-TR"/>
          </a:p>
          <a:p>
            <a:pPr eaLnBrk="1" hangingPunct="1">
              <a:buFont typeface="Arial" panose="020B0604020202020204" pitchFamily="34" charset="0"/>
              <a:buNone/>
            </a:pPr>
            <a:endParaRPr lang="tr-TR" alt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a:bodyPr>
          <a:lstStyle/>
          <a:p>
            <a:pPr algn="l" eaLnBrk="1" fontAlgn="auto" hangingPunct="1">
              <a:spcAft>
                <a:spcPts val="0"/>
              </a:spcAft>
              <a:defRPr/>
            </a:pPr>
            <a:r>
              <a:rPr lang="tr-TR" dirty="0">
                <a:ea typeface="+mj-ea"/>
              </a:rPr>
              <a:t>  </a:t>
            </a:r>
            <a:r>
              <a:rPr lang="tr-TR" b="1" dirty="0">
                <a:solidFill>
                  <a:schemeClr val="tx2">
                    <a:lumMod val="60000"/>
                    <a:lumOff val="40000"/>
                  </a:schemeClr>
                </a:solidFill>
                <a:ea typeface="+mj-ea"/>
              </a:rPr>
              <a:t> </a:t>
            </a:r>
            <a:r>
              <a:rPr lang="tr-TR" b="1" dirty="0" err="1">
                <a:solidFill>
                  <a:srgbClr val="0070C0"/>
                </a:solidFill>
                <a:latin typeface="ALFABET98" pitchFamily="2" charset="0"/>
                <a:ea typeface="+mj-ea"/>
              </a:rPr>
              <a:t>Mobbing</a:t>
            </a:r>
            <a:endParaRPr lang="tr-TR" b="1" dirty="0">
              <a:solidFill>
                <a:schemeClr val="tx2">
                  <a:lumMod val="60000"/>
                  <a:lumOff val="40000"/>
                </a:schemeClr>
              </a:solidFill>
              <a:latin typeface="ALFABET98" pitchFamily="2" charset="0"/>
              <a:ea typeface="+mj-ea"/>
            </a:endParaRPr>
          </a:p>
        </p:txBody>
      </p:sp>
      <p:sp>
        <p:nvSpPr>
          <p:cNvPr id="6147" name="2 İçerik Yer Tutucusu"/>
          <p:cNvSpPr>
            <a:spLocks noGrp="1"/>
          </p:cNvSpPr>
          <p:nvPr>
            <p:ph idx="1"/>
          </p:nvPr>
        </p:nvSpPr>
        <p:spPr>
          <a:xfrm>
            <a:off x="428625" y="1214438"/>
            <a:ext cx="8229600" cy="4000500"/>
          </a:xfrm>
        </p:spPr>
        <p:txBody>
          <a:bodyPr/>
          <a:lstStyle/>
          <a:p>
            <a:pPr eaLnBrk="1" hangingPunct="1">
              <a:lnSpc>
                <a:spcPct val="90000"/>
              </a:lnSpc>
              <a:buFont typeface="Arial" panose="020B0604020202020204" pitchFamily="34" charset="0"/>
              <a:buNone/>
            </a:pPr>
            <a:r>
              <a:rPr lang="tr-TR" altLang="tr-TR" dirty="0"/>
              <a:t>	</a:t>
            </a:r>
          </a:p>
          <a:p>
            <a:pPr eaLnBrk="1" hangingPunct="1">
              <a:lnSpc>
                <a:spcPct val="90000"/>
              </a:lnSpc>
              <a:buFont typeface="Arial" panose="020B0604020202020204" pitchFamily="34" charset="0"/>
              <a:buNone/>
            </a:pPr>
            <a:r>
              <a:rPr lang="tr-TR" altLang="tr-TR" dirty="0"/>
              <a:t>	İşyerinde bir veya birkaç kişi tarafından, bir diğer  kişi ya da kişilere sürekli, sistematik ve sinsice  yöneltilen  tehdit, dışlama, aşağılama, alay etme gibi her tür kötü davranış  ve tutumu içinde barındıran, düşmanca, ahlak dışı ve hukuka aykırı bir süreçtir. </a:t>
            </a:r>
          </a:p>
          <a:p>
            <a:pPr eaLnBrk="1" hangingPunct="1">
              <a:lnSpc>
                <a:spcPct val="90000"/>
              </a:lnSpc>
              <a:buFont typeface="Wingdings" panose="05000000000000000000" pitchFamily="2" charset="2"/>
              <a:buNone/>
            </a:pPr>
            <a:r>
              <a:rPr lang="tr-TR" altLang="tr-TR" dirty="0"/>
              <a:t>	</a:t>
            </a:r>
          </a:p>
          <a:p>
            <a:pPr eaLnBrk="1" hangingPunct="1">
              <a:lnSpc>
                <a:spcPct val="90000"/>
              </a:lnSpc>
              <a:buFont typeface="Arial" panose="020B0604020202020204" pitchFamily="34" charset="0"/>
              <a:buNone/>
            </a:pPr>
            <a:endParaRPr lang="tr-TR" alt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2009"/>
            <a:ext cx="9144000" cy="6813375"/>
          </a:xfrm>
        </p:spPr>
      </p:pic>
    </p:spTree>
    <p:extLst>
      <p:ext uri="{BB962C8B-B14F-4D97-AF65-F5344CB8AC3E}">
        <p14:creationId xmlns:p14="http://schemas.microsoft.com/office/powerpoint/2010/main" val="4036318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p:txBody>
          <a:bodyPr/>
          <a:lstStyle/>
          <a:p>
            <a:pPr algn="l" eaLnBrk="1" hangingPunct="1"/>
            <a:r>
              <a:rPr lang="tr-TR" altLang="tr-TR" sz="4000" b="1">
                <a:solidFill>
                  <a:srgbClr val="0070C0"/>
                </a:solidFill>
                <a:latin typeface="ALFABET98" charset="0"/>
              </a:rPr>
              <a:t>Mobbing Sürecinde Davranışlar</a:t>
            </a:r>
            <a:endParaRPr lang="tr-TR" altLang="tr-TR" sz="4000"/>
          </a:p>
        </p:txBody>
      </p:sp>
      <p:sp>
        <p:nvSpPr>
          <p:cNvPr id="19459" name="2 İçerik Yer Tutucusu"/>
          <p:cNvSpPr>
            <a:spLocks noGrp="1"/>
          </p:cNvSpPr>
          <p:nvPr>
            <p:ph idx="1"/>
          </p:nvPr>
        </p:nvSpPr>
        <p:spPr>
          <a:xfrm>
            <a:off x="428625" y="1285875"/>
            <a:ext cx="8229600" cy="4525963"/>
          </a:xfrm>
        </p:spPr>
        <p:txBody>
          <a:bodyPr/>
          <a:lstStyle/>
          <a:p>
            <a:pPr algn="ctr" eaLnBrk="1" hangingPunct="1">
              <a:buClr>
                <a:srgbClr val="FFFF00"/>
              </a:buClr>
              <a:buSzPct val="170000"/>
              <a:buFont typeface="Arial" panose="020B0604020202020204" pitchFamily="34" charset="0"/>
              <a:buNone/>
            </a:pPr>
            <a:r>
              <a:rPr lang="tr-TR" altLang="tr-TR"/>
              <a:t>Bu davranışlar, </a:t>
            </a:r>
            <a:r>
              <a:rPr lang="tr-TR" altLang="tr-TR" sz="2800" b="1">
                <a:solidFill>
                  <a:srgbClr val="0070C0"/>
                </a:solidFill>
              </a:rPr>
              <a:t>KASITLI</a:t>
            </a:r>
            <a:r>
              <a:rPr lang="tr-TR" altLang="tr-TR"/>
              <a:t> ve </a:t>
            </a:r>
            <a:r>
              <a:rPr lang="tr-TR" altLang="tr-TR" sz="2800" b="1">
                <a:solidFill>
                  <a:srgbClr val="0070C0"/>
                </a:solidFill>
              </a:rPr>
              <a:t>SÜREKLİ</a:t>
            </a:r>
            <a:r>
              <a:rPr lang="tr-TR" altLang="tr-TR" sz="2800">
                <a:solidFill>
                  <a:srgbClr val="0070C0"/>
                </a:solidFill>
              </a:rPr>
              <a:t> </a:t>
            </a:r>
            <a:r>
              <a:rPr lang="tr-TR" altLang="tr-TR"/>
              <a:t>olarak  tekrarlandıklarında </a:t>
            </a:r>
          </a:p>
          <a:p>
            <a:pPr algn="ctr" eaLnBrk="1" hangingPunct="1">
              <a:buClr>
                <a:srgbClr val="FFFF00"/>
              </a:buClr>
              <a:buSzPct val="170000"/>
              <a:buFont typeface="Wingdings" panose="05000000000000000000" pitchFamily="2" charset="2"/>
              <a:buNone/>
            </a:pPr>
            <a:r>
              <a:rPr lang="tr-TR" altLang="tr-TR"/>
              <a:t>		</a:t>
            </a:r>
            <a:r>
              <a:rPr lang="tr-TR" altLang="tr-TR" b="1">
                <a:solidFill>
                  <a:srgbClr val="0070C0"/>
                </a:solidFill>
              </a:rPr>
              <a:t>mobbing</a:t>
            </a:r>
            <a:r>
              <a:rPr lang="tr-TR" altLang="tr-TR"/>
              <a:t> süreci ortaya çıkar.</a:t>
            </a:r>
          </a:p>
          <a:p>
            <a:pPr algn="ctr" eaLnBrk="1" hangingPunct="1">
              <a:buClr>
                <a:srgbClr val="FFFF00"/>
              </a:buClr>
              <a:buSzPct val="170000"/>
              <a:buFont typeface="Wingdings" panose="05000000000000000000" pitchFamily="2" charset="2"/>
              <a:buNone/>
            </a:pPr>
            <a:endParaRPr lang="tr-TR" altLang="tr-TR"/>
          </a:p>
          <a:p>
            <a:pPr algn="ctr" eaLnBrk="1" hangingPunct="1">
              <a:buClr>
                <a:srgbClr val="FFFF00"/>
              </a:buClr>
              <a:buSzPct val="170000"/>
              <a:buFont typeface="Wingdings" panose="05000000000000000000" pitchFamily="2" charset="2"/>
              <a:buNone/>
            </a:pPr>
            <a:r>
              <a:rPr lang="tr-TR" altLang="tr-TR"/>
              <a:t>Olumsuz davranış belli bir 	</a:t>
            </a:r>
            <a:r>
              <a:rPr lang="tr-TR" altLang="tr-TR" sz="2800" b="1">
                <a:solidFill>
                  <a:srgbClr val="0070C0"/>
                </a:solidFill>
              </a:rPr>
              <a:t>SIKLIKTA</a:t>
            </a:r>
            <a:r>
              <a:rPr lang="tr-TR" altLang="tr-TR"/>
              <a:t> ve  </a:t>
            </a:r>
            <a:r>
              <a:rPr lang="tr-TR" altLang="tr-TR">
                <a:solidFill>
                  <a:srgbClr val="FF3300"/>
                </a:solidFill>
              </a:rPr>
              <a:t> </a:t>
            </a:r>
            <a:r>
              <a:rPr lang="tr-TR" altLang="tr-TR" sz="2800" b="1">
                <a:solidFill>
                  <a:srgbClr val="0070C0"/>
                </a:solidFill>
              </a:rPr>
              <a:t>DÜZENLİ</a:t>
            </a:r>
            <a:r>
              <a:rPr lang="tr-TR" altLang="tr-TR"/>
              <a:t> şekilde 	tekrarlandığında </a:t>
            </a:r>
            <a:r>
              <a:rPr lang="tr-TR" altLang="tr-TR" b="1">
                <a:solidFill>
                  <a:srgbClr val="0070C0"/>
                </a:solidFill>
              </a:rPr>
              <a:t>mobbing</a:t>
            </a:r>
            <a:r>
              <a:rPr lang="tr-TR" altLang="tr-TR"/>
              <a:t> süreci kapsamında kabul edilir.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p:txBody>
          <a:bodyPr/>
          <a:lstStyle/>
          <a:p>
            <a:pPr algn="l" eaLnBrk="1" hangingPunct="1"/>
            <a:r>
              <a:rPr lang="tr-TR" altLang="tr-TR" b="1">
                <a:solidFill>
                  <a:srgbClr val="0070C0"/>
                </a:solidFill>
                <a:latin typeface="ALFABET98" charset="0"/>
              </a:rPr>
              <a:t>Mobbing Sürecinde Roller</a:t>
            </a:r>
            <a:endParaRPr lang="tr-TR" altLang="tr-TR"/>
          </a:p>
        </p:txBody>
      </p:sp>
      <p:sp>
        <p:nvSpPr>
          <p:cNvPr id="20483" name="2 İçerik Yer Tutucusu"/>
          <p:cNvSpPr>
            <a:spLocks noGrp="1"/>
          </p:cNvSpPr>
          <p:nvPr>
            <p:ph idx="1"/>
          </p:nvPr>
        </p:nvSpPr>
        <p:spPr>
          <a:xfrm>
            <a:off x="500063" y="1285875"/>
            <a:ext cx="8229600" cy="4525963"/>
          </a:xfrm>
        </p:spPr>
        <p:txBody>
          <a:bodyPr/>
          <a:lstStyle/>
          <a:p>
            <a:pPr eaLnBrk="1" hangingPunct="1">
              <a:buClr>
                <a:srgbClr val="FFFF00"/>
              </a:buClr>
              <a:buSzPct val="170000"/>
              <a:buFont typeface="Arial" panose="020B0604020202020204" pitchFamily="34" charset="0"/>
              <a:buNone/>
            </a:pPr>
            <a:r>
              <a:rPr lang="tr-TR" altLang="tr-TR"/>
              <a:t>Süreç içinde üç tip rol ayırt edilir:</a:t>
            </a:r>
          </a:p>
          <a:p>
            <a:pPr eaLnBrk="1" hangingPunct="1">
              <a:buFont typeface="Arial" panose="020B0604020202020204" pitchFamily="34" charset="0"/>
              <a:buNone/>
            </a:pPr>
            <a:r>
              <a:rPr lang="tr-TR" altLang="tr-TR" b="1">
                <a:solidFill>
                  <a:srgbClr val="0070C0"/>
                </a:solidFill>
                <a:cs typeface="Arial" panose="020B0604020202020204" pitchFamily="34" charset="0"/>
              </a:rPr>
              <a:t>►</a:t>
            </a:r>
            <a:r>
              <a:rPr lang="tr-TR" altLang="tr-TR"/>
              <a:t> Mobbing uygulayanlar (saldırgan, tacizci)</a:t>
            </a:r>
          </a:p>
          <a:p>
            <a:pPr eaLnBrk="1" hangingPunct="1">
              <a:buFont typeface="Arial" panose="020B0604020202020204" pitchFamily="34" charset="0"/>
              <a:buNone/>
            </a:pPr>
            <a:r>
              <a:rPr lang="tr-TR" altLang="tr-TR">
                <a:solidFill>
                  <a:srgbClr val="0070C0"/>
                </a:solidFill>
              </a:rPr>
              <a:t>►</a:t>
            </a:r>
            <a:r>
              <a:rPr lang="tr-TR" altLang="tr-TR"/>
              <a:t> Mobbinge maruz kalanlar  (kurban, mağdur)</a:t>
            </a:r>
          </a:p>
          <a:p>
            <a:pPr eaLnBrk="1" hangingPunct="1">
              <a:buFont typeface="Arial" panose="020B0604020202020204" pitchFamily="34" charset="0"/>
              <a:buNone/>
            </a:pPr>
            <a:r>
              <a:rPr lang="tr-TR" altLang="tr-TR">
                <a:solidFill>
                  <a:srgbClr val="0070C0"/>
                </a:solidFill>
              </a:rPr>
              <a:t>►</a:t>
            </a:r>
            <a:r>
              <a:rPr lang="tr-TR" altLang="tr-TR"/>
              <a:t> Mobbing izleyicileri (tanık)</a:t>
            </a:r>
          </a:p>
          <a:p>
            <a:pPr eaLnBrk="1" hangingPunct="1">
              <a:spcBef>
                <a:spcPts val="2400"/>
              </a:spcBef>
              <a:buFont typeface="Arial" panose="020B0604020202020204" pitchFamily="34" charset="0"/>
              <a:buNone/>
            </a:pPr>
            <a:r>
              <a:rPr lang="tr-TR" altLang="tr-TR" b="1"/>
              <a:t>	</a:t>
            </a:r>
            <a:r>
              <a:rPr lang="tr-TR" altLang="tr-TR"/>
              <a:t>Çalışma yaşamında herkes, bu roller 	  bağlamında  mobbing  olgusu içinde rol almaya adaydır.</a:t>
            </a:r>
          </a:p>
          <a:p>
            <a:pPr eaLnBrk="1" hangingPunct="1"/>
            <a:endParaRPr lang="tr-TR" alt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457200" y="274638"/>
            <a:ext cx="8507413" cy="1143000"/>
          </a:xfrm>
        </p:spPr>
        <p:txBody>
          <a:bodyPr/>
          <a:lstStyle/>
          <a:p>
            <a:pPr algn="l" eaLnBrk="1" hangingPunct="1"/>
            <a:r>
              <a:rPr lang="tr-TR" altLang="tr-TR" sz="3600" b="1">
                <a:solidFill>
                  <a:srgbClr val="0070C0"/>
                </a:solidFill>
                <a:latin typeface="ALFABET98" charset="0"/>
              </a:rPr>
              <a:t>Mobbing Sürecinde Roller:</a:t>
            </a:r>
            <a:r>
              <a:rPr lang="tr-TR" altLang="tr-TR" sz="2800" b="1">
                <a:solidFill>
                  <a:srgbClr val="0070C0"/>
                </a:solidFill>
                <a:latin typeface="ALFABET98" charset="0"/>
              </a:rPr>
              <a:t/>
            </a:r>
            <a:br>
              <a:rPr lang="tr-TR" altLang="tr-TR" sz="2800" b="1">
                <a:solidFill>
                  <a:srgbClr val="0070C0"/>
                </a:solidFill>
                <a:latin typeface="ALFABET98" charset="0"/>
              </a:rPr>
            </a:br>
            <a:r>
              <a:rPr lang="tr-TR" altLang="tr-TR" sz="2800" b="1">
                <a:solidFill>
                  <a:srgbClr val="0070C0"/>
                </a:solidFill>
                <a:latin typeface="ALFABET98" charset="0"/>
              </a:rPr>
              <a:t>Mobbing uygulayanlar (tacizci, saldırgan, zorba)</a:t>
            </a:r>
          </a:p>
        </p:txBody>
      </p:sp>
      <p:sp>
        <p:nvSpPr>
          <p:cNvPr id="21507" name="2 İçerik Yer Tutucusu"/>
          <p:cNvSpPr>
            <a:spLocks noGrp="1"/>
          </p:cNvSpPr>
          <p:nvPr>
            <p:ph idx="1"/>
          </p:nvPr>
        </p:nvSpPr>
        <p:spPr>
          <a:xfrm>
            <a:off x="457200" y="1600200"/>
            <a:ext cx="8435975" cy="4525963"/>
          </a:xfrm>
        </p:spPr>
        <p:txBody>
          <a:bodyPr/>
          <a:lstStyle/>
          <a:p>
            <a:pPr eaLnBrk="1" hangingPunct="1">
              <a:lnSpc>
                <a:spcPct val="80000"/>
              </a:lnSpc>
              <a:spcBef>
                <a:spcPct val="0"/>
              </a:spcBef>
              <a:buFont typeface="Wingdings" panose="05000000000000000000" pitchFamily="2" charset="2"/>
              <a:buNone/>
            </a:pPr>
            <a:r>
              <a:rPr lang="tr-TR" altLang="tr-TR" sz="2200" b="1"/>
              <a:t>	</a:t>
            </a:r>
            <a:r>
              <a:rPr lang="tr-TR" altLang="tr-TR" sz="2200"/>
              <a:t>Gerçek mobbingciler, hiçbir kişilik grubuna tam anlamıyla uygun değillerdir. </a:t>
            </a:r>
          </a:p>
          <a:p>
            <a:pPr eaLnBrk="1" hangingPunct="1">
              <a:lnSpc>
                <a:spcPct val="80000"/>
              </a:lnSpc>
              <a:spcBef>
                <a:spcPct val="0"/>
              </a:spcBef>
              <a:buFont typeface="Wingdings" panose="05000000000000000000" pitchFamily="2" charset="2"/>
              <a:buNone/>
            </a:pPr>
            <a:r>
              <a:rPr lang="tr-TR" altLang="tr-TR" sz="2200"/>
              <a:t>	Ancak çevrelerinde sergiledikleri davranışlarla tanımlanabilmeleri mümkündür. </a:t>
            </a:r>
          </a:p>
          <a:p>
            <a:pPr eaLnBrk="1" hangingPunct="1">
              <a:lnSpc>
                <a:spcPct val="80000"/>
              </a:lnSpc>
              <a:spcBef>
                <a:spcPct val="0"/>
              </a:spcBef>
              <a:buFont typeface="Wingdings" panose="05000000000000000000" pitchFamily="2" charset="2"/>
              <a:buNone/>
            </a:pPr>
            <a:r>
              <a:rPr lang="tr-TR" altLang="tr-TR" sz="2200" b="1">
                <a:solidFill>
                  <a:srgbClr val="C00000"/>
                </a:solidFill>
              </a:rPr>
              <a:t>	</a:t>
            </a:r>
          </a:p>
          <a:p>
            <a:pPr eaLnBrk="1" hangingPunct="1">
              <a:lnSpc>
                <a:spcPct val="80000"/>
              </a:lnSpc>
              <a:spcBef>
                <a:spcPct val="0"/>
              </a:spcBef>
              <a:buFont typeface="Wingdings" panose="05000000000000000000" pitchFamily="2" charset="2"/>
              <a:buNone/>
            </a:pPr>
            <a:r>
              <a:rPr lang="tr-TR" altLang="tr-TR" sz="2200" b="1">
                <a:solidFill>
                  <a:srgbClr val="C00000"/>
                </a:solidFill>
              </a:rPr>
              <a:t>	</a:t>
            </a:r>
            <a:r>
              <a:rPr lang="tr-TR" altLang="tr-TR" sz="2200" b="1">
                <a:solidFill>
                  <a:srgbClr val="0070C0"/>
                </a:solidFill>
              </a:rPr>
              <a:t>Mobbingcinin  genel özellikleri </a:t>
            </a:r>
          </a:p>
          <a:p>
            <a:pPr eaLnBrk="1" hangingPunct="1">
              <a:lnSpc>
                <a:spcPct val="80000"/>
              </a:lnSpc>
            </a:pPr>
            <a:r>
              <a:rPr lang="tr-TR" altLang="tr-TR" sz="2200"/>
              <a:t>İki davranış seçeneği arasında en saldırgan olanı seçen</a:t>
            </a:r>
          </a:p>
          <a:p>
            <a:pPr eaLnBrk="1" hangingPunct="1">
              <a:lnSpc>
                <a:spcPct val="80000"/>
              </a:lnSpc>
            </a:pPr>
            <a:r>
              <a:rPr lang="tr-TR" altLang="tr-TR" sz="2200"/>
              <a:t>Mobbing ortamı yakaladığında  ortamın kızışması için her kötülüğü yapan</a:t>
            </a:r>
          </a:p>
          <a:p>
            <a:pPr eaLnBrk="1" hangingPunct="1">
              <a:lnSpc>
                <a:spcPct val="80000"/>
              </a:lnSpc>
            </a:pPr>
            <a:r>
              <a:rPr lang="tr-TR" altLang="tr-TR" sz="2200"/>
              <a:t>Mobbingin mağdurda yaratacağı sonuçları umursamazca bilen</a:t>
            </a:r>
          </a:p>
          <a:p>
            <a:pPr eaLnBrk="1" hangingPunct="1">
              <a:lnSpc>
                <a:spcPct val="80000"/>
              </a:lnSpc>
            </a:pPr>
            <a:r>
              <a:rPr lang="tr-TR" altLang="tr-TR" sz="2200"/>
              <a:t>Hiçbir suçluluk duymayan</a:t>
            </a:r>
          </a:p>
          <a:p>
            <a:pPr eaLnBrk="1" hangingPunct="1">
              <a:lnSpc>
                <a:spcPct val="80000"/>
              </a:lnSpc>
            </a:pPr>
            <a:r>
              <a:rPr lang="tr-TR" altLang="tr-TR" sz="2200"/>
              <a:t>Suçsuz olduğuna inanan ve aynı zamanda iyi bir şey yaptığını zanneden</a:t>
            </a:r>
          </a:p>
          <a:p>
            <a:pPr eaLnBrk="1" hangingPunct="1">
              <a:lnSpc>
                <a:spcPct val="80000"/>
              </a:lnSpc>
            </a:pPr>
            <a:r>
              <a:rPr lang="tr-TR" altLang="tr-TR" sz="2200"/>
              <a:t>Suçu başkalarına yükleyen ve başkalarının kışkırtmalarına tepki olarak bu şekilde davrandığını söyleyen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578850" cy="1143000"/>
          </a:xfrm>
        </p:spPr>
        <p:txBody>
          <a:bodyPr/>
          <a:lstStyle/>
          <a:p>
            <a:pPr algn="l" eaLnBrk="1" hangingPunct="1">
              <a:spcBef>
                <a:spcPts val="625"/>
              </a:spcBef>
              <a:spcAft>
                <a:spcPts val="1200"/>
              </a:spcAft>
            </a:pPr>
            <a:r>
              <a:rPr lang="tr-TR" altLang="tr-TR" sz="3200" b="1">
                <a:solidFill>
                  <a:srgbClr val="0070C0"/>
                </a:solidFill>
                <a:latin typeface="ALFABET98" charset="0"/>
              </a:rPr>
              <a:t/>
            </a:r>
            <a:br>
              <a:rPr lang="tr-TR" altLang="tr-TR" sz="3200" b="1">
                <a:solidFill>
                  <a:srgbClr val="0070C0"/>
                </a:solidFill>
                <a:latin typeface="ALFABET98" charset="0"/>
              </a:rPr>
            </a:br>
            <a:r>
              <a:rPr lang="tr-TR" altLang="tr-TR" sz="3600" b="1">
                <a:solidFill>
                  <a:srgbClr val="0070C0"/>
                </a:solidFill>
                <a:latin typeface="ALFABET98" charset="0"/>
              </a:rPr>
              <a:t>Mobbing Sürecinde Roller:</a:t>
            </a:r>
            <a:r>
              <a:rPr lang="tr-TR" altLang="tr-TR" sz="2800" b="1">
                <a:solidFill>
                  <a:srgbClr val="0070C0"/>
                </a:solidFill>
                <a:latin typeface="ALFABET98" charset="0"/>
              </a:rPr>
              <a:t/>
            </a:r>
            <a:br>
              <a:rPr lang="tr-TR" altLang="tr-TR" sz="2800" b="1">
                <a:solidFill>
                  <a:srgbClr val="0070C0"/>
                </a:solidFill>
                <a:latin typeface="ALFABET98" charset="0"/>
              </a:rPr>
            </a:br>
            <a:r>
              <a:rPr lang="tr-TR" altLang="tr-TR" sz="2800" b="1">
                <a:solidFill>
                  <a:srgbClr val="0070C0"/>
                </a:solidFill>
                <a:latin typeface="ALFABET98" charset="0"/>
              </a:rPr>
              <a:t>Mobbing Uygulayanlar (tacizci, saldırgan, zorba)</a:t>
            </a:r>
            <a:r>
              <a:rPr lang="tr-TR" altLang="tr-TR" sz="3600" b="1">
                <a:solidFill>
                  <a:srgbClr val="0070C0"/>
                </a:solidFill>
                <a:latin typeface="ALFABET98" charset="0"/>
              </a:rPr>
              <a:t> </a:t>
            </a:r>
            <a:r>
              <a:rPr lang="tr-TR" altLang="tr-TR" sz="4000" b="1">
                <a:solidFill>
                  <a:srgbClr val="0070C0"/>
                </a:solidFill>
                <a:latin typeface="ALFABET98" charset="0"/>
              </a:rPr>
              <a:t/>
            </a:r>
            <a:br>
              <a:rPr lang="tr-TR" altLang="tr-TR" sz="4000" b="1">
                <a:solidFill>
                  <a:srgbClr val="0070C0"/>
                </a:solidFill>
                <a:latin typeface="ALFABET98" charset="0"/>
              </a:rPr>
            </a:br>
            <a:endParaRPr lang="tr-TR" altLang="tr-TR" sz="4000" b="1">
              <a:solidFill>
                <a:srgbClr val="0070C0"/>
              </a:solidFill>
            </a:endParaRPr>
          </a:p>
        </p:txBody>
      </p:sp>
      <p:sp>
        <p:nvSpPr>
          <p:cNvPr id="22531" name="Content Placeholder 2"/>
          <p:cNvSpPr>
            <a:spLocks noGrp="1"/>
          </p:cNvSpPr>
          <p:nvPr>
            <p:ph idx="1"/>
          </p:nvPr>
        </p:nvSpPr>
        <p:spPr/>
        <p:txBody>
          <a:bodyPr/>
          <a:lstStyle/>
          <a:p>
            <a:pPr eaLnBrk="1" hangingPunct="1">
              <a:lnSpc>
                <a:spcPct val="90000"/>
              </a:lnSpc>
            </a:pPr>
            <a:r>
              <a:rPr lang="tr-TR" altLang="tr-TR"/>
              <a:t>Narsisist tacizci</a:t>
            </a:r>
          </a:p>
          <a:p>
            <a:pPr eaLnBrk="1" hangingPunct="1">
              <a:lnSpc>
                <a:spcPct val="90000"/>
              </a:lnSpc>
            </a:pPr>
            <a:r>
              <a:rPr lang="tr-TR" altLang="tr-TR"/>
              <a:t>Hiddetli tacizci </a:t>
            </a:r>
          </a:p>
          <a:p>
            <a:pPr eaLnBrk="1" hangingPunct="1">
              <a:lnSpc>
                <a:spcPct val="90000"/>
              </a:lnSpc>
            </a:pPr>
            <a:r>
              <a:rPr lang="tr-TR" altLang="tr-TR"/>
              <a:t>Sürekli eleştiren tacizci</a:t>
            </a:r>
          </a:p>
          <a:p>
            <a:pPr eaLnBrk="1" hangingPunct="1">
              <a:lnSpc>
                <a:spcPct val="90000"/>
              </a:lnSpc>
            </a:pPr>
            <a:r>
              <a:rPr lang="tr-TR" altLang="tr-TR"/>
              <a:t>İkiyüzlü yılan tacizci</a:t>
            </a:r>
          </a:p>
          <a:p>
            <a:pPr eaLnBrk="1" hangingPunct="1">
              <a:lnSpc>
                <a:spcPct val="90000"/>
              </a:lnSpc>
            </a:pPr>
            <a:r>
              <a:rPr lang="tr-TR" altLang="tr-TR"/>
              <a:t>Megaloman tacizci</a:t>
            </a:r>
          </a:p>
          <a:p>
            <a:pPr eaLnBrk="1" hangingPunct="1">
              <a:lnSpc>
                <a:spcPct val="90000"/>
              </a:lnSpc>
            </a:pPr>
            <a:r>
              <a:rPr lang="tr-TR" altLang="tr-TR"/>
              <a:t>Hayal kırıklığına uğramış tacizci</a:t>
            </a:r>
          </a:p>
          <a:p>
            <a:pPr eaLnBrk="1" hangingPunct="1">
              <a:lnSpc>
                <a:spcPct val="90000"/>
              </a:lnSpc>
            </a:pPr>
            <a:r>
              <a:rPr lang="tr-TR" altLang="tr-TR"/>
              <a:t>Korkak tacizci</a:t>
            </a:r>
          </a:p>
          <a:p>
            <a:pPr eaLnBrk="1" hangingPunct="1">
              <a:lnSpc>
                <a:spcPct val="90000"/>
              </a:lnSpc>
            </a:pPr>
            <a:r>
              <a:rPr lang="tr-TR" altLang="tr-TR"/>
              <a:t>Aşırı hırslı tacizci</a:t>
            </a:r>
          </a:p>
          <a:p>
            <a:pPr eaLnBrk="1" hangingPunct="1">
              <a:lnSpc>
                <a:spcPct val="90000"/>
              </a:lnSpc>
              <a:buFont typeface="Arial" panose="020B0604020202020204" pitchFamily="34" charset="0"/>
              <a:buNone/>
            </a:pPr>
            <a:endParaRPr lang="en-US" alt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500063" y="142875"/>
            <a:ext cx="8643937" cy="1143000"/>
          </a:xfrm>
        </p:spPr>
        <p:txBody>
          <a:bodyPr/>
          <a:lstStyle/>
          <a:p>
            <a:pPr algn="l" eaLnBrk="1" hangingPunct="1"/>
            <a:r>
              <a:rPr lang="tr-TR" altLang="tr-TR" sz="4000" b="1">
                <a:solidFill>
                  <a:srgbClr val="0070C0"/>
                </a:solidFill>
                <a:latin typeface="ALFABET98" charset="0"/>
              </a:rPr>
              <a:t/>
            </a:r>
            <a:br>
              <a:rPr lang="tr-TR" altLang="tr-TR" sz="4000" b="1">
                <a:solidFill>
                  <a:srgbClr val="0070C0"/>
                </a:solidFill>
                <a:latin typeface="ALFABET98" charset="0"/>
              </a:rPr>
            </a:br>
            <a:r>
              <a:rPr lang="tr-TR" altLang="tr-TR" sz="3600" b="1">
                <a:solidFill>
                  <a:srgbClr val="0070C0"/>
                </a:solidFill>
                <a:latin typeface="ALFABET98" charset="0"/>
              </a:rPr>
              <a:t>Mobbing Sürecinde Roller:</a:t>
            </a:r>
            <a:r>
              <a:rPr lang="tr-TR" altLang="tr-TR" sz="2800" b="1">
                <a:solidFill>
                  <a:srgbClr val="0070C0"/>
                </a:solidFill>
                <a:latin typeface="ALFABET98" charset="0"/>
              </a:rPr>
              <a:t/>
            </a:r>
            <a:br>
              <a:rPr lang="tr-TR" altLang="tr-TR" sz="2800" b="1">
                <a:solidFill>
                  <a:srgbClr val="0070C0"/>
                </a:solidFill>
                <a:latin typeface="ALFABET98" charset="0"/>
              </a:rPr>
            </a:br>
            <a:r>
              <a:rPr lang="tr-TR" altLang="tr-TR" sz="2800" b="1">
                <a:solidFill>
                  <a:srgbClr val="0070C0"/>
                </a:solidFill>
                <a:latin typeface="ALFABET98" charset="0"/>
              </a:rPr>
              <a:t>Mobbing Uygulayanlar (tacizci, saldırgan, zorba) </a:t>
            </a:r>
            <a:r>
              <a:rPr lang="tr-TR" altLang="tr-TR" sz="4000" b="1">
                <a:solidFill>
                  <a:srgbClr val="0070C0"/>
                </a:solidFill>
                <a:latin typeface="ALFABET98" charset="0"/>
              </a:rPr>
              <a:t/>
            </a:r>
            <a:br>
              <a:rPr lang="tr-TR" altLang="tr-TR" sz="4000" b="1">
                <a:solidFill>
                  <a:srgbClr val="0070C0"/>
                </a:solidFill>
                <a:latin typeface="ALFABET98" charset="0"/>
              </a:rPr>
            </a:br>
            <a:endParaRPr lang="tr-TR" altLang="tr-TR" sz="4000"/>
          </a:p>
        </p:txBody>
      </p:sp>
      <p:sp>
        <p:nvSpPr>
          <p:cNvPr id="23555" name="2 İçerik Yer Tutucusu"/>
          <p:cNvSpPr>
            <a:spLocks noGrp="1"/>
          </p:cNvSpPr>
          <p:nvPr>
            <p:ph idx="1"/>
          </p:nvPr>
        </p:nvSpPr>
        <p:spPr>
          <a:xfrm>
            <a:off x="500063" y="1571625"/>
            <a:ext cx="8229600" cy="4383088"/>
          </a:xfrm>
        </p:spPr>
        <p:txBody>
          <a:bodyPr/>
          <a:lstStyle/>
          <a:p>
            <a:pPr eaLnBrk="1" hangingPunct="1">
              <a:lnSpc>
                <a:spcPct val="70000"/>
              </a:lnSpc>
              <a:buFont typeface="Wingdings" panose="05000000000000000000" pitchFamily="2" charset="2"/>
              <a:buNone/>
            </a:pPr>
            <a:r>
              <a:rPr lang="tr-TR" altLang="tr-TR" sz="2500" b="1">
                <a:solidFill>
                  <a:srgbClr val="0070C0"/>
                </a:solidFill>
              </a:rPr>
              <a:t>	Hiddetli, Bağırgan Mobbingci </a:t>
            </a:r>
          </a:p>
          <a:p>
            <a:pPr eaLnBrk="1" hangingPunct="1">
              <a:lnSpc>
                <a:spcPct val="70000"/>
              </a:lnSpc>
              <a:buFont typeface="Wingdings" panose="05000000000000000000" pitchFamily="2" charset="2"/>
              <a:buNone/>
            </a:pPr>
            <a:r>
              <a:rPr lang="tr-TR" altLang="tr-TR" sz="2500" b="1"/>
              <a:t>	</a:t>
            </a:r>
            <a:r>
              <a:rPr lang="tr-TR" altLang="tr-TR" sz="2500"/>
              <a:t>Bu kişiler, içlerindeki öfkeyi engelleyemedikleri ve problemleriyle başa çıkmayı başaramadıkları için başkalarıyla uğraşırlar. Kişilerin duygu ve düşüncelerini aşağılarlar. Hedef aldıkları kişileri, işlerini kaybetmek veya işlerini değiştirmekle tehdit ederler.</a:t>
            </a:r>
          </a:p>
          <a:p>
            <a:pPr eaLnBrk="1" hangingPunct="1">
              <a:lnSpc>
                <a:spcPct val="80000"/>
              </a:lnSpc>
              <a:buFont typeface="Wingdings" panose="05000000000000000000" pitchFamily="2" charset="2"/>
              <a:buNone/>
            </a:pPr>
            <a:r>
              <a:rPr lang="tr-TR" altLang="tr-TR" sz="2500"/>
              <a:t>	</a:t>
            </a:r>
          </a:p>
          <a:p>
            <a:pPr eaLnBrk="1" hangingPunct="1">
              <a:lnSpc>
                <a:spcPct val="80000"/>
              </a:lnSpc>
              <a:buFont typeface="Wingdings" panose="05000000000000000000" pitchFamily="2" charset="2"/>
              <a:buNone/>
            </a:pPr>
            <a:r>
              <a:rPr lang="tr-TR" altLang="tr-TR" sz="2500" b="1">
                <a:solidFill>
                  <a:srgbClr val="0070C0"/>
                </a:solidFill>
              </a:rPr>
              <a:t>	Megaloman Mobbingci</a:t>
            </a:r>
            <a:r>
              <a:rPr lang="tr-TR" altLang="tr-TR" sz="2500">
                <a:solidFill>
                  <a:srgbClr val="0070C0"/>
                </a:solidFill>
              </a:rPr>
              <a:t> </a:t>
            </a:r>
          </a:p>
          <a:p>
            <a:pPr eaLnBrk="1" hangingPunct="1">
              <a:lnSpc>
                <a:spcPct val="80000"/>
              </a:lnSpc>
              <a:buFont typeface="Wingdings" panose="05000000000000000000" pitchFamily="2" charset="2"/>
              <a:buNone/>
            </a:pPr>
            <a:r>
              <a:rPr lang="tr-TR" altLang="tr-TR" sz="2500"/>
              <a:t>	Kendilerini büyütme gereksinimi ve numara yapma, kişiliklerinin en önemli özelliklerinden olan megaloman mobbingciler, kendilerine güvensizliklerini, başkalarına karşı kıskançlık, nefret ve saldırganlık şeklinde yansıtırlar</a:t>
            </a:r>
          </a:p>
          <a:p>
            <a:pPr eaLnBrk="1" hangingPunct="1">
              <a:lnSpc>
                <a:spcPct val="70000"/>
              </a:lnSpc>
              <a:buFont typeface="Wingdings" panose="05000000000000000000" pitchFamily="2" charset="2"/>
              <a:buNone/>
            </a:pPr>
            <a:endParaRPr lang="tr-TR" altLang="tr-TR" sz="2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xfrm>
            <a:off x="357188" y="428625"/>
            <a:ext cx="8678862" cy="1011238"/>
          </a:xfrm>
        </p:spPr>
        <p:txBody>
          <a:bodyPr/>
          <a:lstStyle/>
          <a:p>
            <a:pPr algn="l" eaLnBrk="1" hangingPunct="1"/>
            <a:r>
              <a:rPr lang="tr-TR" altLang="tr-TR" sz="3200" b="1">
                <a:solidFill>
                  <a:srgbClr val="0070C0"/>
                </a:solidFill>
                <a:latin typeface="ALFABET98" charset="0"/>
              </a:rPr>
              <a:t/>
            </a:r>
            <a:br>
              <a:rPr lang="tr-TR" altLang="tr-TR" sz="3200" b="1">
                <a:solidFill>
                  <a:srgbClr val="0070C0"/>
                </a:solidFill>
                <a:latin typeface="ALFABET98" charset="0"/>
              </a:rPr>
            </a:br>
            <a:r>
              <a:rPr lang="tr-TR" altLang="tr-TR" sz="3600" b="1">
                <a:solidFill>
                  <a:srgbClr val="0070C0"/>
                </a:solidFill>
                <a:latin typeface="ALFABET98" charset="0"/>
              </a:rPr>
              <a:t>Mobbing Sürecinde Roller:</a:t>
            </a:r>
            <a:r>
              <a:rPr lang="tr-TR" altLang="tr-TR" sz="2800" b="1">
                <a:solidFill>
                  <a:srgbClr val="0070C0"/>
                </a:solidFill>
                <a:latin typeface="ALFABET98" charset="0"/>
              </a:rPr>
              <a:t/>
            </a:r>
            <a:br>
              <a:rPr lang="tr-TR" altLang="tr-TR" sz="2800" b="1">
                <a:solidFill>
                  <a:srgbClr val="0070C0"/>
                </a:solidFill>
                <a:latin typeface="ALFABET98" charset="0"/>
              </a:rPr>
            </a:br>
            <a:r>
              <a:rPr lang="tr-TR" altLang="tr-TR" sz="2800" b="1">
                <a:solidFill>
                  <a:srgbClr val="0070C0"/>
                </a:solidFill>
                <a:latin typeface="ALFABET98" charset="0"/>
              </a:rPr>
              <a:t>Mobbing Uygulayanlar (tacizci, saldırgan, zorba) </a:t>
            </a:r>
            <a:r>
              <a:rPr lang="tr-TR" altLang="tr-TR" sz="4000" b="1">
                <a:solidFill>
                  <a:srgbClr val="0070C0"/>
                </a:solidFill>
                <a:latin typeface="ALFABET98" charset="0"/>
              </a:rPr>
              <a:t/>
            </a:r>
            <a:br>
              <a:rPr lang="tr-TR" altLang="tr-TR" sz="4000" b="1">
                <a:solidFill>
                  <a:srgbClr val="0070C0"/>
                </a:solidFill>
                <a:latin typeface="ALFABET98" charset="0"/>
              </a:rPr>
            </a:br>
            <a:endParaRPr lang="tr-TR" altLang="tr-TR" sz="4000"/>
          </a:p>
        </p:txBody>
      </p:sp>
      <p:sp>
        <p:nvSpPr>
          <p:cNvPr id="24579" name="2 İçerik Yer Tutucusu"/>
          <p:cNvSpPr>
            <a:spLocks noGrp="1"/>
          </p:cNvSpPr>
          <p:nvPr>
            <p:ph idx="1"/>
          </p:nvPr>
        </p:nvSpPr>
        <p:spPr>
          <a:xfrm>
            <a:off x="428625" y="1357313"/>
            <a:ext cx="8229600" cy="4286250"/>
          </a:xfrm>
        </p:spPr>
        <p:txBody>
          <a:bodyPr/>
          <a:lstStyle/>
          <a:p>
            <a:pPr eaLnBrk="1" hangingPunct="1">
              <a:lnSpc>
                <a:spcPct val="80000"/>
              </a:lnSpc>
              <a:buFont typeface="Wingdings" panose="05000000000000000000" pitchFamily="2" charset="2"/>
              <a:buNone/>
            </a:pPr>
            <a:r>
              <a:rPr lang="tr-TR" altLang="tr-TR" sz="2500" b="1">
                <a:solidFill>
                  <a:srgbClr val="0070C0"/>
                </a:solidFill>
              </a:rPr>
              <a:t>	</a:t>
            </a:r>
          </a:p>
          <a:p>
            <a:pPr eaLnBrk="1" hangingPunct="1">
              <a:lnSpc>
                <a:spcPct val="80000"/>
              </a:lnSpc>
              <a:buFont typeface="Wingdings" panose="05000000000000000000" pitchFamily="2" charset="2"/>
              <a:buNone/>
            </a:pPr>
            <a:r>
              <a:rPr lang="tr-TR" altLang="tr-TR" sz="2300" b="1">
                <a:solidFill>
                  <a:srgbClr val="0070C0"/>
                </a:solidFill>
              </a:rPr>
              <a:t>	İki Yüzlü Yılan Mobbingci</a:t>
            </a:r>
            <a:r>
              <a:rPr lang="tr-TR" altLang="tr-TR" sz="2300">
                <a:solidFill>
                  <a:srgbClr val="0070C0"/>
                </a:solidFill>
              </a:rPr>
              <a:t> </a:t>
            </a:r>
          </a:p>
          <a:p>
            <a:pPr eaLnBrk="1" hangingPunct="1">
              <a:lnSpc>
                <a:spcPct val="80000"/>
              </a:lnSpc>
              <a:buFont typeface="Wingdings" panose="05000000000000000000" pitchFamily="2" charset="2"/>
              <a:buNone/>
            </a:pPr>
            <a:r>
              <a:rPr lang="tr-TR" altLang="tr-TR" sz="2300" b="1"/>
              <a:t>	</a:t>
            </a:r>
            <a:r>
              <a:rPr lang="en-US" altLang="tr-TR" sz="2300"/>
              <a:t>Başkalarının üstünlüğünü, başarılarını ve yükselmelerini hazmedemedikleri için devamlı yeni kötülüklerin peşindedirler. Karşısındakini strese sokmak ve mahvetmek için devamlı yeni yollar ararlar. Yaptıkları her şeyin çok iyi bilincindedirler. </a:t>
            </a:r>
            <a:endParaRPr lang="tr-TR" altLang="tr-TR" sz="2300"/>
          </a:p>
          <a:p>
            <a:pPr eaLnBrk="1" hangingPunct="1">
              <a:lnSpc>
                <a:spcPct val="80000"/>
              </a:lnSpc>
              <a:buFont typeface="Wingdings" panose="05000000000000000000" pitchFamily="2" charset="2"/>
              <a:buNone/>
            </a:pPr>
            <a:r>
              <a:rPr lang="tr-TR" altLang="tr-TR" sz="2300" b="1">
                <a:solidFill>
                  <a:srgbClr val="FFFF66"/>
                </a:solidFill>
              </a:rPr>
              <a:t>	</a:t>
            </a:r>
          </a:p>
          <a:p>
            <a:pPr eaLnBrk="1" hangingPunct="1">
              <a:lnSpc>
                <a:spcPct val="80000"/>
              </a:lnSpc>
              <a:buFont typeface="Wingdings" panose="05000000000000000000" pitchFamily="2" charset="2"/>
              <a:buNone/>
            </a:pPr>
            <a:r>
              <a:rPr lang="tr-TR" altLang="tr-TR" sz="2300" b="1">
                <a:solidFill>
                  <a:srgbClr val="FFFF66"/>
                </a:solidFill>
              </a:rPr>
              <a:t>	</a:t>
            </a:r>
            <a:r>
              <a:rPr lang="tr-TR" altLang="tr-TR" sz="2300" b="1">
                <a:solidFill>
                  <a:srgbClr val="0070C0"/>
                </a:solidFill>
              </a:rPr>
              <a:t>Hayal Kırıklığına Uğramış Mobbingci</a:t>
            </a:r>
          </a:p>
          <a:p>
            <a:pPr eaLnBrk="1" hangingPunct="1">
              <a:lnSpc>
                <a:spcPct val="80000"/>
              </a:lnSpc>
              <a:buFont typeface="Wingdings" panose="05000000000000000000" pitchFamily="2" charset="2"/>
              <a:buNone/>
            </a:pPr>
            <a:r>
              <a:rPr lang="tr-TR" altLang="tr-TR" sz="2300" b="1"/>
              <a:t> 	</a:t>
            </a:r>
            <a:r>
              <a:rPr lang="tr-TR" altLang="tr-TR" sz="2300"/>
              <a:t>Çalışma yaşamı dışında yaşanan tüm olumsuz duygular, tüm yetersizlikler veya kötü deneyimler, bu mobbingci tarafından işyerinde başkalarına yansıtılır.</a:t>
            </a:r>
          </a:p>
          <a:p>
            <a:pPr eaLnBrk="1" hangingPunct="1">
              <a:lnSpc>
                <a:spcPct val="80000"/>
              </a:lnSpc>
              <a:buFont typeface="Wingdings" panose="05000000000000000000" pitchFamily="2" charset="2"/>
              <a:buNone/>
            </a:pPr>
            <a:endParaRPr lang="tr-TR" altLang="tr-TR" sz="2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p:txBody>
          <a:bodyPr/>
          <a:lstStyle/>
          <a:p>
            <a:pPr algn="l" eaLnBrk="1" hangingPunct="1"/>
            <a:r>
              <a:rPr lang="tr-TR" altLang="tr-TR" sz="3600" b="1">
                <a:solidFill>
                  <a:srgbClr val="0070C0"/>
                </a:solidFill>
                <a:latin typeface="ALFABET98" charset="0"/>
              </a:rPr>
              <a:t>Mobbing Sürecinde Roller:</a:t>
            </a:r>
            <a:r>
              <a:rPr lang="tr-TR" altLang="tr-TR" sz="3200" b="1">
                <a:solidFill>
                  <a:srgbClr val="0070C0"/>
                </a:solidFill>
                <a:latin typeface="ALFABET98" charset="0"/>
              </a:rPr>
              <a:t/>
            </a:r>
            <a:br>
              <a:rPr lang="tr-TR" altLang="tr-TR" sz="3200" b="1">
                <a:solidFill>
                  <a:srgbClr val="0070C0"/>
                </a:solidFill>
                <a:latin typeface="ALFABET98" charset="0"/>
              </a:rPr>
            </a:br>
            <a:r>
              <a:rPr lang="tr-TR" altLang="tr-TR" sz="2800" b="1">
                <a:solidFill>
                  <a:srgbClr val="0070C0"/>
                </a:solidFill>
                <a:latin typeface="ALFABET98" charset="0"/>
              </a:rPr>
              <a:t>Mobbinge Maruz Kalanlar (kurban, mağdur) </a:t>
            </a:r>
            <a:endParaRPr lang="tr-TR" altLang="tr-TR" sz="3200"/>
          </a:p>
        </p:txBody>
      </p:sp>
      <p:sp>
        <p:nvSpPr>
          <p:cNvPr id="25603" name="2 İçerik Yer Tutucusu"/>
          <p:cNvSpPr>
            <a:spLocks noGrp="1"/>
          </p:cNvSpPr>
          <p:nvPr>
            <p:ph idx="1"/>
          </p:nvPr>
        </p:nvSpPr>
        <p:spPr/>
        <p:txBody>
          <a:bodyPr/>
          <a:lstStyle/>
          <a:p>
            <a:pPr algn="ctr" eaLnBrk="1" hangingPunct="1">
              <a:spcAft>
                <a:spcPts val="1200"/>
              </a:spcAft>
              <a:buFont typeface="Arial" panose="020B0604020202020204" pitchFamily="34" charset="0"/>
              <a:buNone/>
            </a:pPr>
            <a:r>
              <a:rPr lang="tr-TR" altLang="tr-TR" sz="3000"/>
              <a:t>Mobbinge hedef kurban olma riski, tüm işyerlerinde ve tüm kültürlerde herkes için geçerlidir.</a:t>
            </a:r>
          </a:p>
          <a:p>
            <a:pPr eaLnBrk="1" hangingPunct="1">
              <a:buFont typeface="Arial" panose="020B0604020202020204" pitchFamily="34" charset="0"/>
              <a:buNone/>
            </a:pPr>
            <a:r>
              <a:rPr lang="tr-TR" altLang="tr-TR" sz="3000"/>
              <a:t>Mağdur adayı olma riski bulunan gruplar:</a:t>
            </a:r>
          </a:p>
          <a:p>
            <a:pPr eaLnBrk="1" hangingPunct="1"/>
            <a:r>
              <a:rPr lang="tr-TR" altLang="tr-TR" sz="3000"/>
              <a:t>Farklı ve dikkati çeken kişiler</a:t>
            </a:r>
          </a:p>
          <a:p>
            <a:pPr eaLnBrk="1" hangingPunct="1"/>
            <a:r>
              <a:rPr lang="tr-TR" altLang="tr-TR" sz="3000"/>
              <a:t>Savunmasız  ve özgüvensiz kişiler</a:t>
            </a:r>
          </a:p>
          <a:p>
            <a:pPr eaLnBrk="1" hangingPunct="1"/>
            <a:r>
              <a:rPr lang="tr-TR" altLang="tr-TR" sz="3000"/>
              <a:t>Üstün başarılı ve grup normlarına aykırı kişiler</a:t>
            </a:r>
          </a:p>
          <a:p>
            <a:pPr eaLnBrk="1" hangingPunct="1">
              <a:spcBef>
                <a:spcPts val="1800"/>
              </a:spcBef>
              <a:buFont typeface="Arial" panose="020B0604020202020204" pitchFamily="34" charset="0"/>
              <a:buNone/>
            </a:pPr>
            <a:r>
              <a:rPr lang="tr-TR" altLang="en-US" sz="3000">
                <a:solidFill>
                  <a:srgbClr val="0070C0"/>
                </a:solidFill>
              </a:rPr>
              <a:t>“</a:t>
            </a:r>
            <a:r>
              <a:rPr lang="tr-TR" altLang="tr-TR" sz="3000">
                <a:solidFill>
                  <a:srgbClr val="0070C0"/>
                </a:solidFill>
              </a:rPr>
              <a:t>Hiç kimse, mobbinge maruz kalmayı hak etmez.</a:t>
            </a:r>
            <a:r>
              <a:rPr lang="tr-TR" altLang="en-US" sz="3000">
                <a:solidFill>
                  <a:srgbClr val="0070C0"/>
                </a:solidFill>
              </a:rPr>
              <a:t>”</a:t>
            </a:r>
            <a:endParaRPr lang="tr-TR" altLang="tr-TR" sz="3000">
              <a:solidFill>
                <a:srgbClr val="0070C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p:txBody>
          <a:bodyPr/>
          <a:lstStyle/>
          <a:p>
            <a:pPr algn="l" eaLnBrk="1" hangingPunct="1"/>
            <a:r>
              <a:rPr lang="tr-TR" altLang="tr-TR" sz="3600" b="1">
                <a:solidFill>
                  <a:srgbClr val="0070C0"/>
                </a:solidFill>
                <a:latin typeface="ALFABET98" charset="0"/>
              </a:rPr>
              <a:t>Mobbing Sürecinde Roller:</a:t>
            </a:r>
            <a:r>
              <a:rPr lang="tr-TR" altLang="tr-TR" sz="3200" b="1">
                <a:solidFill>
                  <a:srgbClr val="0070C0"/>
                </a:solidFill>
                <a:latin typeface="ALFABET98" charset="0"/>
              </a:rPr>
              <a:t/>
            </a:r>
            <a:br>
              <a:rPr lang="tr-TR" altLang="tr-TR" sz="3200" b="1">
                <a:solidFill>
                  <a:srgbClr val="0070C0"/>
                </a:solidFill>
                <a:latin typeface="ALFABET98" charset="0"/>
              </a:rPr>
            </a:br>
            <a:r>
              <a:rPr lang="tr-TR" altLang="tr-TR" sz="2800" b="1">
                <a:solidFill>
                  <a:srgbClr val="0070C0"/>
                </a:solidFill>
                <a:latin typeface="ALFABET98" charset="0"/>
              </a:rPr>
              <a:t>Mobbinge Maruz Kalanlar (kurban, mağdur</a:t>
            </a:r>
            <a:r>
              <a:rPr lang="tr-TR" altLang="tr-TR" sz="3200" b="1">
                <a:solidFill>
                  <a:srgbClr val="0070C0"/>
                </a:solidFill>
                <a:latin typeface="ALFABET98" charset="0"/>
              </a:rPr>
              <a:t>) </a:t>
            </a:r>
            <a:endParaRPr lang="tr-TR" altLang="tr-TR" sz="3200"/>
          </a:p>
        </p:txBody>
      </p:sp>
      <p:sp>
        <p:nvSpPr>
          <p:cNvPr id="26627" name="2 İçerik Yer Tutucusu"/>
          <p:cNvSpPr>
            <a:spLocks noGrp="1"/>
          </p:cNvSpPr>
          <p:nvPr>
            <p:ph idx="1"/>
          </p:nvPr>
        </p:nvSpPr>
        <p:spPr/>
        <p:txBody>
          <a:bodyPr/>
          <a:lstStyle/>
          <a:p>
            <a:pPr eaLnBrk="1" hangingPunct="1">
              <a:buFont typeface="Wingdings" panose="05000000000000000000" pitchFamily="2" charset="2"/>
              <a:buNone/>
            </a:pPr>
            <a:r>
              <a:rPr lang="tr-TR" altLang="tr-TR"/>
              <a:t>	</a:t>
            </a:r>
            <a:r>
              <a:rPr lang="tr-TR" altLang="tr-TR" sz="2400"/>
              <a:t>Mobbing sürecini, klasik bir dram olarak değerlendirirsek:</a:t>
            </a:r>
          </a:p>
          <a:p>
            <a:pPr algn="ctr" eaLnBrk="1" hangingPunct="1">
              <a:buFont typeface="Wingdings" panose="05000000000000000000" pitchFamily="2" charset="2"/>
              <a:buNone/>
            </a:pPr>
            <a:r>
              <a:rPr lang="tr-TR" altLang="tr-TR"/>
              <a:t>		</a:t>
            </a:r>
            <a:r>
              <a:rPr lang="tr-TR" altLang="tr-TR" sz="2400" b="1">
                <a:solidFill>
                  <a:srgbClr val="0070C0"/>
                </a:solidFill>
              </a:rPr>
              <a:t>OYUN İÇERİSİNDE ZARARI EN FAZLA GÖREN AKTÖR, KURBANDIR </a:t>
            </a:r>
            <a:endParaRPr lang="tr-TR" altLang="tr-TR" sz="2400" b="1"/>
          </a:p>
          <a:p>
            <a:pPr eaLnBrk="1" hangingPunct="1">
              <a:spcBef>
                <a:spcPts val="1800"/>
              </a:spcBef>
              <a:buFont typeface="Arial" panose="020B0604020202020204" pitchFamily="34" charset="0"/>
              <a:buNone/>
            </a:pPr>
            <a:r>
              <a:rPr lang="tr-TR" altLang="tr-TR" sz="2400" b="1"/>
              <a:t>	</a:t>
            </a:r>
            <a:r>
              <a:rPr lang="tr-TR" altLang="tr-TR" sz="2400"/>
              <a:t>Mobbing oyununun kuralları, kurban tarafından değil, mobbingi yapan tarafından belirlenir. </a:t>
            </a:r>
          </a:p>
          <a:p>
            <a:pPr eaLnBrk="1" hangingPunct="1">
              <a:spcBef>
                <a:spcPts val="1800"/>
              </a:spcBef>
              <a:buFont typeface="Arial" panose="020B0604020202020204" pitchFamily="34" charset="0"/>
              <a:buNone/>
            </a:pPr>
            <a:r>
              <a:rPr lang="tr-TR" altLang="tr-TR" sz="2400"/>
              <a:t>	Mobbing mağduru, tek başına hiçbir kuralı değiştiremez. Kurban, kuralları başkalarının belirlediği bir oyun içindeki rolünü, kabullenmek zorundadır.</a:t>
            </a:r>
          </a:p>
          <a:p>
            <a:pPr eaLnBrk="1" hangingPunct="1">
              <a:buFont typeface="Wingdings" panose="05000000000000000000" pitchFamily="2" charset="2"/>
              <a:buNone/>
            </a:pPr>
            <a:endParaRPr lang="tr-TR" altLang="tr-TR" sz="2400" b="1">
              <a:solidFill>
                <a:srgbClr val="0070C0"/>
              </a:solidFill>
            </a:endParaRPr>
          </a:p>
          <a:p>
            <a:pPr eaLnBrk="1" hangingPunct="1"/>
            <a:endParaRPr lang="tr-TR" alt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a:xfrm>
            <a:off x="663575" y="274638"/>
            <a:ext cx="8229600" cy="1143000"/>
          </a:xfrm>
        </p:spPr>
        <p:txBody>
          <a:bodyPr/>
          <a:lstStyle/>
          <a:p>
            <a:pPr algn="l" eaLnBrk="1" hangingPunct="1"/>
            <a:r>
              <a:rPr lang="tr-TR" altLang="tr-TR" sz="3600" b="1">
                <a:solidFill>
                  <a:srgbClr val="0070C0"/>
                </a:solidFill>
                <a:latin typeface="ALFABET98" charset="0"/>
              </a:rPr>
              <a:t>Mobbing Sürecinde Roller:</a:t>
            </a:r>
            <a:r>
              <a:rPr lang="tr-TR" altLang="tr-TR" sz="3200" b="1">
                <a:solidFill>
                  <a:srgbClr val="0070C0"/>
                </a:solidFill>
                <a:latin typeface="ALFABET98" charset="0"/>
              </a:rPr>
              <a:t/>
            </a:r>
            <a:br>
              <a:rPr lang="tr-TR" altLang="tr-TR" sz="3200" b="1">
                <a:solidFill>
                  <a:srgbClr val="0070C0"/>
                </a:solidFill>
                <a:latin typeface="ALFABET98" charset="0"/>
              </a:rPr>
            </a:br>
            <a:r>
              <a:rPr lang="tr-TR" altLang="tr-TR" sz="2800" b="1">
                <a:solidFill>
                  <a:srgbClr val="0070C0"/>
                </a:solidFill>
                <a:latin typeface="ALFABET98" charset="0"/>
              </a:rPr>
              <a:t>Mobbinge Tanık Olanlar (izleyiciler)</a:t>
            </a:r>
            <a:endParaRPr lang="tr-TR" altLang="tr-TR" sz="3200"/>
          </a:p>
        </p:txBody>
      </p:sp>
      <p:sp>
        <p:nvSpPr>
          <p:cNvPr id="27651" name="2 İçerik Yer Tutucusu"/>
          <p:cNvSpPr>
            <a:spLocks noGrp="1"/>
          </p:cNvSpPr>
          <p:nvPr>
            <p:ph idx="1"/>
          </p:nvPr>
        </p:nvSpPr>
        <p:spPr/>
        <p:txBody>
          <a:bodyPr/>
          <a:lstStyle/>
          <a:p>
            <a:pPr eaLnBrk="1" hangingPunct="1">
              <a:lnSpc>
                <a:spcPct val="90000"/>
              </a:lnSpc>
              <a:buFont typeface="Arial" panose="020B0604020202020204" pitchFamily="34" charset="0"/>
              <a:buNone/>
            </a:pPr>
            <a:r>
              <a:rPr lang="tr-TR" altLang="tr-TR"/>
              <a:t>	Mobbing sürecinde izleyici olarak rol alanlar, iş arkadaşları, amirler ve yöneticiler gibi sürece doğrudan doğruya karışmayan, ancak bir şekilde </a:t>
            </a:r>
            <a:r>
              <a:rPr lang="tr-TR" altLang="tr-TR">
                <a:solidFill>
                  <a:srgbClr val="0070C0"/>
                </a:solidFill>
              </a:rPr>
              <a:t>süreci algılayan, yansımalarını yaşayan</a:t>
            </a:r>
            <a:r>
              <a:rPr lang="tr-TR" altLang="tr-TR">
                <a:solidFill>
                  <a:srgbClr val="FFFF66"/>
                </a:solidFill>
              </a:rPr>
              <a:t>, </a:t>
            </a:r>
            <a:r>
              <a:rPr lang="tr-TR" altLang="tr-TR"/>
              <a:t>bazen de</a:t>
            </a:r>
            <a:r>
              <a:rPr lang="tr-TR" altLang="tr-TR">
                <a:solidFill>
                  <a:srgbClr val="FFFF66"/>
                </a:solidFill>
              </a:rPr>
              <a:t> </a:t>
            </a:r>
            <a:r>
              <a:rPr lang="tr-TR" altLang="tr-TR">
                <a:solidFill>
                  <a:srgbClr val="0070C0"/>
                </a:solidFill>
              </a:rPr>
              <a:t>sürece katılan </a:t>
            </a:r>
            <a:r>
              <a:rPr lang="tr-TR" altLang="tr-TR"/>
              <a:t>kişilerdir.</a:t>
            </a:r>
          </a:p>
          <a:p>
            <a:pPr eaLnBrk="1" hangingPunct="1">
              <a:lnSpc>
                <a:spcPct val="90000"/>
              </a:lnSpc>
              <a:buFont typeface="Arial" panose="020B0604020202020204" pitchFamily="34" charset="0"/>
              <a:buNone/>
            </a:pPr>
            <a:r>
              <a:rPr lang="tr-TR" altLang="tr-TR"/>
              <a:t>	Sergiledikleri davranışlara göre:</a:t>
            </a:r>
          </a:p>
          <a:p>
            <a:pPr eaLnBrk="1" hangingPunct="1">
              <a:lnSpc>
                <a:spcPct val="90000"/>
              </a:lnSpc>
              <a:buClr>
                <a:srgbClr val="FF3300"/>
              </a:buClr>
              <a:buFont typeface="Wingdings" panose="05000000000000000000" pitchFamily="2" charset="2"/>
              <a:buChar char="ü"/>
            </a:pPr>
            <a:r>
              <a:rPr lang="tr-TR" altLang="tr-TR"/>
              <a:t>Mobbing Ortakları</a:t>
            </a:r>
          </a:p>
          <a:p>
            <a:pPr eaLnBrk="1" hangingPunct="1">
              <a:lnSpc>
                <a:spcPct val="90000"/>
              </a:lnSpc>
              <a:buClr>
                <a:srgbClr val="FF3300"/>
              </a:buClr>
              <a:buFont typeface="Wingdings" panose="05000000000000000000" pitchFamily="2" charset="2"/>
              <a:buChar char="ü"/>
            </a:pPr>
            <a:r>
              <a:rPr lang="tr-TR" altLang="tr-TR"/>
              <a:t> İlgisizler</a:t>
            </a:r>
          </a:p>
          <a:p>
            <a:pPr eaLnBrk="1" hangingPunct="1">
              <a:lnSpc>
                <a:spcPct val="90000"/>
              </a:lnSpc>
              <a:buClr>
                <a:srgbClr val="FF3300"/>
              </a:buClr>
              <a:buFont typeface="Wingdings" panose="05000000000000000000" pitchFamily="2" charset="2"/>
              <a:buChar char="ü"/>
            </a:pPr>
            <a:r>
              <a:rPr lang="tr-TR" altLang="tr-TR"/>
              <a:t>Karşıtlar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151"/>
            <a:ext cx="9144000" cy="6846849"/>
          </a:xfrm>
        </p:spPr>
      </p:pic>
    </p:spTree>
    <p:extLst>
      <p:ext uri="{BB962C8B-B14F-4D97-AF65-F5344CB8AC3E}">
        <p14:creationId xmlns:p14="http://schemas.microsoft.com/office/powerpoint/2010/main" val="3288876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663575" y="115888"/>
            <a:ext cx="8229600" cy="1428750"/>
          </a:xfrm>
        </p:spPr>
        <p:txBody>
          <a:bodyPr/>
          <a:lstStyle/>
          <a:p>
            <a:pPr algn="l" eaLnBrk="1" hangingPunct="1"/>
            <a:r>
              <a:rPr lang="tr-TR" altLang="tr-TR" sz="3200" b="1">
                <a:solidFill>
                  <a:srgbClr val="0070C0"/>
                </a:solidFill>
                <a:latin typeface="ALFABET98" charset="0"/>
              </a:rPr>
              <a:t>Mobbing Sürecinde Roller:</a:t>
            </a:r>
            <a:r>
              <a:rPr lang="tr-TR" altLang="tr-TR" sz="2800" b="1">
                <a:solidFill>
                  <a:srgbClr val="0070C0"/>
                </a:solidFill>
                <a:latin typeface="ALFABET98" charset="0"/>
              </a:rPr>
              <a:t/>
            </a:r>
            <a:br>
              <a:rPr lang="tr-TR" altLang="tr-TR" sz="2800" b="1">
                <a:solidFill>
                  <a:srgbClr val="0070C0"/>
                </a:solidFill>
                <a:latin typeface="ALFABET98" charset="0"/>
              </a:rPr>
            </a:br>
            <a:r>
              <a:rPr lang="tr-TR" altLang="tr-TR" sz="2800" b="1">
                <a:solidFill>
                  <a:srgbClr val="0070C0"/>
                </a:solidFill>
                <a:latin typeface="ALFABET98" charset="0"/>
              </a:rPr>
              <a:t>Mobbinge Tanık Olanlar (izleyiciler)</a:t>
            </a:r>
            <a:endParaRPr lang="tr-TR" altLang="tr-TR" sz="2800"/>
          </a:p>
        </p:txBody>
      </p:sp>
      <p:sp>
        <p:nvSpPr>
          <p:cNvPr id="28675" name="2 İçerik Yer Tutucusu"/>
          <p:cNvSpPr>
            <a:spLocks noGrp="1"/>
          </p:cNvSpPr>
          <p:nvPr>
            <p:ph idx="1"/>
          </p:nvPr>
        </p:nvSpPr>
        <p:spPr>
          <a:xfrm>
            <a:off x="571500" y="1357313"/>
            <a:ext cx="8115300" cy="4983162"/>
          </a:xfrm>
        </p:spPr>
        <p:txBody>
          <a:bodyPr/>
          <a:lstStyle/>
          <a:p>
            <a:pPr eaLnBrk="1" hangingPunct="1">
              <a:buFont typeface="Wingdings" panose="05000000000000000000" pitchFamily="2" charset="2"/>
              <a:buNone/>
            </a:pPr>
            <a:r>
              <a:rPr lang="tr-TR" altLang="tr-TR"/>
              <a:t>	</a:t>
            </a:r>
            <a:r>
              <a:rPr lang="tr-TR" altLang="tr-TR" sz="2800">
                <a:solidFill>
                  <a:srgbClr val="0070C0"/>
                </a:solidFill>
              </a:rPr>
              <a:t>Mobbing ortakları</a:t>
            </a:r>
          </a:p>
          <a:p>
            <a:pPr eaLnBrk="1" hangingPunct="1">
              <a:buFont typeface="Wingdings" panose="05000000000000000000" pitchFamily="2" charset="2"/>
              <a:buNone/>
            </a:pPr>
            <a:r>
              <a:rPr lang="tr-TR" altLang="tr-TR" sz="2800"/>
              <a:t>	Verdikleri destek ve işbirliğiyle mobbingciye yardım ederler.</a:t>
            </a:r>
          </a:p>
          <a:p>
            <a:pPr eaLnBrk="1" hangingPunct="1">
              <a:buClr>
                <a:srgbClr val="FF3300"/>
              </a:buClr>
              <a:buFont typeface="Arial" panose="020B0604020202020204" pitchFamily="34" charset="0"/>
              <a:buNone/>
            </a:pPr>
            <a:r>
              <a:rPr lang="tr-TR" altLang="tr-TR" sz="2800"/>
              <a:t>	Yardakçı, Sahte Masum (iki yüzlü yılan), Meraklı</a:t>
            </a:r>
          </a:p>
          <a:p>
            <a:pPr eaLnBrk="1" hangingPunct="1">
              <a:buClr>
                <a:srgbClr val="FF3300"/>
              </a:buClr>
              <a:buFont typeface="Arial" panose="020B0604020202020204" pitchFamily="34" charset="0"/>
              <a:buNone/>
            </a:pPr>
            <a:r>
              <a:rPr lang="tr-TR" altLang="tr-TR" sz="2800"/>
              <a:t>	</a:t>
            </a:r>
            <a:r>
              <a:rPr lang="tr-TR" altLang="tr-TR" sz="2800">
                <a:solidFill>
                  <a:srgbClr val="0070C0"/>
                </a:solidFill>
              </a:rPr>
              <a:t>İlgisizler</a:t>
            </a:r>
          </a:p>
          <a:p>
            <a:pPr eaLnBrk="1" hangingPunct="1">
              <a:buFont typeface="Wingdings" panose="05000000000000000000" pitchFamily="2" charset="2"/>
              <a:buNone/>
            </a:pPr>
            <a:r>
              <a:rPr lang="tr-TR" altLang="tr-TR" sz="2800">
                <a:solidFill>
                  <a:srgbClr val="0070C0"/>
                </a:solidFill>
              </a:rPr>
              <a:t>	</a:t>
            </a:r>
            <a:r>
              <a:rPr lang="tr-TR" altLang="tr-TR" sz="2800"/>
              <a:t>Aşağılayıcı ve yıkıcı davranışlar karşısında sessiz kalırlar. Mobbingin devamına göz yumarlar.</a:t>
            </a:r>
          </a:p>
          <a:p>
            <a:pPr eaLnBrk="1" hangingPunct="1">
              <a:buFont typeface="Wingdings" panose="05000000000000000000" pitchFamily="2" charset="2"/>
              <a:buNone/>
            </a:pPr>
            <a:r>
              <a:rPr lang="tr-TR" altLang="tr-TR" sz="2800"/>
              <a:t>	</a:t>
            </a:r>
            <a:r>
              <a:rPr lang="tr-TR" altLang="tr-TR" sz="2800">
                <a:solidFill>
                  <a:srgbClr val="0070C0"/>
                </a:solidFill>
              </a:rPr>
              <a:t>Karşıtlar</a:t>
            </a:r>
            <a:endParaRPr lang="tr-TR" altLang="tr-TR" sz="2800"/>
          </a:p>
          <a:p>
            <a:pPr eaLnBrk="1" hangingPunct="1">
              <a:buFont typeface="Wingdings" panose="05000000000000000000" pitchFamily="2" charset="2"/>
              <a:buNone/>
            </a:pPr>
            <a:r>
              <a:rPr lang="tr-TR" altLang="tr-TR" sz="2800"/>
              <a:t>	Kurbana yardım etmeye, en azından çözüm üretmeye çalışırlar.</a:t>
            </a:r>
          </a:p>
          <a:p>
            <a:pPr eaLnBrk="1" hangingPunct="1">
              <a:buClr>
                <a:srgbClr val="FF3300"/>
              </a:buClr>
              <a:buFont typeface="Arial" panose="020B0604020202020204" pitchFamily="34" charset="0"/>
              <a:buNone/>
            </a:pPr>
            <a:endParaRPr lang="tr-TR" altLang="tr-TR" sz="2800"/>
          </a:p>
          <a:p>
            <a:pPr eaLnBrk="1" hangingPunct="1">
              <a:buClr>
                <a:srgbClr val="FF3300"/>
              </a:buClr>
              <a:buFont typeface="Arial" panose="020B0604020202020204" pitchFamily="34" charset="0"/>
              <a:buNone/>
            </a:pPr>
            <a:endParaRPr lang="tr-TR" altLang="tr-TR"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539750" y="274638"/>
            <a:ext cx="8229600" cy="1143000"/>
          </a:xfrm>
        </p:spPr>
        <p:txBody>
          <a:bodyPr/>
          <a:lstStyle/>
          <a:p>
            <a:pPr algn="l" eaLnBrk="1" hangingPunct="1"/>
            <a:r>
              <a:rPr lang="tr-TR" altLang="tr-TR" sz="3600" b="1">
                <a:solidFill>
                  <a:srgbClr val="0070C0"/>
                </a:solidFill>
                <a:latin typeface="ALFABET98" charset="0"/>
              </a:rPr>
              <a:t>Kurum İçinde Kimler Kimlere Mobbing Uygular?</a:t>
            </a:r>
            <a:r>
              <a:rPr lang="tr-TR" altLang="tr-TR" sz="3600">
                <a:solidFill>
                  <a:srgbClr val="0070C0"/>
                </a:solidFill>
                <a:latin typeface="ALFABET98" charset="0"/>
              </a:rPr>
              <a:t> </a:t>
            </a:r>
          </a:p>
        </p:txBody>
      </p:sp>
      <p:sp>
        <p:nvSpPr>
          <p:cNvPr id="29699" name="2 İçerik Yer Tutucusu"/>
          <p:cNvSpPr>
            <a:spLocks noGrp="1"/>
          </p:cNvSpPr>
          <p:nvPr>
            <p:ph idx="1"/>
          </p:nvPr>
        </p:nvSpPr>
        <p:spPr>
          <a:xfrm>
            <a:off x="468313" y="1628775"/>
            <a:ext cx="8424862" cy="4525963"/>
          </a:xfrm>
        </p:spPr>
        <p:txBody>
          <a:bodyPr/>
          <a:lstStyle/>
          <a:p>
            <a:pPr eaLnBrk="1" hangingPunct="1">
              <a:lnSpc>
                <a:spcPct val="80000"/>
              </a:lnSpc>
              <a:buFont typeface="Arial" panose="020B0604020202020204" pitchFamily="34" charset="0"/>
              <a:buNone/>
            </a:pPr>
            <a:r>
              <a:rPr lang="tr-TR" altLang="en-US" sz="2500"/>
              <a:t>“</a:t>
            </a:r>
            <a:r>
              <a:rPr lang="tr-TR" altLang="tr-TR" sz="2500"/>
              <a:t>Kurum içinde herkes, her an mobbing kurbanı  olma riskiyle</a:t>
            </a:r>
          </a:p>
          <a:p>
            <a:pPr algn="ctr" eaLnBrk="1" hangingPunct="1">
              <a:lnSpc>
                <a:spcPct val="80000"/>
              </a:lnSpc>
              <a:spcAft>
                <a:spcPts val="1800"/>
              </a:spcAft>
              <a:buFont typeface="Arial" panose="020B0604020202020204" pitchFamily="34" charset="0"/>
              <a:buNone/>
            </a:pPr>
            <a:r>
              <a:rPr lang="tr-TR" altLang="tr-TR" sz="2500"/>
              <a:t>karşı karşıyadır.</a:t>
            </a:r>
            <a:r>
              <a:rPr lang="tr-TR" altLang="en-US" sz="2500"/>
              <a:t>”</a:t>
            </a:r>
            <a:endParaRPr lang="tr-TR" altLang="tr-TR" sz="2500"/>
          </a:p>
          <a:p>
            <a:pPr eaLnBrk="1" hangingPunct="1">
              <a:lnSpc>
                <a:spcPct val="80000"/>
              </a:lnSpc>
            </a:pPr>
            <a:r>
              <a:rPr lang="tr-TR" altLang="tr-TR" sz="2500">
                <a:solidFill>
                  <a:srgbClr val="C00000"/>
                </a:solidFill>
              </a:rPr>
              <a:t>Yukarıdan aşağıya </a:t>
            </a:r>
          </a:p>
          <a:p>
            <a:pPr eaLnBrk="1" hangingPunct="1">
              <a:lnSpc>
                <a:spcPct val="80000"/>
              </a:lnSpc>
            </a:pPr>
            <a:r>
              <a:rPr lang="tr-TR" altLang="tr-TR" sz="2500">
                <a:solidFill>
                  <a:srgbClr val="C00000"/>
                </a:solidFill>
              </a:rPr>
              <a:t>Eşdeğerler arasında </a:t>
            </a:r>
          </a:p>
          <a:p>
            <a:pPr eaLnBrk="1" hangingPunct="1">
              <a:lnSpc>
                <a:spcPct val="80000"/>
              </a:lnSpc>
              <a:spcAft>
                <a:spcPts val="1800"/>
              </a:spcAft>
            </a:pPr>
            <a:r>
              <a:rPr lang="tr-TR" altLang="tr-TR" sz="2500">
                <a:solidFill>
                  <a:srgbClr val="C00000"/>
                </a:solidFill>
              </a:rPr>
              <a:t>Aşağıdan yukarıya</a:t>
            </a:r>
            <a:endParaRPr lang="tr-TR" altLang="tr-TR" sz="2500"/>
          </a:p>
          <a:p>
            <a:pPr eaLnBrk="1" hangingPunct="1">
              <a:lnSpc>
                <a:spcPct val="80000"/>
              </a:lnSpc>
              <a:buFont typeface="Arial" panose="020B0604020202020204" pitchFamily="34" charset="0"/>
              <a:buNone/>
            </a:pPr>
            <a:r>
              <a:rPr lang="tr-TR" altLang="tr-TR" sz="2500"/>
              <a:t>Ayrıca küçülme politikası nedeniyle istihdamın daraltılması,</a:t>
            </a:r>
          </a:p>
          <a:p>
            <a:pPr eaLnBrk="1" hangingPunct="1">
              <a:lnSpc>
                <a:spcPct val="80000"/>
              </a:lnSpc>
              <a:buFont typeface="Arial" panose="020B0604020202020204" pitchFamily="34" charset="0"/>
              <a:buNone/>
            </a:pPr>
            <a:r>
              <a:rPr lang="tr-TR" altLang="tr-TR" sz="2500"/>
              <a:t>işgücünün gençleştirilmesi,  kurum içinde istenmeyen bir</a:t>
            </a:r>
          </a:p>
          <a:p>
            <a:pPr eaLnBrk="1" hangingPunct="1">
              <a:lnSpc>
                <a:spcPct val="80000"/>
              </a:lnSpc>
              <a:buFont typeface="Arial" panose="020B0604020202020204" pitchFamily="34" charset="0"/>
              <a:buNone/>
            </a:pPr>
            <a:r>
              <a:rPr lang="tr-TR" altLang="tr-TR" sz="2500"/>
              <a:t>kişiden kurtulmanın hedeflenmesiyle, </a:t>
            </a:r>
            <a:r>
              <a:rPr lang="tr-TR" altLang="tr-TR" sz="2500" b="1">
                <a:solidFill>
                  <a:srgbClr val="C00000"/>
                </a:solidFill>
              </a:rPr>
              <a:t>örgüt stratejisi</a:t>
            </a:r>
            <a:r>
              <a:rPr lang="tr-TR" altLang="tr-TR" sz="2500">
                <a:solidFill>
                  <a:srgbClr val="C00000"/>
                </a:solidFill>
              </a:rPr>
              <a:t> </a:t>
            </a:r>
            <a:r>
              <a:rPr lang="tr-TR" altLang="tr-TR" sz="2500"/>
              <a:t>olarak</a:t>
            </a:r>
          </a:p>
          <a:p>
            <a:pPr eaLnBrk="1" hangingPunct="1">
              <a:lnSpc>
                <a:spcPct val="80000"/>
              </a:lnSpc>
              <a:buFont typeface="Arial" panose="020B0604020202020204" pitchFamily="34" charset="0"/>
              <a:buNone/>
            </a:pPr>
            <a:r>
              <a:rPr lang="tr-TR" altLang="tr-TR" sz="2500"/>
              <a:t>mobbingin uygulanması da mümkündür.</a:t>
            </a:r>
          </a:p>
          <a:p>
            <a:pPr eaLnBrk="1" hangingPunct="1">
              <a:lnSpc>
                <a:spcPct val="80000"/>
              </a:lnSpc>
              <a:buFont typeface="Arial" panose="020B0604020202020204" pitchFamily="34" charset="0"/>
              <a:buNone/>
            </a:pPr>
            <a:endParaRPr lang="tr-TR" altLang="tr-TR" sz="25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590550" y="274638"/>
            <a:ext cx="8229600" cy="1143000"/>
          </a:xfrm>
        </p:spPr>
        <p:txBody>
          <a:bodyPr/>
          <a:lstStyle/>
          <a:p>
            <a:pPr algn="l" eaLnBrk="1" hangingPunct="1"/>
            <a:r>
              <a:rPr lang="tr-TR" altLang="tr-TR" sz="3200" b="1">
                <a:solidFill>
                  <a:srgbClr val="0070C0"/>
                </a:solidFill>
                <a:latin typeface="ALFABET98" charset="0"/>
              </a:rPr>
              <a:t>Yukarıdan Aşağıya Doğru Mobbing</a:t>
            </a:r>
            <a:endParaRPr lang="tr-TR" altLang="tr-TR" sz="3200" b="1">
              <a:solidFill>
                <a:srgbClr val="0070C0"/>
              </a:solidFill>
            </a:endParaRPr>
          </a:p>
        </p:txBody>
      </p:sp>
      <p:sp>
        <p:nvSpPr>
          <p:cNvPr id="30723" name="2 İçerik Yer Tutucusu"/>
          <p:cNvSpPr>
            <a:spLocks noGrp="1"/>
          </p:cNvSpPr>
          <p:nvPr>
            <p:ph idx="1"/>
          </p:nvPr>
        </p:nvSpPr>
        <p:spPr>
          <a:xfrm>
            <a:off x="428625" y="1428750"/>
            <a:ext cx="8229600" cy="4525963"/>
          </a:xfrm>
        </p:spPr>
        <p:txBody>
          <a:bodyPr/>
          <a:lstStyle/>
          <a:p>
            <a:pPr eaLnBrk="1" hangingPunct="1">
              <a:spcAft>
                <a:spcPts val="1800"/>
              </a:spcAft>
              <a:buFont typeface="Arial" panose="020B0604020202020204" pitchFamily="34" charset="0"/>
              <a:buNone/>
            </a:pPr>
            <a:r>
              <a:rPr lang="tr-TR" altLang="tr-TR" sz="3000"/>
              <a:t>	Süreç içinde bir yöneticinin, konumundan yararlanarak gücünü aşırı kullanması şeklinde gelişen davranışlarla uygulanan bir taciz söz konusudur.</a:t>
            </a:r>
          </a:p>
          <a:p>
            <a:pPr eaLnBrk="1" hangingPunct="1">
              <a:spcAft>
                <a:spcPts val="1800"/>
              </a:spcAft>
              <a:buFont typeface="Arial" panose="020B0604020202020204" pitchFamily="34" charset="0"/>
              <a:buNone/>
            </a:pPr>
            <a:r>
              <a:rPr lang="tr-TR" altLang="tr-TR" sz="3000" b="1"/>
              <a:t>	</a:t>
            </a:r>
            <a:r>
              <a:rPr lang="tr-TR" altLang="tr-TR" sz="3000"/>
              <a:t>Eğer bir kişi, örgüt içindeki konumunun gücünün bilincindeyse ve gerektiğinde bunu acımasız bir şekilde kullanmaya eğilimliyse, bu kişinin daima etkin bir mobbingci olma olasılığı mevcuttur. </a:t>
            </a:r>
          </a:p>
          <a:p>
            <a:pPr eaLnBrk="1" hangingPunct="1">
              <a:buFont typeface="Arial" panose="020B0604020202020204" pitchFamily="34" charset="0"/>
              <a:buNone/>
            </a:pPr>
            <a:endParaRPr lang="tr-TR" altLang="tr-TR" sz="3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p:txBody>
          <a:bodyPr/>
          <a:lstStyle/>
          <a:p>
            <a:pPr algn="l" eaLnBrk="1" hangingPunct="1"/>
            <a:r>
              <a:rPr lang="tr-TR" altLang="tr-TR" sz="2800" b="1">
                <a:solidFill>
                  <a:srgbClr val="0070C0"/>
                </a:solidFill>
                <a:latin typeface="ALFABET98" charset="0"/>
              </a:rPr>
              <a:t>Yukarıdan Aşağıya Doğru Mobbingin Nedenleri</a:t>
            </a:r>
            <a:endParaRPr lang="tr-TR" altLang="tr-TR" sz="2800"/>
          </a:p>
        </p:txBody>
      </p:sp>
      <p:sp>
        <p:nvSpPr>
          <p:cNvPr id="31747" name="2 İçerik Yer Tutucusu"/>
          <p:cNvSpPr>
            <a:spLocks noGrp="1"/>
          </p:cNvSpPr>
          <p:nvPr>
            <p:ph idx="1"/>
          </p:nvPr>
        </p:nvSpPr>
        <p:spPr>
          <a:xfrm>
            <a:off x="428625" y="1357313"/>
            <a:ext cx="8229600" cy="4643437"/>
          </a:xfrm>
        </p:spPr>
        <p:txBody>
          <a:bodyPr/>
          <a:lstStyle/>
          <a:p>
            <a:pPr eaLnBrk="1" hangingPunct="1">
              <a:lnSpc>
                <a:spcPct val="80000"/>
              </a:lnSpc>
              <a:buFont typeface="Wingdings" panose="05000000000000000000" pitchFamily="2" charset="2"/>
              <a:buNone/>
            </a:pPr>
            <a:r>
              <a:rPr lang="tr-TR" altLang="tr-TR" sz="2000"/>
              <a:t>	</a:t>
            </a:r>
            <a:r>
              <a:rPr lang="tr-TR" altLang="tr-TR" sz="2800">
                <a:solidFill>
                  <a:srgbClr val="0070C0"/>
                </a:solidFill>
              </a:rPr>
              <a:t>Sosyal imajın tehdit edilmes</a:t>
            </a:r>
            <a:r>
              <a:rPr lang="tr-TR" altLang="tr-TR" sz="2800">
                <a:solidFill>
                  <a:schemeClr val="hlink"/>
                </a:solidFill>
              </a:rPr>
              <a:t>i</a:t>
            </a:r>
            <a:r>
              <a:rPr lang="tr-TR" altLang="tr-TR" sz="2800"/>
              <a:t> </a:t>
            </a:r>
          </a:p>
          <a:p>
            <a:pPr eaLnBrk="1" hangingPunct="1">
              <a:lnSpc>
                <a:spcPct val="80000"/>
              </a:lnSpc>
              <a:buFont typeface="Wingdings" panose="05000000000000000000" pitchFamily="2" charset="2"/>
              <a:buNone/>
            </a:pPr>
            <a:r>
              <a:rPr lang="tr-TR" altLang="tr-TR" sz="2800"/>
              <a:t>	Amirinden daha fazla çalışan ve daha başarılı bir astın varlığı halinde ortaya çıkan durumdur. </a:t>
            </a:r>
          </a:p>
          <a:p>
            <a:pPr eaLnBrk="1" hangingPunct="1">
              <a:lnSpc>
                <a:spcPct val="80000"/>
              </a:lnSpc>
              <a:buFont typeface="Wingdings" panose="05000000000000000000" pitchFamily="2" charset="2"/>
              <a:buNone/>
            </a:pPr>
            <a:r>
              <a:rPr lang="tr-TR" altLang="tr-TR" sz="2800"/>
              <a:t>	Amir astının yaptığı işi sahiplenir ve bunu herkese kendi başarısıymış gibi göstermeye çalışır.</a:t>
            </a:r>
          </a:p>
          <a:p>
            <a:pPr eaLnBrk="1" hangingPunct="1">
              <a:lnSpc>
                <a:spcPct val="80000"/>
              </a:lnSpc>
              <a:spcBef>
                <a:spcPts val="1800"/>
              </a:spcBef>
              <a:buFont typeface="Wingdings" panose="05000000000000000000" pitchFamily="2" charset="2"/>
              <a:buNone/>
            </a:pPr>
            <a:r>
              <a:rPr lang="tr-TR" altLang="tr-TR" sz="2800"/>
              <a:t>	</a:t>
            </a:r>
            <a:r>
              <a:rPr lang="tr-TR" altLang="tr-TR" sz="2800">
                <a:solidFill>
                  <a:srgbClr val="0070C0"/>
                </a:solidFill>
              </a:rPr>
              <a:t>Yaş farkı</a:t>
            </a:r>
          </a:p>
          <a:p>
            <a:pPr eaLnBrk="1" hangingPunct="1">
              <a:lnSpc>
                <a:spcPct val="80000"/>
              </a:lnSpc>
              <a:buFont typeface="Wingdings" panose="05000000000000000000" pitchFamily="2" charset="2"/>
              <a:buNone/>
            </a:pPr>
            <a:r>
              <a:rPr lang="tr-TR" altLang="tr-TR" sz="2800"/>
              <a:t>	kendisinden daha genç bir astın varlığı halinde amir, onu kendi pozisyonu açısından bir tehdit unsuru olarak algılayabilir. Aynı durum amirin genç, astın yaşlı olması sonucunda da mümkündür.</a:t>
            </a:r>
          </a:p>
          <a:p>
            <a:pPr eaLnBrk="1" hangingPunct="1">
              <a:lnSpc>
                <a:spcPct val="80000"/>
              </a:lnSpc>
              <a:buFont typeface="Wingdings" panose="05000000000000000000" pitchFamily="2" charset="2"/>
              <a:buNone/>
            </a:pPr>
            <a:endParaRPr lang="tr-TR" altLang="tr-TR" sz="2000" b="1"/>
          </a:p>
          <a:p>
            <a:pPr eaLnBrk="1" hangingPunct="1">
              <a:lnSpc>
                <a:spcPct val="80000"/>
              </a:lnSpc>
              <a:buFont typeface="Wingdings" panose="05000000000000000000" pitchFamily="2" charset="2"/>
              <a:buNone/>
            </a:pPr>
            <a:r>
              <a:rPr lang="tr-TR" altLang="tr-TR" sz="2000" b="1"/>
              <a:t>	</a:t>
            </a:r>
            <a:endParaRPr lang="tr-TR" altLang="tr-TR"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p:txBody>
          <a:bodyPr/>
          <a:lstStyle/>
          <a:p>
            <a:pPr eaLnBrk="1" hangingPunct="1"/>
            <a:r>
              <a:rPr lang="tr-TR" altLang="tr-TR" sz="2800" b="1">
                <a:solidFill>
                  <a:srgbClr val="0070C0"/>
                </a:solidFill>
                <a:latin typeface="ALFABET98" charset="0"/>
              </a:rPr>
              <a:t>Yukarıdan Aşağıya Doğru Mobbingin Nedenleri</a:t>
            </a:r>
            <a:endParaRPr lang="tr-TR" altLang="tr-TR" sz="2800"/>
          </a:p>
        </p:txBody>
      </p:sp>
      <p:sp>
        <p:nvSpPr>
          <p:cNvPr id="32771" name="2 İçerik Yer Tutucusu"/>
          <p:cNvSpPr>
            <a:spLocks noGrp="1"/>
          </p:cNvSpPr>
          <p:nvPr>
            <p:ph idx="1"/>
          </p:nvPr>
        </p:nvSpPr>
        <p:spPr>
          <a:xfrm>
            <a:off x="500063" y="1285875"/>
            <a:ext cx="8229600" cy="4525963"/>
          </a:xfrm>
        </p:spPr>
        <p:txBody>
          <a:bodyPr/>
          <a:lstStyle/>
          <a:p>
            <a:pPr eaLnBrk="1" hangingPunct="1">
              <a:lnSpc>
                <a:spcPct val="80000"/>
              </a:lnSpc>
              <a:buFont typeface="Wingdings" panose="05000000000000000000" pitchFamily="2" charset="2"/>
              <a:buNone/>
            </a:pPr>
            <a:r>
              <a:rPr lang="tr-TR" altLang="tr-TR" sz="3000"/>
              <a:t>	</a:t>
            </a:r>
            <a:r>
              <a:rPr lang="tr-TR" altLang="tr-TR" sz="3000">
                <a:solidFill>
                  <a:srgbClr val="0070C0"/>
                </a:solidFill>
              </a:rPr>
              <a:t>Kayırma</a:t>
            </a:r>
          </a:p>
          <a:p>
            <a:pPr eaLnBrk="1" hangingPunct="1">
              <a:lnSpc>
                <a:spcPct val="80000"/>
              </a:lnSpc>
              <a:buFont typeface="Wingdings" panose="05000000000000000000" pitchFamily="2" charset="2"/>
              <a:buNone/>
            </a:pPr>
            <a:r>
              <a:rPr lang="tr-TR" altLang="tr-TR" sz="3000">
                <a:solidFill>
                  <a:schemeClr val="hlink"/>
                </a:solidFill>
              </a:rPr>
              <a:t>	</a:t>
            </a:r>
            <a:r>
              <a:rPr lang="tr-TR" altLang="tr-TR" sz="3000"/>
              <a:t>Kayırılan amir arkasında onu koruyan birilerinin bulunduğundan emindir. Gücüne güvenir ve istediği herşeyi yapmakta özgür olduğuna inanır.</a:t>
            </a:r>
          </a:p>
          <a:p>
            <a:pPr eaLnBrk="1" hangingPunct="1">
              <a:lnSpc>
                <a:spcPct val="80000"/>
              </a:lnSpc>
              <a:buFont typeface="Wingdings" panose="05000000000000000000" pitchFamily="2" charset="2"/>
              <a:buNone/>
            </a:pPr>
            <a:r>
              <a:rPr lang="tr-TR" altLang="tr-TR" sz="3000"/>
              <a:t>	Kayırılan kişinin ast olması durumunda ise, mobbing uygulamanın bahanesi zaten hazırdır.</a:t>
            </a:r>
          </a:p>
          <a:p>
            <a:pPr eaLnBrk="1" hangingPunct="1">
              <a:lnSpc>
                <a:spcPct val="90000"/>
              </a:lnSpc>
              <a:spcBef>
                <a:spcPts val="1800"/>
              </a:spcBef>
              <a:buFont typeface="Wingdings" panose="05000000000000000000" pitchFamily="2" charset="2"/>
              <a:buNone/>
            </a:pPr>
            <a:r>
              <a:rPr lang="tr-TR" altLang="tr-TR" sz="3000"/>
              <a:t>	</a:t>
            </a:r>
            <a:r>
              <a:rPr lang="tr-TR" altLang="tr-TR" sz="3000">
                <a:solidFill>
                  <a:srgbClr val="0070C0"/>
                </a:solidFill>
              </a:rPr>
              <a:t>Politik Nedenler</a:t>
            </a:r>
          </a:p>
          <a:p>
            <a:pPr eaLnBrk="1" hangingPunct="1">
              <a:lnSpc>
                <a:spcPct val="90000"/>
              </a:lnSpc>
              <a:buFont typeface="Wingdings" panose="05000000000000000000" pitchFamily="2" charset="2"/>
              <a:buNone/>
            </a:pPr>
            <a:r>
              <a:rPr lang="tr-TR" altLang="tr-TR" sz="3000">
                <a:solidFill>
                  <a:schemeClr val="hlink"/>
                </a:solidFill>
              </a:rPr>
              <a:t>	</a:t>
            </a:r>
            <a:r>
              <a:rPr lang="tr-TR" altLang="tr-TR" sz="3000"/>
              <a:t>Ast ve üst birbirlerine karşıt veya düşmanca olan politik görüşlerine belirtmişlerse, mobbing ortamının oluşması kaçınılmazdır.</a:t>
            </a:r>
          </a:p>
          <a:p>
            <a:pPr eaLnBrk="1" hangingPunct="1">
              <a:lnSpc>
                <a:spcPct val="80000"/>
              </a:lnSpc>
              <a:buFont typeface="Wingdings" panose="05000000000000000000" pitchFamily="2" charset="2"/>
              <a:buNone/>
            </a:pPr>
            <a:endParaRPr lang="tr-TR" altLang="tr-TR" sz="30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385763" y="260350"/>
            <a:ext cx="8578850" cy="1143000"/>
          </a:xfrm>
        </p:spPr>
        <p:txBody>
          <a:bodyPr/>
          <a:lstStyle/>
          <a:p>
            <a:pPr eaLnBrk="1" hangingPunct="1"/>
            <a:r>
              <a:rPr lang="tr-TR" altLang="tr-TR" sz="3200" b="1">
                <a:solidFill>
                  <a:srgbClr val="0070C0"/>
                </a:solidFill>
                <a:latin typeface="ALFABET98" charset="0"/>
              </a:rPr>
              <a:t>Eşdeğerler Arasında Mobbingin Nedenleri</a:t>
            </a:r>
            <a:endParaRPr lang="tr-TR" altLang="tr-TR" sz="3200"/>
          </a:p>
        </p:txBody>
      </p:sp>
      <p:sp>
        <p:nvSpPr>
          <p:cNvPr id="33795" name="2 İçerik Yer Tutucusu"/>
          <p:cNvSpPr>
            <a:spLocks noGrp="1"/>
          </p:cNvSpPr>
          <p:nvPr>
            <p:ph idx="1"/>
          </p:nvPr>
        </p:nvSpPr>
        <p:spPr>
          <a:xfrm>
            <a:off x="428625" y="1428750"/>
            <a:ext cx="8229600" cy="4525963"/>
          </a:xfrm>
        </p:spPr>
        <p:txBody>
          <a:bodyPr/>
          <a:lstStyle/>
          <a:p>
            <a:pPr eaLnBrk="1" hangingPunct="1"/>
            <a:r>
              <a:rPr lang="tr-TR" altLang="tr-TR"/>
              <a:t>Çekememezlik</a:t>
            </a:r>
          </a:p>
          <a:p>
            <a:pPr eaLnBrk="1" hangingPunct="1"/>
            <a:r>
              <a:rPr lang="tr-TR" altLang="tr-TR"/>
              <a:t>Kıskançlık</a:t>
            </a:r>
          </a:p>
          <a:p>
            <a:pPr eaLnBrk="1" hangingPunct="1"/>
            <a:r>
              <a:rPr lang="tr-TR" altLang="tr-TR"/>
              <a:t>Kişisel hoşlanmama</a:t>
            </a:r>
          </a:p>
          <a:p>
            <a:pPr eaLnBrk="1" hangingPunct="1"/>
            <a:r>
              <a:rPr lang="tr-TR" altLang="tr-TR"/>
              <a:t>Rekabet</a:t>
            </a:r>
          </a:p>
          <a:p>
            <a:pPr eaLnBrk="1" hangingPunct="1"/>
            <a:r>
              <a:rPr lang="tr-TR" altLang="tr-TR"/>
              <a:t>Farklı bir ülkeden veya bölgeden gelme</a:t>
            </a:r>
          </a:p>
          <a:p>
            <a:pPr eaLnBrk="1" hangingPunct="1"/>
            <a:r>
              <a:rPr lang="tr-TR" altLang="tr-TR"/>
              <a:t>Irk ve politik nedenler</a:t>
            </a:r>
          </a:p>
          <a:p>
            <a:pPr eaLnBrk="1" hangingPunct="1">
              <a:buFont typeface="Arial" panose="020B0604020202020204" pitchFamily="34" charset="0"/>
              <a:buNone/>
            </a:pPr>
            <a:endParaRPr lang="tr-TR" alt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06367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a:xfrm>
            <a:off x="720725" y="274638"/>
            <a:ext cx="7739063" cy="1143000"/>
          </a:xfrm>
        </p:spPr>
        <p:txBody>
          <a:bodyPr/>
          <a:lstStyle/>
          <a:p>
            <a:pPr eaLnBrk="1" hangingPunct="1"/>
            <a:r>
              <a:rPr lang="tr-TR" altLang="tr-TR" sz="3200" b="1">
                <a:solidFill>
                  <a:srgbClr val="0070C0"/>
                </a:solidFill>
                <a:latin typeface="ALFABET98" charset="0"/>
              </a:rPr>
              <a:t>Aşağıdan Yukarıya Doğru Mobbingin Nedenleri</a:t>
            </a:r>
            <a:endParaRPr lang="tr-TR" altLang="tr-TR" sz="3200"/>
          </a:p>
        </p:txBody>
      </p:sp>
      <p:sp>
        <p:nvSpPr>
          <p:cNvPr id="34819" name="2 İçerik Yer Tutucusu"/>
          <p:cNvSpPr>
            <a:spLocks noGrp="1"/>
          </p:cNvSpPr>
          <p:nvPr>
            <p:ph idx="1"/>
          </p:nvPr>
        </p:nvSpPr>
        <p:spPr>
          <a:xfrm>
            <a:off x="714375" y="1600200"/>
            <a:ext cx="7972425" cy="4329113"/>
          </a:xfrm>
        </p:spPr>
        <p:txBody>
          <a:bodyPr/>
          <a:lstStyle/>
          <a:p>
            <a:pPr eaLnBrk="1" hangingPunct="1">
              <a:buFont typeface="Wingdings" panose="05000000000000000000" pitchFamily="2" charset="2"/>
              <a:buNone/>
            </a:pPr>
            <a:r>
              <a:rPr lang="tr-TR" altLang="tr-TR"/>
              <a:t>	Mobbingci, kurbana göre daha alt konumdadır. </a:t>
            </a:r>
          </a:p>
          <a:p>
            <a:pPr eaLnBrk="1" hangingPunct="1">
              <a:buFont typeface="Wingdings" panose="05000000000000000000" pitchFamily="2" charset="2"/>
              <a:buNone/>
            </a:pPr>
            <a:r>
              <a:rPr lang="tr-TR" altLang="tr-TR"/>
              <a:t>	Bu tarz mobbing, bir amirin yetkesi astlar tarafından tartışılır hale geldiğinde ortaya çıkar. </a:t>
            </a:r>
          </a:p>
          <a:p>
            <a:pPr eaLnBrk="1" hangingPunct="1">
              <a:buFont typeface="Wingdings" panose="05000000000000000000" pitchFamily="2" charset="2"/>
              <a:buNone/>
            </a:pPr>
            <a:r>
              <a:rPr lang="tr-TR" altLang="tr-TR"/>
              <a:t>	Genellikle tacizciler, birden fazladır.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p:txBody>
          <a:bodyPr/>
          <a:lstStyle/>
          <a:p>
            <a:pPr algn="l" eaLnBrk="1" hangingPunct="1"/>
            <a:r>
              <a:rPr lang="tr-TR" altLang="tr-TR" sz="4000" b="1">
                <a:solidFill>
                  <a:srgbClr val="0070C0"/>
                </a:solidFill>
                <a:latin typeface="ALFABET98" charset="0"/>
              </a:rPr>
              <a:t>Mobbingi Hazırlayan Faktörler</a:t>
            </a:r>
          </a:p>
        </p:txBody>
      </p:sp>
      <p:sp>
        <p:nvSpPr>
          <p:cNvPr id="35843" name="2 İçerik Yer Tutucusu"/>
          <p:cNvSpPr>
            <a:spLocks noGrp="1"/>
          </p:cNvSpPr>
          <p:nvPr>
            <p:ph idx="1"/>
          </p:nvPr>
        </p:nvSpPr>
        <p:spPr>
          <a:xfrm>
            <a:off x="323850" y="1341438"/>
            <a:ext cx="8013700" cy="4525962"/>
          </a:xfrm>
        </p:spPr>
        <p:txBody>
          <a:bodyPr/>
          <a:lstStyle/>
          <a:p>
            <a:pPr eaLnBrk="1" hangingPunct="1">
              <a:lnSpc>
                <a:spcPct val="90000"/>
              </a:lnSpc>
              <a:buFont typeface="Arial" panose="020B0604020202020204" pitchFamily="34" charset="0"/>
              <a:buNone/>
            </a:pPr>
            <a:r>
              <a:rPr lang="tr-TR" altLang="tr-TR" sz="3000"/>
              <a:t> 	</a:t>
            </a:r>
            <a:r>
              <a:rPr lang="tr-TR" altLang="tr-TR" sz="3000" b="1" u="sng">
                <a:solidFill>
                  <a:srgbClr val="C00000"/>
                </a:solidFill>
              </a:rPr>
              <a:t>Kurumsal - Yönetsel Faktörler</a:t>
            </a:r>
          </a:p>
          <a:p>
            <a:pPr eaLnBrk="1" hangingPunct="1">
              <a:lnSpc>
                <a:spcPct val="90000"/>
              </a:lnSpc>
            </a:pPr>
            <a:r>
              <a:rPr lang="tr-TR" altLang="tr-TR" sz="3000"/>
              <a:t>Kurum kültürü </a:t>
            </a:r>
          </a:p>
          <a:p>
            <a:pPr eaLnBrk="1" hangingPunct="1">
              <a:lnSpc>
                <a:spcPct val="90000"/>
              </a:lnSpc>
            </a:pPr>
            <a:r>
              <a:rPr lang="tr-TR" altLang="tr-TR" sz="3000"/>
              <a:t>Yeniden yapılanma </a:t>
            </a:r>
          </a:p>
          <a:p>
            <a:pPr eaLnBrk="1" hangingPunct="1">
              <a:lnSpc>
                <a:spcPct val="90000"/>
              </a:lnSpc>
            </a:pPr>
            <a:r>
              <a:rPr lang="tr-TR" altLang="tr-TR" sz="3000"/>
              <a:t>Olumsuz çalışma koşulları</a:t>
            </a:r>
          </a:p>
          <a:p>
            <a:pPr eaLnBrk="1" hangingPunct="1">
              <a:lnSpc>
                <a:spcPct val="90000"/>
              </a:lnSpc>
            </a:pPr>
            <a:r>
              <a:rPr lang="tr-TR" altLang="tr-TR" sz="3000"/>
              <a:t>Kurumun mobbinge ilişkin politikası </a:t>
            </a:r>
          </a:p>
          <a:p>
            <a:pPr eaLnBrk="1" hangingPunct="1">
              <a:lnSpc>
                <a:spcPct val="90000"/>
              </a:lnSpc>
            </a:pPr>
            <a:r>
              <a:rPr lang="tr-TR" altLang="tr-TR" sz="3000"/>
              <a:t>Yöneticilerin liderlik özellikleri</a:t>
            </a:r>
          </a:p>
          <a:p>
            <a:pPr eaLnBrk="1" hangingPunct="1">
              <a:lnSpc>
                <a:spcPct val="90000"/>
              </a:lnSpc>
            </a:pPr>
            <a:r>
              <a:rPr lang="tr-TR" altLang="tr-TR" sz="3000"/>
              <a:t>Adaletsiz koşullar</a:t>
            </a:r>
          </a:p>
          <a:p>
            <a:pPr eaLnBrk="1" hangingPunct="1">
              <a:lnSpc>
                <a:spcPct val="90000"/>
              </a:lnSpc>
            </a:pPr>
            <a:r>
              <a:rPr lang="tr-TR" altLang="tr-TR" sz="3000"/>
              <a:t>Rekabetçi, baskıcı ve menfaatlerin yüksek olduğu çalışma ortamı</a:t>
            </a:r>
          </a:p>
          <a:p>
            <a:pPr eaLnBrk="1" hangingPunct="1">
              <a:lnSpc>
                <a:spcPct val="90000"/>
              </a:lnSpc>
            </a:pPr>
            <a:endParaRPr lang="tr-TR" altLang="tr-TR" sz="3000"/>
          </a:p>
          <a:p>
            <a:pPr eaLnBrk="1" hangingPunct="1">
              <a:lnSpc>
                <a:spcPct val="90000"/>
              </a:lnSpc>
              <a:buFont typeface="Arial" panose="020B0604020202020204" pitchFamily="34" charset="0"/>
              <a:buNone/>
            </a:pPr>
            <a:endParaRPr lang="tr-TR" altLang="tr-TR" sz="3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457200" y="485775"/>
            <a:ext cx="8229600" cy="1143000"/>
          </a:xfrm>
        </p:spPr>
        <p:txBody>
          <a:bodyPr/>
          <a:lstStyle/>
          <a:p>
            <a:pPr algn="l" eaLnBrk="1" hangingPunct="1"/>
            <a:r>
              <a:rPr lang="tr-TR" altLang="tr-TR" sz="4000" b="1">
                <a:solidFill>
                  <a:srgbClr val="0070C0"/>
                </a:solidFill>
                <a:latin typeface="ALFABET98" charset="0"/>
              </a:rPr>
              <a:t>Mobbingi Hazırlayan Faktörler</a:t>
            </a:r>
            <a:endParaRPr lang="tr-TR" altLang="tr-TR" sz="4000">
              <a:solidFill>
                <a:srgbClr val="0070C0"/>
              </a:solidFill>
              <a:latin typeface="ALFABET98" charset="0"/>
            </a:endParaRPr>
          </a:p>
        </p:txBody>
      </p:sp>
      <p:sp>
        <p:nvSpPr>
          <p:cNvPr id="36867" name="2 İçerik Yer Tutucusu"/>
          <p:cNvSpPr>
            <a:spLocks noGrp="1"/>
          </p:cNvSpPr>
          <p:nvPr>
            <p:ph idx="1"/>
          </p:nvPr>
        </p:nvSpPr>
        <p:spPr>
          <a:xfrm>
            <a:off x="500063" y="1500188"/>
            <a:ext cx="8229600" cy="4310062"/>
          </a:xfrm>
        </p:spPr>
        <p:txBody>
          <a:bodyPr/>
          <a:lstStyle/>
          <a:p>
            <a:pPr marL="358775" eaLnBrk="1" hangingPunct="1">
              <a:lnSpc>
                <a:spcPct val="80000"/>
              </a:lnSpc>
              <a:spcBef>
                <a:spcPts val="1963"/>
              </a:spcBef>
              <a:buFont typeface="Arial" panose="020B0604020202020204" pitchFamily="34" charset="0"/>
              <a:buNone/>
            </a:pPr>
            <a:r>
              <a:rPr lang="tr-TR" altLang="tr-TR" b="1" u="sng">
                <a:solidFill>
                  <a:srgbClr val="C00000"/>
                </a:solidFill>
              </a:rPr>
              <a:t>Bireysel Faktörler </a:t>
            </a:r>
          </a:p>
          <a:p>
            <a:pPr marL="358775" eaLnBrk="1" hangingPunct="1">
              <a:lnSpc>
                <a:spcPct val="80000"/>
              </a:lnSpc>
              <a:spcBef>
                <a:spcPts val="1963"/>
              </a:spcBef>
              <a:buFont typeface="Arial" panose="020B0604020202020204" pitchFamily="34" charset="0"/>
              <a:buNone/>
            </a:pPr>
            <a:r>
              <a:rPr lang="tr-TR" altLang="tr-TR" sz="2200" i="1">
                <a:solidFill>
                  <a:schemeClr val="accent1"/>
                </a:solidFill>
              </a:rPr>
              <a:t>Tacizciye ilişkin</a:t>
            </a:r>
          </a:p>
          <a:p>
            <a:pPr marL="358775" eaLnBrk="1" hangingPunct="1">
              <a:lnSpc>
                <a:spcPct val="80000"/>
              </a:lnSpc>
              <a:spcAft>
                <a:spcPts val="1200"/>
              </a:spcAft>
              <a:buFont typeface="Arial" panose="020B0604020202020204" pitchFamily="34" charset="0"/>
              <a:buNone/>
            </a:pPr>
            <a:r>
              <a:rPr lang="tr-TR" altLang="tr-TR" sz="2200"/>
              <a:t>Çocuklukta yaşanmış kötü deneyimler,kıskançlık, başarısızlıklar, sevilmeme düşüncesi, acı çektirmekten zevk alma, bencillik, sadistlik vb.</a:t>
            </a:r>
          </a:p>
          <a:p>
            <a:pPr marL="358775" eaLnBrk="1" hangingPunct="1">
              <a:lnSpc>
                <a:spcPct val="80000"/>
              </a:lnSpc>
              <a:buFont typeface="Arial" panose="020B0604020202020204" pitchFamily="34" charset="0"/>
              <a:buNone/>
            </a:pPr>
            <a:r>
              <a:rPr lang="tr-TR" altLang="tr-TR" sz="2200" i="1">
                <a:solidFill>
                  <a:schemeClr val="accent1"/>
                </a:solidFill>
              </a:rPr>
              <a:t>Kurbana ilişkin risk faktörleri</a:t>
            </a:r>
          </a:p>
          <a:p>
            <a:pPr marL="358775" eaLnBrk="1" hangingPunct="1">
              <a:lnSpc>
                <a:spcPct val="80000"/>
              </a:lnSpc>
              <a:buFont typeface="Arial" panose="020B0604020202020204" pitchFamily="34" charset="0"/>
              <a:buNone/>
            </a:pPr>
            <a:r>
              <a:rPr lang="tr-TR" altLang="tr-TR" sz="2200"/>
              <a:t>Farklı ve dikkat çekici, üstün başarılı, adalet duygusu yüksek,  popüler, grup normları ile ters düşen veya özgüveni düşük, sosyal ilişkilerde daha başarısız olma</a:t>
            </a:r>
          </a:p>
          <a:p>
            <a:pPr marL="358775" eaLnBrk="1" hangingPunct="1">
              <a:lnSpc>
                <a:spcPct val="80000"/>
              </a:lnSpc>
              <a:buFont typeface="Arial" panose="020B0604020202020204" pitchFamily="34" charset="0"/>
              <a:buNone/>
            </a:pPr>
            <a:endParaRPr lang="tr-TR" altLang="tr-TR" sz="2200"/>
          </a:p>
          <a:p>
            <a:pPr marL="358775" algn="ctr" eaLnBrk="1" hangingPunct="1">
              <a:lnSpc>
                <a:spcPct val="80000"/>
              </a:lnSpc>
              <a:buFont typeface="Arial" panose="020B0604020202020204" pitchFamily="34" charset="0"/>
              <a:buNone/>
            </a:pPr>
            <a:r>
              <a:rPr lang="tr-TR" altLang="tr-TR" sz="1800" i="1">
                <a:solidFill>
                  <a:schemeClr val="tx2"/>
                </a:solidFill>
              </a:rPr>
              <a:t>Mobbing sürecinde neden ve sorumlunun ayırt edilmesi gerekir. Süreç o denli acımasız ve sonuçlar o denli ağırdır ki, hiç kimsenin mobbinge maruz kalmayı hak ettiği düşüncesi dahi kabul edilemez.</a:t>
            </a:r>
          </a:p>
          <a:p>
            <a:pPr marL="358775" eaLnBrk="1" hangingPunct="1">
              <a:lnSpc>
                <a:spcPct val="80000"/>
              </a:lnSpc>
              <a:buFont typeface="Arial" panose="020B0604020202020204" pitchFamily="34" charset="0"/>
              <a:buNone/>
            </a:pPr>
            <a:endParaRPr lang="tr-TR" altLang="tr-TR"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57200" y="1988840"/>
            <a:ext cx="7643192" cy="4104456"/>
          </a:xfrm>
          <a:prstGeom prst="rect">
            <a:avLst/>
          </a:prstGeom>
        </p:spPr>
      </p:pic>
    </p:spTree>
    <p:extLst>
      <p:ext uri="{BB962C8B-B14F-4D97-AF65-F5344CB8AC3E}">
        <p14:creationId xmlns:p14="http://schemas.microsoft.com/office/powerpoint/2010/main" val="4171577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p:txBody>
          <a:bodyPr/>
          <a:lstStyle/>
          <a:p>
            <a:pPr algn="l" eaLnBrk="1" hangingPunct="1"/>
            <a:r>
              <a:rPr lang="tr-TR" altLang="tr-TR" b="1">
                <a:solidFill>
                  <a:srgbClr val="0070C0"/>
                </a:solidFill>
                <a:latin typeface="ALFABET98" charset="0"/>
              </a:rPr>
              <a:t>Mobbingin Aşamaları</a:t>
            </a:r>
          </a:p>
        </p:txBody>
      </p:sp>
      <p:sp>
        <p:nvSpPr>
          <p:cNvPr id="37891" name="2 İçerik Yer Tutucusu"/>
          <p:cNvSpPr>
            <a:spLocks noGrp="1"/>
          </p:cNvSpPr>
          <p:nvPr>
            <p:ph idx="1"/>
          </p:nvPr>
        </p:nvSpPr>
        <p:spPr>
          <a:xfrm>
            <a:off x="500063" y="1500188"/>
            <a:ext cx="8229600" cy="4357687"/>
          </a:xfrm>
        </p:spPr>
        <p:txBody>
          <a:bodyPr/>
          <a:lstStyle/>
          <a:p>
            <a:pPr marL="742950" indent="-742950" eaLnBrk="1" hangingPunct="1">
              <a:buFont typeface="Calibri" panose="020F0502020204030204" pitchFamily="34" charset="0"/>
              <a:buAutoNum type="arabicPeriod"/>
            </a:pPr>
            <a:r>
              <a:rPr lang="tr-TR" altLang="tr-TR" sz="3600"/>
              <a:t>Kritik olaylar</a:t>
            </a:r>
          </a:p>
          <a:p>
            <a:pPr marL="742950" indent="-742950" eaLnBrk="1" hangingPunct="1">
              <a:buFont typeface="Calibri" panose="020F0502020204030204" pitchFamily="34" charset="0"/>
              <a:buAutoNum type="arabicPeriod"/>
            </a:pPr>
            <a:r>
              <a:rPr lang="tr-TR" altLang="tr-TR" sz="3600"/>
              <a:t>Saldırgan davranışlar</a:t>
            </a:r>
          </a:p>
          <a:p>
            <a:pPr marL="742950" indent="-742950" eaLnBrk="1" hangingPunct="1">
              <a:buFont typeface="Calibri" panose="020F0502020204030204" pitchFamily="34" charset="0"/>
              <a:buAutoNum type="arabicPeriod"/>
            </a:pPr>
            <a:r>
              <a:rPr lang="tr-TR" altLang="tr-TR" sz="3600"/>
              <a:t>Kurumun tutumu</a:t>
            </a:r>
          </a:p>
          <a:p>
            <a:pPr marL="742950" indent="-742950" eaLnBrk="1" hangingPunct="1">
              <a:buFont typeface="Calibri" panose="020F0502020204030204" pitchFamily="34" charset="0"/>
              <a:buAutoNum type="arabicPeriod"/>
            </a:pPr>
            <a:r>
              <a:rPr lang="tr-TR" altLang="tr-TR" sz="3600"/>
              <a:t>Yanlış yakıştırmalar</a:t>
            </a:r>
          </a:p>
          <a:p>
            <a:pPr marL="742950" indent="-742950" eaLnBrk="1" hangingPunct="1">
              <a:buFont typeface="Calibri" panose="020F0502020204030204" pitchFamily="34" charset="0"/>
              <a:buAutoNum type="arabicPeriod"/>
            </a:pPr>
            <a:r>
              <a:rPr lang="tr-TR" altLang="tr-TR" sz="3600"/>
              <a:t>İşe son verilmesi</a:t>
            </a:r>
          </a:p>
          <a:p>
            <a:pPr marL="742950" indent="-742950" eaLnBrk="1" hangingPunct="1"/>
            <a:endParaRPr lang="tr-TR" altLang="tr-TR" sz="3600"/>
          </a:p>
          <a:p>
            <a:pPr marL="742950" indent="-742950" eaLnBrk="1" hangingPunct="1"/>
            <a:endParaRPr lang="tr-TR" altLang="tr-TR" sz="36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a:xfrm>
            <a:off x="468313" y="485775"/>
            <a:ext cx="8229600" cy="1143000"/>
          </a:xfrm>
        </p:spPr>
        <p:txBody>
          <a:bodyPr/>
          <a:lstStyle/>
          <a:p>
            <a:pPr algn="l" eaLnBrk="1" hangingPunct="1"/>
            <a:r>
              <a:rPr lang="tr-TR" altLang="tr-TR" b="1">
                <a:solidFill>
                  <a:srgbClr val="0070C0"/>
                </a:solidFill>
                <a:latin typeface="ALFABET98" charset="0"/>
              </a:rPr>
              <a:t>Mobbing Ne Değildir?</a:t>
            </a:r>
          </a:p>
        </p:txBody>
      </p:sp>
      <p:sp>
        <p:nvSpPr>
          <p:cNvPr id="39939" name="2 İçerik Yer Tutucusu"/>
          <p:cNvSpPr>
            <a:spLocks noGrp="1"/>
          </p:cNvSpPr>
          <p:nvPr>
            <p:ph idx="1"/>
          </p:nvPr>
        </p:nvSpPr>
        <p:spPr>
          <a:xfrm>
            <a:off x="457200" y="1571625"/>
            <a:ext cx="8229600" cy="4000500"/>
          </a:xfrm>
        </p:spPr>
        <p:txBody>
          <a:bodyPr/>
          <a:lstStyle/>
          <a:p>
            <a:pPr eaLnBrk="1" hangingPunct="1"/>
            <a:r>
              <a:rPr lang="tr-TR" altLang="tr-TR" sz="3600"/>
              <a:t>Bir defaya mahsus yaşanan olaylar veya maruz kalınan davranışlar.</a:t>
            </a:r>
          </a:p>
          <a:p>
            <a:pPr eaLnBrk="1" hangingPunct="1"/>
            <a:r>
              <a:rPr lang="tr-TR" altLang="tr-TR" sz="3600"/>
              <a:t>Şiddetli fakat aniden gelişen bir çatışma</a:t>
            </a:r>
          </a:p>
          <a:p>
            <a:pPr eaLnBrk="1" hangingPunct="1"/>
            <a:r>
              <a:rPr lang="tr-TR" altLang="tr-TR" sz="3600"/>
              <a:t>Yönetime yasal hak olarak tanınmış, performansı artırmaya yönelik  veya işle ilgili davranışlar.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323512" cy="7101408"/>
          </a:xfrm>
        </p:spPr>
      </p:pic>
    </p:spTree>
    <p:extLst>
      <p:ext uri="{BB962C8B-B14F-4D97-AF65-F5344CB8AC3E}">
        <p14:creationId xmlns:p14="http://schemas.microsoft.com/office/powerpoint/2010/main" val="2672576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xfrm>
            <a:off x="519113" y="414338"/>
            <a:ext cx="8229600" cy="1143000"/>
          </a:xfrm>
        </p:spPr>
        <p:txBody>
          <a:bodyPr/>
          <a:lstStyle/>
          <a:p>
            <a:pPr algn="l" eaLnBrk="1" hangingPunct="1"/>
            <a:r>
              <a:rPr lang="tr-TR" altLang="tr-TR" sz="3200" b="1">
                <a:solidFill>
                  <a:srgbClr val="0070C0"/>
                </a:solidFill>
                <a:latin typeface="ALFABET98" charset="0"/>
              </a:rPr>
              <a:t>Gerçek Bir Mobbing Olgusunun Kriterleri</a:t>
            </a:r>
          </a:p>
        </p:txBody>
      </p:sp>
      <p:sp>
        <p:nvSpPr>
          <p:cNvPr id="40963" name="2 İçerik Yer Tutucusu"/>
          <p:cNvSpPr>
            <a:spLocks noGrp="1"/>
          </p:cNvSpPr>
          <p:nvPr>
            <p:ph idx="1"/>
          </p:nvPr>
        </p:nvSpPr>
        <p:spPr>
          <a:xfrm>
            <a:off x="500063" y="1428750"/>
            <a:ext cx="8229600" cy="4525963"/>
          </a:xfrm>
        </p:spPr>
        <p:txBody>
          <a:bodyPr/>
          <a:lstStyle/>
          <a:p>
            <a:pPr marL="514350" indent="-514350" eaLnBrk="1" hangingPunct="1">
              <a:buFont typeface="Calibri" panose="020F0502020204030204" pitchFamily="34" charset="0"/>
              <a:buAutoNum type="arabicPeriod"/>
            </a:pPr>
            <a:r>
              <a:rPr lang="tr-TR" altLang="tr-TR"/>
              <a:t>İş ortamı</a:t>
            </a:r>
          </a:p>
          <a:p>
            <a:pPr marL="514350" indent="-514350" eaLnBrk="1" hangingPunct="1">
              <a:buFont typeface="Calibri" panose="020F0502020204030204" pitchFamily="34" charset="0"/>
              <a:buAutoNum type="arabicPeriod"/>
            </a:pPr>
            <a:r>
              <a:rPr lang="tr-TR" altLang="tr-TR"/>
              <a:t>Sıklık</a:t>
            </a:r>
          </a:p>
          <a:p>
            <a:pPr marL="514350" indent="-514350" eaLnBrk="1" hangingPunct="1">
              <a:buFont typeface="Calibri" panose="020F0502020204030204" pitchFamily="34" charset="0"/>
              <a:buAutoNum type="arabicPeriod"/>
            </a:pPr>
            <a:r>
              <a:rPr lang="tr-TR" altLang="tr-TR"/>
              <a:t>Süre</a:t>
            </a:r>
          </a:p>
          <a:p>
            <a:pPr marL="514350" indent="-514350" eaLnBrk="1" hangingPunct="1">
              <a:buFont typeface="Calibri" panose="020F0502020204030204" pitchFamily="34" charset="0"/>
              <a:buAutoNum type="arabicPeriod"/>
            </a:pPr>
            <a:r>
              <a:rPr lang="tr-TR" altLang="tr-TR"/>
              <a:t>Davranış tarzları</a:t>
            </a:r>
          </a:p>
          <a:p>
            <a:pPr marL="514350" indent="-514350" eaLnBrk="1" hangingPunct="1">
              <a:buFont typeface="Calibri" panose="020F0502020204030204" pitchFamily="34" charset="0"/>
              <a:buAutoNum type="arabicPeriod"/>
            </a:pPr>
            <a:r>
              <a:rPr lang="tr-TR" altLang="tr-TR"/>
              <a:t>Taraflar arasında düzeysel eşitsizlik</a:t>
            </a:r>
          </a:p>
          <a:p>
            <a:pPr marL="514350" indent="-514350" eaLnBrk="1" hangingPunct="1">
              <a:buFont typeface="Calibri" panose="020F0502020204030204" pitchFamily="34" charset="0"/>
              <a:buAutoNum type="arabicPeriod"/>
            </a:pPr>
            <a:r>
              <a:rPr lang="tr-TR" altLang="tr-TR"/>
              <a:t>Birbiri ardına evrelerde gelişme</a:t>
            </a:r>
          </a:p>
          <a:p>
            <a:pPr marL="514350" indent="-514350" eaLnBrk="1" hangingPunct="1">
              <a:buFont typeface="Calibri" panose="020F0502020204030204" pitchFamily="34" charset="0"/>
              <a:buAutoNum type="arabicPeriod"/>
            </a:pPr>
            <a:r>
              <a:rPr lang="tr-TR" altLang="tr-TR"/>
              <a:t>Zalim  niyet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p:txBody>
          <a:bodyPr/>
          <a:lstStyle/>
          <a:p>
            <a:pPr algn="l" eaLnBrk="1" hangingPunct="1"/>
            <a:r>
              <a:rPr lang="tr-TR" altLang="tr-TR" b="1">
                <a:solidFill>
                  <a:srgbClr val="0070C0"/>
                </a:solidFill>
                <a:latin typeface="ALFABET98" charset="0"/>
              </a:rPr>
              <a:t>Mobbingin Mağdura Etkileri</a:t>
            </a:r>
          </a:p>
        </p:txBody>
      </p:sp>
      <p:sp>
        <p:nvSpPr>
          <p:cNvPr id="41987" name="2 İçerik Yer Tutucusu"/>
          <p:cNvSpPr>
            <a:spLocks noGrp="1"/>
          </p:cNvSpPr>
          <p:nvPr>
            <p:ph idx="1"/>
          </p:nvPr>
        </p:nvSpPr>
        <p:spPr>
          <a:xfrm>
            <a:off x="428625" y="1285875"/>
            <a:ext cx="8229600" cy="4357688"/>
          </a:xfrm>
        </p:spPr>
        <p:txBody>
          <a:bodyPr/>
          <a:lstStyle/>
          <a:p>
            <a:pPr eaLnBrk="1" hangingPunct="1">
              <a:buFont typeface="Arial" panose="020B0604020202020204" pitchFamily="34" charset="0"/>
              <a:buNone/>
            </a:pPr>
            <a:r>
              <a:rPr lang="tr-TR" altLang="tr-TR" b="1">
                <a:solidFill>
                  <a:srgbClr val="C00000"/>
                </a:solidFill>
              </a:rPr>
              <a:t>Psikolojik ve Fiziksel Sağlığına</a:t>
            </a:r>
          </a:p>
          <a:p>
            <a:pPr eaLnBrk="1" hangingPunct="1">
              <a:spcBef>
                <a:spcPts val="1275"/>
              </a:spcBef>
              <a:spcAft>
                <a:spcPts val="600"/>
              </a:spcAft>
            </a:pPr>
            <a:r>
              <a:rPr lang="tr-TR" altLang="tr-TR" sz="2800"/>
              <a:t>Depresyon, anlamsız korkular, dikkat bozuklukları, özsaygı ve özgüven kaybı,</a:t>
            </a:r>
          </a:p>
          <a:p>
            <a:pPr eaLnBrk="1" hangingPunct="1">
              <a:spcBef>
                <a:spcPts val="1275"/>
              </a:spcBef>
              <a:spcAft>
                <a:spcPts val="600"/>
              </a:spcAft>
            </a:pPr>
            <a:r>
              <a:rPr lang="tr-TR" altLang="tr-TR" sz="2800"/>
              <a:t>Yüksek tansiyon, taşikardi, ellerin terlemesi ve titremesi, baş ağrıları, sırt ağrıları, bağışıklık sisteminde zayıflama, mide-bağırsak rahatsızlıkları, iştahsızlık, zayıflama, deri üzerinde döküntü, kaşıntı vb. </a:t>
            </a:r>
          </a:p>
          <a:p>
            <a:pPr eaLnBrk="1" hangingPunct="1">
              <a:buFont typeface="Arial" panose="020B0604020202020204" pitchFamily="34" charset="0"/>
              <a:buNone/>
            </a:pPr>
            <a:r>
              <a:rPr lang="tr-TR" altLang="tr-TR" sz="2800" b="1"/>
              <a:t>		</a:t>
            </a:r>
            <a:endParaRPr lang="tr-TR" altLang="tr-TR" sz="2800"/>
          </a:p>
          <a:p>
            <a:pPr eaLnBrk="1" hangingPunct="1">
              <a:buFont typeface="Arial" panose="020B0604020202020204" pitchFamily="34" charset="0"/>
              <a:buNone/>
            </a:pPr>
            <a:endParaRPr lang="tr-TR" altLang="tr-TR" sz="2800"/>
          </a:p>
          <a:p>
            <a:pPr eaLnBrk="1" hangingPunct="1">
              <a:buFont typeface="Arial" panose="020B0604020202020204" pitchFamily="34" charset="0"/>
              <a:buNone/>
            </a:pPr>
            <a:endParaRPr lang="tr-TR" altLang="tr-TR" sz="2400"/>
          </a:p>
          <a:p>
            <a:pPr eaLnBrk="1" hangingPunct="1">
              <a:buFont typeface="Arial" panose="020B0604020202020204" pitchFamily="34" charset="0"/>
              <a:buNone/>
            </a:pPr>
            <a:endParaRPr lang="tr-TR" altLang="tr-TR" sz="2400"/>
          </a:p>
          <a:p>
            <a:pPr eaLnBrk="1" hangingPunct="1">
              <a:buFont typeface="Arial" panose="020B0604020202020204" pitchFamily="34" charset="0"/>
              <a:buNone/>
            </a:pPr>
            <a:r>
              <a:rPr lang="tr-TR" altLang="tr-TR" sz="240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a:xfrm>
            <a:off x="457200" y="285750"/>
            <a:ext cx="8229600" cy="1131888"/>
          </a:xfrm>
        </p:spPr>
        <p:txBody>
          <a:bodyPr/>
          <a:lstStyle/>
          <a:p>
            <a:pPr algn="l" eaLnBrk="1" hangingPunct="1"/>
            <a:r>
              <a:rPr lang="tr-TR" altLang="tr-TR" b="1">
                <a:solidFill>
                  <a:srgbClr val="0070C0"/>
                </a:solidFill>
                <a:latin typeface="ALFABET98" charset="0"/>
              </a:rPr>
              <a:t>Mobbingin Mağdura Etkileri</a:t>
            </a:r>
          </a:p>
        </p:txBody>
      </p:sp>
      <p:sp>
        <p:nvSpPr>
          <p:cNvPr id="44035" name="2 İçerik Yer Tutucusu"/>
          <p:cNvSpPr>
            <a:spLocks noGrp="1"/>
          </p:cNvSpPr>
          <p:nvPr>
            <p:ph idx="1"/>
          </p:nvPr>
        </p:nvSpPr>
        <p:spPr>
          <a:xfrm>
            <a:off x="457200" y="1071563"/>
            <a:ext cx="8229600" cy="5054600"/>
          </a:xfrm>
        </p:spPr>
        <p:txBody>
          <a:bodyPr/>
          <a:lstStyle/>
          <a:p>
            <a:pPr eaLnBrk="1" hangingPunct="1">
              <a:buFont typeface="Arial" panose="020B0604020202020204" pitchFamily="34" charset="0"/>
              <a:buNone/>
            </a:pPr>
            <a:r>
              <a:rPr lang="tr-TR" altLang="tr-TR" b="1"/>
              <a:t>   </a:t>
            </a:r>
          </a:p>
          <a:p>
            <a:pPr eaLnBrk="1" hangingPunct="1">
              <a:buFont typeface="Arial" panose="020B0604020202020204" pitchFamily="34" charset="0"/>
              <a:buNone/>
            </a:pPr>
            <a:r>
              <a:rPr lang="tr-TR" altLang="tr-TR" b="1">
                <a:solidFill>
                  <a:srgbClr val="C00000"/>
                </a:solidFill>
              </a:rPr>
              <a:t>Ekonomik ve Sosyal Konumuna</a:t>
            </a:r>
          </a:p>
          <a:p>
            <a:pPr eaLnBrk="1" hangingPunct="1">
              <a:spcBef>
                <a:spcPts val="1275"/>
              </a:spcBef>
              <a:spcAft>
                <a:spcPts val="600"/>
              </a:spcAft>
            </a:pPr>
            <a:r>
              <a:rPr lang="tr-TR" altLang="tr-TR"/>
              <a:t>İş </a:t>
            </a:r>
            <a:r>
              <a:rPr lang="tr-TR" altLang="tr-TR" b="1"/>
              <a:t> </a:t>
            </a:r>
            <a:r>
              <a:rPr lang="tr-TR" altLang="tr-TR"/>
              <a:t>kaybı, yeni bir işe başlayamama </a:t>
            </a:r>
          </a:p>
          <a:p>
            <a:pPr eaLnBrk="1" hangingPunct="1">
              <a:spcBef>
                <a:spcPts val="1275"/>
              </a:spcBef>
              <a:spcAft>
                <a:spcPts val="600"/>
              </a:spcAft>
            </a:pPr>
            <a:r>
              <a:rPr lang="tr-TR" altLang="tr-TR"/>
              <a:t>Tıbbi tedavi ve ilaç masrafları, borçlanma </a:t>
            </a:r>
          </a:p>
          <a:p>
            <a:pPr eaLnBrk="1" hangingPunct="1">
              <a:spcBef>
                <a:spcPts val="1275"/>
              </a:spcBef>
              <a:spcAft>
                <a:spcPts val="600"/>
              </a:spcAft>
            </a:pPr>
            <a:r>
              <a:rPr lang="tr-TR" altLang="tr-TR"/>
              <a:t>Boşanma, saygınlığın yitirilmesi, sosyal ilişkilerde başarısızlık</a:t>
            </a:r>
            <a:endParaRPr lang="tr-TR" altLang="tr-TR" b="1"/>
          </a:p>
          <a:p>
            <a:pPr eaLnBrk="1" hangingPunct="1">
              <a:buFont typeface="Arial" panose="020B0604020202020204" pitchFamily="34" charset="0"/>
              <a:buNone/>
            </a:pPr>
            <a:endParaRPr lang="tr-TR" altLang="tr-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a:xfrm>
            <a:off x="468313" y="485775"/>
            <a:ext cx="8229600" cy="1143000"/>
          </a:xfrm>
        </p:spPr>
        <p:txBody>
          <a:bodyPr/>
          <a:lstStyle/>
          <a:p>
            <a:pPr algn="l" eaLnBrk="1" hangingPunct="1"/>
            <a:r>
              <a:rPr lang="tr-TR" altLang="tr-TR" b="1">
                <a:solidFill>
                  <a:srgbClr val="0070C0"/>
                </a:solidFill>
                <a:latin typeface="ALFABET98" charset="0"/>
              </a:rPr>
              <a:t>Mobbingin Kuruma Etkileri</a:t>
            </a:r>
          </a:p>
        </p:txBody>
      </p:sp>
      <p:sp>
        <p:nvSpPr>
          <p:cNvPr id="45059" name="2 İçerik Yer Tutucusu"/>
          <p:cNvSpPr>
            <a:spLocks noGrp="1"/>
          </p:cNvSpPr>
          <p:nvPr>
            <p:ph idx="1"/>
          </p:nvPr>
        </p:nvSpPr>
        <p:spPr>
          <a:xfrm>
            <a:off x="428625" y="1428750"/>
            <a:ext cx="8229600" cy="4525963"/>
          </a:xfrm>
        </p:spPr>
        <p:txBody>
          <a:bodyPr/>
          <a:lstStyle/>
          <a:p>
            <a:pPr eaLnBrk="1" hangingPunct="1">
              <a:buFont typeface="Arial" panose="020B0604020202020204" pitchFamily="34" charset="0"/>
              <a:buNone/>
            </a:pPr>
            <a:r>
              <a:rPr lang="tr-TR" altLang="tr-TR" b="1">
                <a:solidFill>
                  <a:srgbClr val="C00000"/>
                </a:solidFill>
              </a:rPr>
              <a:t>Psikolojik Maliyetler </a:t>
            </a:r>
          </a:p>
          <a:p>
            <a:pPr eaLnBrk="1" hangingPunct="1"/>
            <a:r>
              <a:rPr lang="tr-TR" altLang="tr-TR"/>
              <a:t>Bireyler arası anlaşmazlık ve çatışmalar </a:t>
            </a:r>
          </a:p>
          <a:p>
            <a:pPr eaLnBrk="1" hangingPunct="1"/>
            <a:r>
              <a:rPr lang="tr-TR" altLang="tr-TR"/>
              <a:t>Olumsuz örgüt iklimi </a:t>
            </a:r>
          </a:p>
          <a:p>
            <a:pPr eaLnBrk="1" hangingPunct="1"/>
            <a:r>
              <a:rPr lang="tr-TR" altLang="tr-TR"/>
              <a:t>Kurum kültürü değerlerinde çöküş</a:t>
            </a:r>
          </a:p>
          <a:p>
            <a:pPr eaLnBrk="1" hangingPunct="1"/>
            <a:r>
              <a:rPr lang="tr-TR" altLang="tr-TR"/>
              <a:t>Güvensizlik ortamı </a:t>
            </a:r>
          </a:p>
          <a:p>
            <a:pPr eaLnBrk="1" hangingPunct="1"/>
            <a:r>
              <a:rPr lang="tr-TR" altLang="tr-TR"/>
              <a:t>Genel saygı duygularında azalma</a:t>
            </a:r>
          </a:p>
          <a:p>
            <a:pPr eaLnBrk="1" hangingPunct="1"/>
            <a:r>
              <a:rPr lang="tr-TR" altLang="tr-TR"/>
              <a:t>İtibar kaybı</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p:txBody>
          <a:bodyPr/>
          <a:lstStyle/>
          <a:p>
            <a:pPr algn="l" eaLnBrk="1" hangingPunct="1"/>
            <a:r>
              <a:rPr lang="tr-TR" altLang="tr-TR" b="1">
                <a:solidFill>
                  <a:srgbClr val="0070C0"/>
                </a:solidFill>
                <a:latin typeface="ALFABET98" charset="0"/>
              </a:rPr>
              <a:t>Mobbingin Kuruma Etkileri</a:t>
            </a:r>
            <a:endParaRPr lang="tr-TR" altLang="tr-TR">
              <a:solidFill>
                <a:srgbClr val="0070C0"/>
              </a:solidFill>
              <a:latin typeface="ALFABET98" charset="0"/>
            </a:endParaRPr>
          </a:p>
        </p:txBody>
      </p:sp>
      <p:sp>
        <p:nvSpPr>
          <p:cNvPr id="46083" name="2 İçerik Yer Tutucusu"/>
          <p:cNvSpPr>
            <a:spLocks noGrp="1"/>
          </p:cNvSpPr>
          <p:nvPr>
            <p:ph idx="1"/>
          </p:nvPr>
        </p:nvSpPr>
        <p:spPr>
          <a:xfrm>
            <a:off x="428625" y="1357313"/>
            <a:ext cx="8229600" cy="4525962"/>
          </a:xfrm>
        </p:spPr>
        <p:txBody>
          <a:bodyPr/>
          <a:lstStyle/>
          <a:p>
            <a:pPr eaLnBrk="1" hangingPunct="1">
              <a:lnSpc>
                <a:spcPct val="90000"/>
              </a:lnSpc>
              <a:buFont typeface="Arial" panose="020B0604020202020204" pitchFamily="34" charset="0"/>
              <a:buNone/>
            </a:pPr>
            <a:r>
              <a:rPr lang="tr-TR" altLang="tr-TR" b="1">
                <a:solidFill>
                  <a:srgbClr val="C00000"/>
                </a:solidFill>
              </a:rPr>
              <a:t>Ekonomik maliyetler</a:t>
            </a:r>
          </a:p>
          <a:p>
            <a:pPr eaLnBrk="1" hangingPunct="1">
              <a:lnSpc>
                <a:spcPct val="90000"/>
              </a:lnSpc>
            </a:pPr>
            <a:r>
              <a:rPr lang="tr-TR" altLang="tr-TR"/>
              <a:t>Hastalık izinlerinin artması</a:t>
            </a:r>
          </a:p>
          <a:p>
            <a:pPr eaLnBrk="1" hangingPunct="1">
              <a:lnSpc>
                <a:spcPct val="90000"/>
              </a:lnSpc>
            </a:pPr>
            <a:r>
              <a:rPr lang="tr-TR" altLang="tr-TR"/>
              <a:t>Uzman çalışanların işten ayrılmaları</a:t>
            </a:r>
          </a:p>
          <a:p>
            <a:pPr eaLnBrk="1" hangingPunct="1">
              <a:lnSpc>
                <a:spcPct val="90000"/>
              </a:lnSpc>
            </a:pPr>
            <a:r>
              <a:rPr lang="tr-TR" altLang="tr-TR"/>
              <a:t>Yeni çalışan alımı ve eğitim maliyeti </a:t>
            </a:r>
          </a:p>
          <a:p>
            <a:pPr eaLnBrk="1" hangingPunct="1">
              <a:lnSpc>
                <a:spcPct val="90000"/>
              </a:lnSpc>
            </a:pPr>
            <a:r>
              <a:rPr lang="tr-TR" altLang="tr-TR"/>
              <a:t>Genel performans düşüklüğü</a:t>
            </a:r>
          </a:p>
          <a:p>
            <a:pPr eaLnBrk="1" hangingPunct="1">
              <a:lnSpc>
                <a:spcPct val="90000"/>
              </a:lnSpc>
            </a:pPr>
            <a:r>
              <a:rPr lang="tr-TR" altLang="tr-TR"/>
              <a:t>Tazminatlar, işsizlik maliyetleri</a:t>
            </a:r>
          </a:p>
          <a:p>
            <a:pPr eaLnBrk="1" hangingPunct="1">
              <a:lnSpc>
                <a:spcPct val="90000"/>
              </a:lnSpc>
            </a:pPr>
            <a:r>
              <a:rPr lang="tr-TR" altLang="tr-TR"/>
              <a:t>Yasal işlem masrafları</a:t>
            </a:r>
          </a:p>
          <a:p>
            <a:pPr eaLnBrk="1" hangingPunct="1">
              <a:lnSpc>
                <a:spcPct val="90000"/>
              </a:lnSpc>
            </a:pPr>
            <a:r>
              <a:rPr lang="tr-TR" altLang="tr-TR"/>
              <a:t>Erken emeklilik ödemeleri</a:t>
            </a:r>
            <a:endParaRPr lang="tr-TR" altLang="tr-TR" b="1"/>
          </a:p>
          <a:p>
            <a:pPr eaLnBrk="1" hangingPunct="1">
              <a:lnSpc>
                <a:spcPct val="90000"/>
              </a:lnSpc>
              <a:buFont typeface="Arial" panose="020B0604020202020204" pitchFamily="34" charset="0"/>
              <a:buNone/>
            </a:pPr>
            <a:endParaRPr lang="tr-TR" altLang="tr-T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p:txBody>
          <a:bodyPr/>
          <a:lstStyle/>
          <a:p>
            <a:pPr algn="l" eaLnBrk="1" hangingPunct="1"/>
            <a:r>
              <a:rPr lang="tr-TR" altLang="tr-TR" b="1">
                <a:solidFill>
                  <a:srgbClr val="0070C0"/>
                </a:solidFill>
                <a:latin typeface="ALFABET98" charset="0"/>
              </a:rPr>
              <a:t>Mobbingle Mücadele</a:t>
            </a:r>
            <a:endParaRPr lang="tr-TR" altLang="tr-TR" b="1">
              <a:solidFill>
                <a:srgbClr val="0070C0"/>
              </a:solidFill>
            </a:endParaRPr>
          </a:p>
        </p:txBody>
      </p:sp>
      <p:sp>
        <p:nvSpPr>
          <p:cNvPr id="48131" name="2 İçerik Yer Tutucusu"/>
          <p:cNvSpPr>
            <a:spLocks noGrp="1"/>
          </p:cNvSpPr>
          <p:nvPr>
            <p:ph idx="1"/>
          </p:nvPr>
        </p:nvSpPr>
        <p:spPr>
          <a:xfrm>
            <a:off x="428625" y="1285875"/>
            <a:ext cx="8229600" cy="4525963"/>
          </a:xfrm>
        </p:spPr>
        <p:txBody>
          <a:bodyPr/>
          <a:lstStyle/>
          <a:p>
            <a:pPr eaLnBrk="1" hangingPunct="1">
              <a:lnSpc>
                <a:spcPct val="90000"/>
              </a:lnSpc>
              <a:buFontTx/>
              <a:buNone/>
            </a:pPr>
            <a:r>
              <a:rPr lang="tr-TR" altLang="tr-TR" sz="2700" dirty="0"/>
              <a:t>	</a:t>
            </a:r>
            <a:r>
              <a:rPr lang="tr-TR" altLang="tr-TR" sz="2200" dirty="0" err="1"/>
              <a:t>Mobbingle</a:t>
            </a:r>
            <a:r>
              <a:rPr lang="tr-TR" altLang="tr-TR" sz="2200" dirty="0"/>
              <a:t> mücadelede en önemli husus, soruna ilişkin farkındalığın; </a:t>
            </a:r>
            <a:r>
              <a:rPr lang="tr-TR" altLang="tr-TR" sz="2200" b="1" dirty="0">
                <a:solidFill>
                  <a:srgbClr val="0070C0"/>
                </a:solidFill>
              </a:rPr>
              <a:t>mağdurun kendisi</a:t>
            </a:r>
            <a:r>
              <a:rPr lang="tr-TR" altLang="tr-TR" sz="2200" dirty="0"/>
              <a:t>, </a:t>
            </a:r>
            <a:r>
              <a:rPr lang="tr-TR" altLang="tr-TR" sz="2200" b="1" dirty="0">
                <a:solidFill>
                  <a:srgbClr val="0070C0"/>
                </a:solidFill>
              </a:rPr>
              <a:t>işveren</a:t>
            </a:r>
            <a:r>
              <a:rPr lang="tr-TR" altLang="tr-TR" sz="2200" dirty="0"/>
              <a:t>, </a:t>
            </a:r>
            <a:r>
              <a:rPr lang="tr-TR" altLang="tr-TR" sz="2200" b="1" dirty="0" smtClean="0">
                <a:solidFill>
                  <a:srgbClr val="0070C0"/>
                </a:solidFill>
              </a:rPr>
              <a:t>iş </a:t>
            </a:r>
            <a:r>
              <a:rPr lang="tr-TR" altLang="tr-TR" sz="2200" b="1" dirty="0">
                <a:solidFill>
                  <a:srgbClr val="0070C0"/>
                </a:solidFill>
              </a:rPr>
              <a:t>arkadaşları</a:t>
            </a:r>
            <a:r>
              <a:rPr lang="tr-TR" altLang="tr-TR" sz="2200" dirty="0"/>
              <a:t> ve</a:t>
            </a:r>
          </a:p>
          <a:p>
            <a:pPr eaLnBrk="1" hangingPunct="1">
              <a:lnSpc>
                <a:spcPct val="90000"/>
              </a:lnSpc>
              <a:buFontTx/>
              <a:buNone/>
            </a:pPr>
            <a:r>
              <a:rPr lang="tr-TR" altLang="tr-TR" sz="2200" dirty="0"/>
              <a:t>	</a:t>
            </a:r>
            <a:r>
              <a:rPr lang="tr-TR" altLang="tr-TR" sz="2200" b="1" dirty="0">
                <a:solidFill>
                  <a:srgbClr val="0070C0"/>
                </a:solidFill>
              </a:rPr>
              <a:t>tüm toplum</a:t>
            </a:r>
            <a:r>
              <a:rPr lang="tr-TR" altLang="tr-TR" sz="2200" b="1" dirty="0"/>
              <a:t> </a:t>
            </a:r>
            <a:r>
              <a:rPr lang="tr-TR" altLang="tr-TR" sz="2200" dirty="0"/>
              <a:t>düzeyinde </a:t>
            </a:r>
            <a:r>
              <a:rPr lang="tr-TR" altLang="tr-TR" sz="2200" b="1" dirty="0">
                <a:solidFill>
                  <a:srgbClr val="0070C0"/>
                </a:solidFill>
              </a:rPr>
              <a:t>aynı önemde</a:t>
            </a:r>
            <a:r>
              <a:rPr lang="tr-TR" altLang="tr-TR" sz="2200" b="1" dirty="0"/>
              <a:t> </a:t>
            </a:r>
            <a:r>
              <a:rPr lang="tr-TR" altLang="tr-TR" sz="2200" dirty="0"/>
              <a:t>ve</a:t>
            </a:r>
            <a:r>
              <a:rPr lang="tr-TR" altLang="tr-TR" sz="2200" b="1" dirty="0"/>
              <a:t> </a:t>
            </a:r>
            <a:r>
              <a:rPr lang="tr-TR" altLang="tr-TR" sz="2200" b="1" dirty="0">
                <a:solidFill>
                  <a:srgbClr val="0070C0"/>
                </a:solidFill>
              </a:rPr>
              <a:t>doğru</a:t>
            </a:r>
            <a:r>
              <a:rPr lang="tr-TR" altLang="tr-TR" sz="2200" b="1" dirty="0"/>
              <a:t> </a:t>
            </a:r>
            <a:r>
              <a:rPr lang="tr-TR" altLang="tr-TR" sz="2200" dirty="0"/>
              <a:t>sağlanmış olmasıdır.</a:t>
            </a:r>
          </a:p>
          <a:p>
            <a:pPr algn="just" eaLnBrk="1" hangingPunct="1">
              <a:lnSpc>
                <a:spcPct val="90000"/>
              </a:lnSpc>
              <a:spcBef>
                <a:spcPts val="1800"/>
              </a:spcBef>
              <a:buFont typeface="Wingdings" panose="05000000000000000000" pitchFamily="2" charset="2"/>
              <a:buNone/>
            </a:pPr>
            <a:r>
              <a:rPr lang="tr-TR" altLang="tr-TR" sz="2200" dirty="0"/>
              <a:t>	</a:t>
            </a:r>
            <a:r>
              <a:rPr lang="tr-TR" altLang="tr-TR" sz="2200" b="1" dirty="0">
                <a:solidFill>
                  <a:srgbClr val="0070C0"/>
                </a:solidFill>
              </a:rPr>
              <a:t>Bireyin, bilinmezliğin ve çaresizliğin karşısında duyduğu korku ve endişeyle kendi içinde tek başına mücadele edebilmesi çok güçtür.</a:t>
            </a:r>
          </a:p>
          <a:p>
            <a:pPr eaLnBrk="1" hangingPunct="1">
              <a:lnSpc>
                <a:spcPct val="90000"/>
              </a:lnSpc>
              <a:buFont typeface="Wingdings" panose="05000000000000000000" pitchFamily="2" charset="2"/>
              <a:buNone/>
            </a:pPr>
            <a:r>
              <a:rPr lang="tr-TR" altLang="tr-TR" sz="2200" dirty="0"/>
              <a:t>	</a:t>
            </a:r>
            <a:r>
              <a:rPr lang="tr-TR" altLang="tr-TR" sz="2200" b="1" dirty="0">
                <a:solidFill>
                  <a:srgbClr val="C00000"/>
                </a:solidFill>
              </a:rPr>
              <a:t>Mutlaka</a:t>
            </a:r>
          </a:p>
          <a:p>
            <a:pPr eaLnBrk="1" hangingPunct="1">
              <a:lnSpc>
                <a:spcPct val="90000"/>
              </a:lnSpc>
            </a:pPr>
            <a:r>
              <a:rPr lang="tr-TR" altLang="tr-TR" sz="2200" dirty="0"/>
              <a:t>Yaşanılan olgu ve sürecin adı konulmalı;</a:t>
            </a:r>
          </a:p>
          <a:p>
            <a:pPr eaLnBrk="1" hangingPunct="1">
              <a:lnSpc>
                <a:spcPct val="90000"/>
              </a:lnSpc>
            </a:pPr>
            <a:r>
              <a:rPr lang="tr-TR" altLang="tr-TR" sz="2200" dirty="0"/>
              <a:t>Önlemler alınmalı;</a:t>
            </a:r>
          </a:p>
          <a:p>
            <a:pPr eaLnBrk="1" hangingPunct="1">
              <a:lnSpc>
                <a:spcPct val="90000"/>
              </a:lnSpc>
            </a:pPr>
            <a:r>
              <a:rPr lang="tr-TR" altLang="tr-TR" sz="2200" dirty="0"/>
              <a:t>Doğru ve tam bilgilendirme sağlanmalıdır.</a:t>
            </a:r>
          </a:p>
          <a:p>
            <a:pPr eaLnBrk="1" hangingPunct="1">
              <a:lnSpc>
                <a:spcPct val="90000"/>
              </a:lnSpc>
              <a:buFont typeface="Wingdings" panose="05000000000000000000" pitchFamily="2" charset="2"/>
              <a:buNone/>
            </a:pPr>
            <a:r>
              <a:rPr lang="tr-TR" altLang="tr-TR" sz="2200" dirty="0"/>
              <a:t>	Bunlar, </a:t>
            </a:r>
            <a:r>
              <a:rPr lang="tr-TR" altLang="tr-TR" sz="2200" dirty="0" err="1"/>
              <a:t>mobbingle</a:t>
            </a:r>
            <a:r>
              <a:rPr lang="tr-TR" altLang="tr-TR" sz="2200" dirty="0"/>
              <a:t> ilgili farkındalığı artırma mücadelesinin ilk adımlarıdır.</a:t>
            </a:r>
          </a:p>
          <a:p>
            <a:pPr eaLnBrk="1" hangingPunct="1">
              <a:lnSpc>
                <a:spcPct val="90000"/>
              </a:lnSpc>
              <a:buFontTx/>
              <a:buNone/>
            </a:pPr>
            <a:endParaRPr lang="tr-TR" altLang="tr-TR" sz="2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p:txBody>
          <a:bodyPr/>
          <a:lstStyle/>
          <a:p>
            <a:pPr algn="l" eaLnBrk="1" hangingPunct="1"/>
            <a:r>
              <a:rPr lang="tr-TR" altLang="tr-TR" sz="3600" b="1">
                <a:solidFill>
                  <a:srgbClr val="0070C0"/>
                </a:solidFill>
                <a:latin typeface="ALFABET98" charset="0"/>
              </a:rPr>
              <a:t>Mobbingle Mücadelede Üst Yönetim</a:t>
            </a:r>
            <a:endParaRPr lang="tr-TR" altLang="tr-TR" sz="3600"/>
          </a:p>
        </p:txBody>
      </p:sp>
      <p:sp>
        <p:nvSpPr>
          <p:cNvPr id="49155" name="2 İçerik Yer Tutucusu"/>
          <p:cNvSpPr>
            <a:spLocks noGrp="1"/>
          </p:cNvSpPr>
          <p:nvPr>
            <p:ph idx="1"/>
          </p:nvPr>
        </p:nvSpPr>
        <p:spPr/>
        <p:txBody>
          <a:bodyPr/>
          <a:lstStyle/>
          <a:p>
            <a:pPr eaLnBrk="1" hangingPunct="1">
              <a:lnSpc>
                <a:spcPct val="80000"/>
              </a:lnSpc>
            </a:pPr>
            <a:r>
              <a:rPr lang="tr-TR" altLang="tr-TR" sz="2000"/>
              <a:t>Mobbingle ilgili kuruma özgü resmi bir politika hazırlanmalı;</a:t>
            </a:r>
          </a:p>
          <a:p>
            <a:pPr eaLnBrk="1" hangingPunct="1">
              <a:lnSpc>
                <a:spcPct val="80000"/>
              </a:lnSpc>
            </a:pPr>
            <a:r>
              <a:rPr lang="tr-TR" altLang="tr-TR" sz="2000"/>
              <a:t>Üst yönetimin sorumluluğu açıklanmalı;</a:t>
            </a:r>
          </a:p>
          <a:p>
            <a:pPr eaLnBrk="1" hangingPunct="1">
              <a:lnSpc>
                <a:spcPct val="80000"/>
              </a:lnSpc>
            </a:pPr>
            <a:r>
              <a:rPr lang="tr-TR" altLang="tr-TR" sz="2000"/>
              <a:t>Mobbingin, kurum  için bir sorun teşkil ettiği belirtilmeli;</a:t>
            </a:r>
          </a:p>
          <a:p>
            <a:pPr eaLnBrk="1" hangingPunct="1">
              <a:lnSpc>
                <a:spcPct val="80000"/>
              </a:lnSpc>
            </a:pPr>
            <a:r>
              <a:rPr lang="tr-TR" altLang="tr-TR" sz="2000"/>
              <a:t>Mobbingin, bir suç olduğu vurgulanmalı;</a:t>
            </a:r>
          </a:p>
          <a:p>
            <a:pPr eaLnBrk="1" hangingPunct="1">
              <a:lnSpc>
                <a:spcPct val="80000"/>
              </a:lnSpc>
            </a:pPr>
            <a:r>
              <a:rPr lang="tr-TR" altLang="tr-TR" sz="2000"/>
              <a:t>Davranış örnekleri verilmeli ;</a:t>
            </a:r>
          </a:p>
          <a:p>
            <a:pPr eaLnBrk="1" hangingPunct="1">
              <a:lnSpc>
                <a:spcPct val="80000"/>
              </a:lnSpc>
            </a:pPr>
            <a:r>
              <a:rPr lang="tr-TR" altLang="tr-TR" sz="2000"/>
              <a:t>Mobbingin, disiplin suçu olarak kabul edildiği açıklanmalı;</a:t>
            </a:r>
          </a:p>
          <a:p>
            <a:pPr eaLnBrk="1" hangingPunct="1">
              <a:lnSpc>
                <a:spcPct val="80000"/>
              </a:lnSpc>
            </a:pPr>
            <a:r>
              <a:rPr lang="tr-TR" altLang="tr-TR" sz="2000"/>
              <a:t>Mobbingden korunmak amacıyla kurumun aldığı önlemler belirtilmeli;</a:t>
            </a:r>
          </a:p>
          <a:p>
            <a:pPr eaLnBrk="1" hangingPunct="1">
              <a:lnSpc>
                <a:spcPct val="80000"/>
              </a:lnSpc>
            </a:pPr>
            <a:r>
              <a:rPr lang="tr-TR" altLang="tr-TR" sz="2000"/>
              <a:t>Yöneticiler ve denetçilerin sorumlulukları tanımlanmalı;</a:t>
            </a:r>
          </a:p>
          <a:p>
            <a:pPr eaLnBrk="1" hangingPunct="1">
              <a:lnSpc>
                <a:spcPct val="80000"/>
              </a:lnSpc>
            </a:pPr>
            <a:r>
              <a:rPr lang="tr-TR" altLang="tr-TR" sz="2000"/>
              <a:t>Resmi ve resmi olmayan şikayet yöntemleri belirtilmeli;</a:t>
            </a:r>
          </a:p>
          <a:p>
            <a:pPr eaLnBrk="1" hangingPunct="1">
              <a:lnSpc>
                <a:spcPct val="80000"/>
              </a:lnSpc>
            </a:pPr>
            <a:r>
              <a:rPr lang="tr-TR" altLang="tr-TR" sz="2000"/>
              <a:t>Soruşturma yöntemleri ve disiplin yöntemleri açıklanmalı;</a:t>
            </a:r>
          </a:p>
          <a:p>
            <a:pPr eaLnBrk="1" hangingPunct="1">
              <a:lnSpc>
                <a:spcPct val="80000"/>
              </a:lnSpc>
            </a:pPr>
            <a:r>
              <a:rPr lang="tr-TR" altLang="tr-TR" sz="2000"/>
              <a:t>Yöneticilerin eğitimi vurgulanmalı;</a:t>
            </a:r>
          </a:p>
          <a:p>
            <a:pPr eaLnBrk="1" hangingPunct="1">
              <a:lnSpc>
                <a:spcPct val="80000"/>
              </a:lnSpc>
            </a:pPr>
            <a:r>
              <a:rPr lang="tr-TR" altLang="tr-TR" sz="2000"/>
              <a:t>Politikanın uygulanma, gözden geçirilme, yenilenme şekli saptanmalı.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879475" y="485775"/>
            <a:ext cx="8229600" cy="1143000"/>
          </a:xfrm>
        </p:spPr>
        <p:txBody>
          <a:bodyPr/>
          <a:lstStyle/>
          <a:p>
            <a:pPr algn="l" eaLnBrk="1" hangingPunct="1"/>
            <a:r>
              <a:rPr lang="tr-TR" altLang="tr-TR" b="1">
                <a:solidFill>
                  <a:srgbClr val="0070C0"/>
                </a:solidFill>
                <a:latin typeface="ALFABET98" charset="0"/>
              </a:rPr>
              <a:t>Mobbing</a:t>
            </a:r>
          </a:p>
        </p:txBody>
      </p:sp>
      <p:sp>
        <p:nvSpPr>
          <p:cNvPr id="7171" name="2 İçerik Yer Tutucusu"/>
          <p:cNvSpPr>
            <a:spLocks noGrp="1"/>
          </p:cNvSpPr>
          <p:nvPr>
            <p:ph idx="1"/>
          </p:nvPr>
        </p:nvSpPr>
        <p:spPr>
          <a:xfrm>
            <a:off x="500063" y="1285875"/>
            <a:ext cx="8229600" cy="4197350"/>
          </a:xfrm>
        </p:spPr>
        <p:txBody>
          <a:bodyPr/>
          <a:lstStyle/>
          <a:p>
            <a:pPr eaLnBrk="1" hangingPunct="1">
              <a:buFont typeface="Wingdings" panose="05000000000000000000" pitchFamily="2" charset="2"/>
              <a:buNone/>
            </a:pPr>
            <a:endParaRPr lang="tr-TR" altLang="tr-TR"/>
          </a:p>
          <a:p>
            <a:pPr eaLnBrk="1" hangingPunct="1">
              <a:buFont typeface="Wingdings" panose="05000000000000000000" pitchFamily="2" charset="2"/>
              <a:buNone/>
            </a:pPr>
            <a:r>
              <a:rPr lang="tr-TR" altLang="tr-TR"/>
              <a:t>	Çalışma yaşamının en ciddi sosyal sorunlarından biridir.</a:t>
            </a:r>
          </a:p>
          <a:p>
            <a:pPr eaLnBrk="1" hangingPunct="1">
              <a:buClr>
                <a:schemeClr val="accent1"/>
              </a:buClr>
              <a:buFont typeface="Arial" panose="020B0604020202020204" pitchFamily="34" charset="0"/>
              <a:buBlip>
                <a:blip r:embed="rId3"/>
              </a:buBlip>
            </a:pPr>
            <a:r>
              <a:rPr lang="tr-TR" altLang="tr-TR"/>
              <a:t>	ihmal edilmemeli,</a:t>
            </a:r>
          </a:p>
          <a:p>
            <a:pPr eaLnBrk="1" hangingPunct="1">
              <a:buClr>
                <a:schemeClr val="accent1"/>
              </a:buClr>
              <a:buFont typeface="Arial" panose="020B0604020202020204" pitchFamily="34" charset="0"/>
              <a:buBlip>
                <a:blip r:embed="rId3"/>
              </a:buBlip>
            </a:pPr>
            <a:r>
              <a:rPr lang="tr-TR" altLang="tr-TR"/>
              <a:t>	duyarlılık ve ciddiyetle ele alınmalı,</a:t>
            </a:r>
          </a:p>
          <a:p>
            <a:pPr eaLnBrk="1" hangingPunct="1">
              <a:buClr>
                <a:schemeClr val="accent1"/>
              </a:buClr>
              <a:buFont typeface="Arial" panose="020B0604020202020204" pitchFamily="34" charset="0"/>
              <a:buBlip>
                <a:blip r:embed="rId3"/>
              </a:buBlip>
            </a:pPr>
            <a:r>
              <a:rPr lang="tr-TR" altLang="tr-TR"/>
              <a:t>	çözüm getirilmelidir.</a:t>
            </a:r>
          </a:p>
          <a:p>
            <a:pPr eaLnBrk="1" hangingPunct="1"/>
            <a:endParaRPr lang="tr-TR" altLang="tr-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0" y="2420888"/>
            <a:ext cx="9144000" cy="923330"/>
          </a:xfrm>
          <a:prstGeom prst="rect">
            <a:avLst/>
          </a:prstGeom>
          <a:noFill/>
        </p:spPr>
        <p:txBody>
          <a:bodyPr wrap="square" rtlCol="0">
            <a:spAutoFit/>
          </a:bodyPr>
          <a:lstStyle/>
          <a:p>
            <a:pPr algn="ctr"/>
            <a:r>
              <a:rPr lang="tr-TR" sz="5400" dirty="0"/>
              <a:t>Prof. Dr. Pınar </a:t>
            </a:r>
            <a:r>
              <a:rPr lang="tr-TR" sz="5400" dirty="0" smtClean="0"/>
              <a:t>TINAZ</a:t>
            </a:r>
            <a:endParaRPr lang="tr-TR" sz="5400" dirty="0"/>
          </a:p>
        </p:txBody>
      </p:sp>
    </p:spTree>
    <p:extLst>
      <p:ext uri="{BB962C8B-B14F-4D97-AF65-F5344CB8AC3E}">
        <p14:creationId xmlns:p14="http://schemas.microsoft.com/office/powerpoint/2010/main" val="2159979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Bilgilendirilmeli</a:t>
            </a:r>
          </a:p>
        </p:txBody>
      </p:sp>
      <p:pic>
        <p:nvPicPr>
          <p:cNvPr id="4" name="İçerik Yer Tutucusu 3"/>
          <p:cNvPicPr>
            <a:picLocks noGrp="1" noChangeAspect="1"/>
          </p:cNvPicPr>
          <p:nvPr>
            <p:ph idx="1"/>
          </p:nvPr>
        </p:nvPicPr>
        <p:blipFill>
          <a:blip r:embed="rId2"/>
          <a:stretch>
            <a:fillRect/>
          </a:stretch>
        </p:blipFill>
        <p:spPr>
          <a:xfrm>
            <a:off x="1439652" y="1772816"/>
            <a:ext cx="6264696" cy="3960440"/>
          </a:xfrm>
          <a:prstGeom prst="rect">
            <a:avLst/>
          </a:prstGeom>
        </p:spPr>
      </p:pic>
    </p:spTree>
    <p:extLst>
      <p:ext uri="{BB962C8B-B14F-4D97-AF65-F5344CB8AC3E}">
        <p14:creationId xmlns:p14="http://schemas.microsoft.com/office/powerpoint/2010/main" val="98267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827088" y="274638"/>
            <a:ext cx="8229600" cy="1143000"/>
          </a:xfrm>
        </p:spPr>
        <p:txBody>
          <a:bodyPr/>
          <a:lstStyle/>
          <a:p>
            <a:pPr algn="l" eaLnBrk="1" hangingPunct="1"/>
            <a:r>
              <a:rPr lang="tr-TR" altLang="tr-TR" b="1">
                <a:solidFill>
                  <a:srgbClr val="0070C0"/>
                </a:solidFill>
                <a:latin typeface="ALFABET98" charset="0"/>
              </a:rPr>
              <a:t>Terminoloji</a:t>
            </a:r>
            <a:endParaRPr lang="tr-TR" altLang="tr-TR" b="1">
              <a:solidFill>
                <a:srgbClr val="0070C0"/>
              </a:solidFill>
            </a:endParaRPr>
          </a:p>
        </p:txBody>
      </p:sp>
      <p:sp>
        <p:nvSpPr>
          <p:cNvPr id="8195" name="2 İçerik Yer Tutucusu"/>
          <p:cNvSpPr>
            <a:spLocks noGrp="1"/>
          </p:cNvSpPr>
          <p:nvPr>
            <p:ph idx="1"/>
          </p:nvPr>
        </p:nvSpPr>
        <p:spPr/>
        <p:txBody>
          <a:bodyPr/>
          <a:lstStyle/>
          <a:p>
            <a:pPr eaLnBrk="1" hangingPunct="1">
              <a:lnSpc>
                <a:spcPct val="90000"/>
              </a:lnSpc>
              <a:buFont typeface="Wingdings" panose="05000000000000000000" pitchFamily="2" charset="2"/>
              <a:buNone/>
            </a:pPr>
            <a:r>
              <a:rPr lang="tr-TR" altLang="tr-TR" sz="3000" b="1"/>
              <a:t>	</a:t>
            </a:r>
            <a:r>
              <a:rPr lang="tr-TR" altLang="tr-TR" sz="3000"/>
              <a:t>İngilizce bir terim olan </a:t>
            </a:r>
            <a:r>
              <a:rPr lang="tr-TR" altLang="en-US" sz="3000"/>
              <a:t>“</a:t>
            </a:r>
            <a:r>
              <a:rPr lang="tr-TR" altLang="ja-JP" sz="3000"/>
              <a:t>mobbing</a:t>
            </a:r>
            <a:r>
              <a:rPr lang="tr-TR" altLang="en-US" sz="3000"/>
              <a:t>”</a:t>
            </a:r>
            <a:r>
              <a:rPr lang="tr-TR" altLang="ja-JP" sz="3000"/>
              <a:t>in, yuvalarını korumak için saldırganın etrafında uçan kuşların davranışlarını betimlemek amacıyla 19. yüzyılda ilk kez biyologlar tarafından kullanıldığı bilinmektedir.</a:t>
            </a:r>
          </a:p>
          <a:p>
            <a:pPr eaLnBrk="1" hangingPunct="1">
              <a:lnSpc>
                <a:spcPct val="90000"/>
              </a:lnSpc>
              <a:buFont typeface="Arial" panose="020B0604020202020204" pitchFamily="34" charset="0"/>
              <a:buNone/>
            </a:pPr>
            <a:r>
              <a:rPr lang="tr-TR" altLang="tr-TR" sz="3000"/>
              <a:t>	Kavram, çalışma yaşamında ise ilk kez, 80</a:t>
            </a:r>
            <a:r>
              <a:rPr lang="tr-TR" altLang="en-US" sz="3000"/>
              <a:t>’</a:t>
            </a:r>
            <a:r>
              <a:rPr lang="tr-TR" altLang="tr-TR" sz="3000"/>
              <a:t>li yıllarda, </a:t>
            </a:r>
            <a:r>
              <a:rPr lang="tr-TR" altLang="tr-TR" sz="3000">
                <a:solidFill>
                  <a:srgbClr val="0070C0"/>
                </a:solidFill>
              </a:rPr>
              <a:t>Leymann</a:t>
            </a:r>
            <a:r>
              <a:rPr lang="tr-TR" altLang="tr-TR" sz="3000"/>
              <a:t> tarafından, çalışanlar arasında </a:t>
            </a:r>
            <a:r>
              <a:rPr lang="tr-TR" altLang="tr-TR" sz="3000">
                <a:solidFill>
                  <a:srgbClr val="0070C0"/>
                </a:solidFill>
              </a:rPr>
              <a:t>uzun dönemli düşmanca, saldırgan davranışların </a:t>
            </a:r>
            <a:r>
              <a:rPr lang="tr-TR" altLang="tr-TR" sz="3000"/>
              <a:t>varlığına dair yapılan saptamalar sonucunda kullanılmıştır.</a:t>
            </a:r>
          </a:p>
          <a:p>
            <a:pPr eaLnBrk="1" hangingPunct="1">
              <a:lnSpc>
                <a:spcPct val="90000"/>
              </a:lnSpc>
              <a:buFont typeface="Wingdings" panose="05000000000000000000" pitchFamily="2" charset="2"/>
              <a:buNone/>
            </a:pPr>
            <a:endParaRPr lang="tr-TR" altLang="tr-T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735013" y="341313"/>
            <a:ext cx="8229600" cy="1143000"/>
          </a:xfrm>
        </p:spPr>
        <p:txBody>
          <a:bodyPr/>
          <a:lstStyle/>
          <a:p>
            <a:pPr algn="l" eaLnBrk="1" hangingPunct="1"/>
            <a:r>
              <a:rPr lang="tr-TR" altLang="tr-TR" b="1">
                <a:solidFill>
                  <a:srgbClr val="0070C0"/>
                </a:solidFill>
                <a:latin typeface="ALFABET98" charset="0"/>
              </a:rPr>
              <a:t>Terminoloji</a:t>
            </a:r>
            <a:endParaRPr lang="tr-TR" altLang="tr-TR"/>
          </a:p>
        </p:txBody>
      </p:sp>
      <p:sp>
        <p:nvSpPr>
          <p:cNvPr id="9219" name="2 İçerik Yer Tutucusu"/>
          <p:cNvSpPr>
            <a:spLocks noGrp="1"/>
          </p:cNvSpPr>
          <p:nvPr>
            <p:ph idx="1"/>
          </p:nvPr>
        </p:nvSpPr>
        <p:spPr>
          <a:xfrm>
            <a:off x="457200" y="1071563"/>
            <a:ext cx="8229600" cy="5054600"/>
          </a:xfrm>
        </p:spPr>
        <p:txBody>
          <a:bodyPr/>
          <a:lstStyle/>
          <a:p>
            <a:pPr eaLnBrk="1" hangingPunct="1">
              <a:buFont typeface="Wingdings" panose="05000000000000000000" pitchFamily="2" charset="2"/>
              <a:buNone/>
            </a:pPr>
            <a:r>
              <a:rPr lang="tr-TR" altLang="tr-TR"/>
              <a:t>	</a:t>
            </a:r>
          </a:p>
          <a:p>
            <a:pPr eaLnBrk="1" hangingPunct="1">
              <a:buFont typeface="Wingdings" panose="05000000000000000000" pitchFamily="2" charset="2"/>
              <a:buNone/>
            </a:pPr>
            <a:r>
              <a:rPr lang="tr-TR" altLang="tr-TR" sz="2800"/>
              <a:t>	Leymann</a:t>
            </a:r>
            <a:r>
              <a:rPr lang="tr-TR" altLang="en-US" sz="2800"/>
              <a:t>’</a:t>
            </a:r>
            <a:r>
              <a:rPr lang="tr-TR" altLang="tr-TR" sz="2800"/>
              <a:t>a göre </a:t>
            </a:r>
            <a:r>
              <a:rPr lang="tr-TR" altLang="tr-TR" sz="2800" b="1">
                <a:solidFill>
                  <a:srgbClr val="0070C0"/>
                </a:solidFill>
              </a:rPr>
              <a:t>mobbing</a:t>
            </a:r>
            <a:r>
              <a:rPr lang="tr-TR" altLang="tr-TR" sz="2800">
                <a:solidFill>
                  <a:schemeClr val="hlink"/>
                </a:solidFill>
              </a:rPr>
              <a:t>,</a:t>
            </a:r>
            <a:r>
              <a:rPr lang="tr-TR" altLang="tr-TR" sz="2800"/>
              <a:t> bir işyerinde hedef seçilmiş bir kişiye karşı başka bir kişi veya birkaç kişi tarafından uygulanan</a:t>
            </a:r>
          </a:p>
          <a:p>
            <a:pPr algn="ctr" eaLnBrk="1" hangingPunct="1">
              <a:buClr>
                <a:schemeClr val="folHlink"/>
              </a:buClr>
              <a:buFont typeface="Wingdings" panose="05000000000000000000" pitchFamily="2" charset="2"/>
              <a:buChar char="Ø"/>
            </a:pPr>
            <a:r>
              <a:rPr lang="tr-TR" altLang="tr-TR" sz="2800"/>
              <a:t>sistematik</a:t>
            </a:r>
          </a:p>
          <a:p>
            <a:pPr algn="ctr" eaLnBrk="1" hangingPunct="1">
              <a:buClr>
                <a:schemeClr val="folHlink"/>
              </a:buClr>
              <a:buFont typeface="Wingdings" panose="05000000000000000000" pitchFamily="2" charset="2"/>
              <a:buChar char="Ø"/>
            </a:pPr>
            <a:r>
              <a:rPr lang="tr-TR" altLang="tr-TR" sz="2800"/>
              <a:t>düşmanca  </a:t>
            </a:r>
          </a:p>
          <a:p>
            <a:pPr algn="ctr" eaLnBrk="1" hangingPunct="1">
              <a:buClr>
                <a:schemeClr val="folHlink"/>
              </a:buClr>
              <a:buFont typeface="Wingdings" panose="05000000000000000000" pitchFamily="2" charset="2"/>
              <a:buChar char="Ø"/>
            </a:pPr>
            <a:r>
              <a:rPr lang="tr-TR" altLang="tr-TR" sz="2800"/>
              <a:t>ahlak dışı</a:t>
            </a:r>
          </a:p>
          <a:p>
            <a:pPr algn="ctr" eaLnBrk="1" hangingPunct="1">
              <a:buFont typeface="Wingdings" panose="05000000000000000000" pitchFamily="2" charset="2"/>
              <a:buNone/>
            </a:pPr>
            <a:r>
              <a:rPr lang="tr-TR" altLang="tr-TR" sz="2800"/>
              <a:t>bir çeşit psikolojik terördür.</a:t>
            </a:r>
          </a:p>
          <a:p>
            <a:pPr algn="ctr" eaLnBrk="1" hangingPunct="1">
              <a:buFont typeface="Wingdings" panose="05000000000000000000" pitchFamily="2" charset="2"/>
              <a:buNone/>
            </a:pPr>
            <a:endParaRPr lang="tr-TR" altLang="tr-TR" sz="2800"/>
          </a:p>
          <a:p>
            <a:pPr eaLnBrk="1" hangingPunct="1">
              <a:buFont typeface="Wingdings" panose="05000000000000000000" pitchFamily="2" charset="2"/>
              <a:buNone/>
            </a:pPr>
            <a:r>
              <a:rPr lang="tr-TR" altLang="tr-TR" sz="2800"/>
              <a:t>	</a:t>
            </a:r>
            <a:endParaRPr lang="tr-TR" altLang="tr-TR" sz="2400">
              <a:solidFill>
                <a:srgbClr val="0070C0"/>
              </a:solidFill>
            </a:endParaRPr>
          </a:p>
          <a:p>
            <a:pPr eaLnBrk="1" hangingPunct="1">
              <a:buFont typeface="Arial" panose="020B0604020202020204" pitchFamily="34" charset="0"/>
              <a:buNone/>
            </a:pPr>
            <a:endParaRPr lang="tr-TR" alt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806450" y="274638"/>
            <a:ext cx="8229600" cy="1143000"/>
          </a:xfrm>
        </p:spPr>
        <p:txBody>
          <a:bodyPr/>
          <a:lstStyle/>
          <a:p>
            <a:pPr algn="l" eaLnBrk="1" hangingPunct="1"/>
            <a:r>
              <a:rPr lang="tr-TR" altLang="tr-TR" b="1">
                <a:solidFill>
                  <a:srgbClr val="0070C0"/>
                </a:solidFill>
                <a:latin typeface="ALFABET98" charset="0"/>
              </a:rPr>
              <a:t>Terminoloji</a:t>
            </a:r>
            <a:endParaRPr lang="tr-TR" altLang="tr-TR"/>
          </a:p>
        </p:txBody>
      </p:sp>
      <p:sp>
        <p:nvSpPr>
          <p:cNvPr id="10243" name="2 İçerik Yer Tutucusu"/>
          <p:cNvSpPr>
            <a:spLocks noGrp="1"/>
          </p:cNvSpPr>
          <p:nvPr>
            <p:ph idx="1"/>
          </p:nvPr>
        </p:nvSpPr>
        <p:spPr/>
        <p:txBody>
          <a:bodyPr/>
          <a:lstStyle/>
          <a:p>
            <a:pPr algn="ctr" eaLnBrk="1" hangingPunct="1">
              <a:buFont typeface="Wingdings" panose="05000000000000000000" pitchFamily="2" charset="2"/>
              <a:buNone/>
            </a:pPr>
            <a:r>
              <a:rPr lang="tr-TR" altLang="tr-TR" sz="2800"/>
              <a:t>K</a:t>
            </a:r>
            <a:r>
              <a:rPr lang="tr-TR" altLang="tr-TR"/>
              <a:t>avramın Türkçe karşılığı</a:t>
            </a:r>
          </a:p>
          <a:p>
            <a:pPr algn="ctr" eaLnBrk="1" hangingPunct="1">
              <a:buFont typeface="Wingdings" panose="05000000000000000000" pitchFamily="2" charset="2"/>
              <a:buNone/>
            </a:pPr>
            <a:r>
              <a:rPr lang="tr-TR" altLang="tr-TR" sz="2800"/>
              <a:t>MOBBİNG = İŞYERİNDE PSİKOLOJİK TACİZ = </a:t>
            </a:r>
            <a:r>
              <a:rPr lang="tr-TR" altLang="tr-TR" sz="2800" b="1">
                <a:solidFill>
                  <a:srgbClr val="0070C0"/>
                </a:solidFill>
              </a:rPr>
              <a:t>YILDIRKAÇIR</a:t>
            </a:r>
          </a:p>
          <a:p>
            <a:pPr algn="ctr" eaLnBrk="1" hangingPunct="1">
              <a:buFont typeface="Wingdings" panose="05000000000000000000" pitchFamily="2" charset="2"/>
              <a:buNone/>
            </a:pPr>
            <a:endParaRPr lang="tr-TR" altLang="tr-TR" sz="2800" b="1">
              <a:solidFill>
                <a:srgbClr val="0070C0"/>
              </a:solidFill>
            </a:endParaRPr>
          </a:p>
          <a:p>
            <a:pPr algn="ctr" eaLnBrk="1" hangingPunct="1">
              <a:buFont typeface="Wingdings" panose="05000000000000000000" pitchFamily="2" charset="2"/>
              <a:buNone/>
            </a:pPr>
            <a:r>
              <a:rPr lang="tr-TR" altLang="tr-TR" sz="2800"/>
              <a:t>Süreç içerisinde uygulanan eylem, </a:t>
            </a:r>
            <a:r>
              <a:rPr lang="tr-TR" altLang="tr-TR" sz="2800" b="1">
                <a:solidFill>
                  <a:srgbClr val="0070C0"/>
                </a:solidFill>
              </a:rPr>
              <a:t>yıldırmak</a:t>
            </a:r>
            <a:r>
              <a:rPr lang="tr-TR" altLang="tr-TR" sz="2800"/>
              <a:t>;</a:t>
            </a:r>
          </a:p>
          <a:p>
            <a:pPr algn="ctr" eaLnBrk="1" hangingPunct="1">
              <a:buFont typeface="Wingdings" panose="05000000000000000000" pitchFamily="2" charset="2"/>
              <a:buNone/>
            </a:pPr>
            <a:r>
              <a:rPr lang="tr-TR" altLang="tr-TR" sz="2800"/>
              <a:t>hedeflenen nihai amaç,</a:t>
            </a:r>
            <a:r>
              <a:rPr lang="tr-TR" altLang="tr-TR" sz="2800" b="1"/>
              <a:t> </a:t>
            </a:r>
            <a:r>
              <a:rPr lang="tr-TR" altLang="tr-TR" sz="2800" b="1">
                <a:solidFill>
                  <a:srgbClr val="0070C0"/>
                </a:solidFill>
              </a:rPr>
              <a:t>kaçırmaktır.</a:t>
            </a:r>
            <a:endParaRPr lang="tr-TR" altLang="tr-TR" sz="2800" b="1"/>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4423</TotalTime>
  <Words>2101</Words>
  <Application>Microsoft Office PowerPoint</Application>
  <PresentationFormat>Ekran Gösterisi (4:3)</PresentationFormat>
  <Paragraphs>308</Paragraphs>
  <Slides>50</Slides>
  <Notes>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50</vt:i4>
      </vt:variant>
    </vt:vector>
  </HeadingPairs>
  <TitlesOfParts>
    <vt:vector size="57" baseType="lpstr">
      <vt:lpstr>MS PGothic</vt:lpstr>
      <vt:lpstr>ALFABET98</vt:lpstr>
      <vt:lpstr>Arial</vt:lpstr>
      <vt:lpstr>Calibri</vt:lpstr>
      <vt:lpstr>Roboto</vt:lpstr>
      <vt:lpstr>Wingdings</vt:lpstr>
      <vt:lpstr>Ofis Teması</vt:lpstr>
      <vt:lpstr>İÇERİK</vt:lpstr>
      <vt:lpstr>   Mobbing</vt:lpstr>
      <vt:lpstr>PowerPoint Sunusu</vt:lpstr>
      <vt:lpstr>PowerPoint Sunusu</vt:lpstr>
      <vt:lpstr>Mobbing</vt:lpstr>
      <vt:lpstr>Bilgilendirilmeli</vt:lpstr>
      <vt:lpstr>Terminoloji</vt:lpstr>
      <vt:lpstr>Terminoloji</vt:lpstr>
      <vt:lpstr>Terminoloji</vt:lpstr>
      <vt:lpstr> Çalışanların korkulu rüyası; Yıldırma, Bezdiri, Mobbing! </vt:lpstr>
      <vt:lpstr>Çeşitli Ülkelerden Veriler ve Bilgiler</vt:lpstr>
      <vt:lpstr>Çeşitli Ülkelerden Veriler ve Bilgiler</vt:lpstr>
      <vt:lpstr>Mobbinge Maruz Kalma Oranları</vt:lpstr>
      <vt:lpstr>Mobbing Süreci</vt:lpstr>
      <vt:lpstr>Mobbinge Karşı Çözüm: Birlikte Mücadele! </vt:lpstr>
      <vt:lpstr>PowerPoint Sunusu</vt:lpstr>
      <vt:lpstr>Mobbing Sürecinde Davranışlar</vt:lpstr>
      <vt:lpstr>Mobbing Sürecinde Davranışlar</vt:lpstr>
      <vt:lpstr>Mobbing Sürecinde Davranışlar</vt:lpstr>
      <vt:lpstr>PowerPoint Sunusu</vt:lpstr>
      <vt:lpstr>Mobbing Sürecinde Davranışlar</vt:lpstr>
      <vt:lpstr>Mobbing Sürecinde Roller</vt:lpstr>
      <vt:lpstr>Mobbing Sürecinde Roller: Mobbing uygulayanlar (tacizci, saldırgan, zorba)</vt:lpstr>
      <vt:lpstr> Mobbing Sürecinde Roller: Mobbing Uygulayanlar (tacizci, saldırgan, zorba)  </vt:lpstr>
      <vt:lpstr> Mobbing Sürecinde Roller: Mobbing Uygulayanlar (tacizci, saldırgan, zorba)  </vt:lpstr>
      <vt:lpstr> Mobbing Sürecinde Roller: Mobbing Uygulayanlar (tacizci, saldırgan, zorba)  </vt:lpstr>
      <vt:lpstr>Mobbing Sürecinde Roller: Mobbinge Maruz Kalanlar (kurban, mağdur) </vt:lpstr>
      <vt:lpstr>Mobbing Sürecinde Roller: Mobbinge Maruz Kalanlar (kurban, mağdur) </vt:lpstr>
      <vt:lpstr>Mobbing Sürecinde Roller: Mobbinge Tanık Olanlar (izleyiciler)</vt:lpstr>
      <vt:lpstr>Mobbing Sürecinde Roller: Mobbinge Tanık Olanlar (izleyiciler)</vt:lpstr>
      <vt:lpstr>Kurum İçinde Kimler Kimlere Mobbing Uygular? </vt:lpstr>
      <vt:lpstr>Yukarıdan Aşağıya Doğru Mobbing</vt:lpstr>
      <vt:lpstr>Yukarıdan Aşağıya Doğru Mobbingin Nedenleri</vt:lpstr>
      <vt:lpstr>Yukarıdan Aşağıya Doğru Mobbingin Nedenleri</vt:lpstr>
      <vt:lpstr>Eşdeğerler Arasında Mobbingin Nedenleri</vt:lpstr>
      <vt:lpstr>PowerPoint Sunusu</vt:lpstr>
      <vt:lpstr>Aşağıdan Yukarıya Doğru Mobbingin Nedenleri</vt:lpstr>
      <vt:lpstr>Mobbingi Hazırlayan Faktörler</vt:lpstr>
      <vt:lpstr>Mobbingi Hazırlayan Faktörler</vt:lpstr>
      <vt:lpstr>Mobbingin Aşamaları</vt:lpstr>
      <vt:lpstr>Mobbing Ne Değildir?</vt:lpstr>
      <vt:lpstr>PowerPoint Sunusu</vt:lpstr>
      <vt:lpstr>Gerçek Bir Mobbing Olgusunun Kriterleri</vt:lpstr>
      <vt:lpstr>Mobbingin Mağdura Etkileri</vt:lpstr>
      <vt:lpstr>Mobbingin Mağdura Etkileri</vt:lpstr>
      <vt:lpstr>Mobbingin Kuruma Etkileri</vt:lpstr>
      <vt:lpstr>Mobbingin Kuruma Etkileri</vt:lpstr>
      <vt:lpstr>Mobbingle Mücadele</vt:lpstr>
      <vt:lpstr>Mobbingle Mücadelede Üst Yönetim</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MOBBİNG</dc:title>
  <dc:creator>PINAR TINAZ</dc:creator>
  <cp:lastModifiedBy>Selim</cp:lastModifiedBy>
  <cp:revision>171</cp:revision>
  <dcterms:modified xsi:type="dcterms:W3CDTF">2022-05-11T11:58:00Z</dcterms:modified>
</cp:coreProperties>
</file>